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16" r:id="rId1"/>
  </p:sldMasterIdLst>
  <p:notesMasterIdLst>
    <p:notesMasterId r:id="rId57"/>
  </p:notesMasterIdLst>
  <p:sldIdLst>
    <p:sldId id="256" r:id="rId2"/>
    <p:sldId id="340" r:id="rId3"/>
    <p:sldId id="380" r:id="rId4"/>
    <p:sldId id="447" r:id="rId5"/>
    <p:sldId id="448" r:id="rId6"/>
    <p:sldId id="417" r:id="rId7"/>
    <p:sldId id="412" r:id="rId8"/>
    <p:sldId id="414" r:id="rId9"/>
    <p:sldId id="457" r:id="rId10"/>
    <p:sldId id="458" r:id="rId11"/>
    <p:sldId id="454" r:id="rId12"/>
    <p:sldId id="535" r:id="rId13"/>
    <p:sldId id="420" r:id="rId14"/>
    <p:sldId id="444" r:id="rId15"/>
    <p:sldId id="534" r:id="rId16"/>
    <p:sldId id="443" r:id="rId17"/>
    <p:sldId id="419" r:id="rId18"/>
    <p:sldId id="424" r:id="rId19"/>
    <p:sldId id="455" r:id="rId20"/>
    <p:sldId id="445" r:id="rId21"/>
    <p:sldId id="438" r:id="rId22"/>
    <p:sldId id="429" r:id="rId23"/>
    <p:sldId id="435" r:id="rId24"/>
    <p:sldId id="437" r:id="rId25"/>
    <p:sldId id="479" r:id="rId26"/>
    <p:sldId id="436" r:id="rId27"/>
    <p:sldId id="430" r:id="rId28"/>
    <p:sldId id="459" r:id="rId29"/>
    <p:sldId id="456" r:id="rId30"/>
    <p:sldId id="442" r:id="rId31"/>
    <p:sldId id="381" r:id="rId32"/>
    <p:sldId id="422" r:id="rId33"/>
    <p:sldId id="482" r:id="rId34"/>
    <p:sldId id="423" r:id="rId35"/>
    <p:sldId id="426" r:id="rId36"/>
    <p:sldId id="415" r:id="rId37"/>
    <p:sldId id="418" r:id="rId38"/>
    <p:sldId id="460" r:id="rId39"/>
    <p:sldId id="481" r:id="rId40"/>
    <p:sldId id="431" r:id="rId41"/>
    <p:sldId id="411" r:id="rId42"/>
    <p:sldId id="413" r:id="rId43"/>
    <p:sldId id="440" r:id="rId44"/>
    <p:sldId id="441" r:id="rId45"/>
    <p:sldId id="428" r:id="rId46"/>
    <p:sldId id="439" r:id="rId47"/>
    <p:sldId id="365" r:id="rId48"/>
    <p:sldId id="396" r:id="rId49"/>
    <p:sldId id="398" r:id="rId50"/>
    <p:sldId id="397" r:id="rId51"/>
    <p:sldId id="382" r:id="rId52"/>
    <p:sldId id="399" r:id="rId53"/>
    <p:sldId id="400" r:id="rId54"/>
    <p:sldId id="401" r:id="rId55"/>
    <p:sldId id="403" r:id="rId5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FCFCFC"/>
    <a:srgbClr val="262327"/>
    <a:srgbClr val="FBFBFB"/>
    <a:srgbClr val="FBFFFF"/>
    <a:srgbClr val="FAFAFF"/>
    <a:srgbClr val="F7F7F7"/>
    <a:srgbClr val="F9F9F9"/>
    <a:srgbClr val="F8F8FF"/>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FE2EA6-161E-D296-E050-E6B774822023}" v="1" dt="2022-02-07T04:05:45.4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10" autoAdjust="0"/>
    <p:restoredTop sz="54160" autoAdjust="0"/>
  </p:normalViewPr>
  <p:slideViewPr>
    <p:cSldViewPr>
      <p:cViewPr varScale="1">
        <p:scale>
          <a:sx n="113" d="100"/>
          <a:sy n="113" d="100"/>
        </p:scale>
        <p:origin x="2778" y="90"/>
      </p:cViewPr>
      <p:guideLst>
        <p:guide orient="horz" pos="1620"/>
        <p:guide pos="2880"/>
      </p:guideLst>
    </p:cSldViewPr>
  </p:slideViewPr>
  <p:outlineViewPr>
    <p:cViewPr>
      <p:scale>
        <a:sx n="33" d="100"/>
        <a:sy n="33" d="100"/>
      </p:scale>
      <p:origin x="0" y="-26724"/>
    </p:cViewPr>
  </p:outlineViewPr>
  <p:notesTextViewPr>
    <p:cViewPr>
      <p:scale>
        <a:sx n="150" d="100"/>
        <a:sy n="150" d="100"/>
      </p:scale>
      <p:origin x="0" y="-2166"/>
    </p:cViewPr>
  </p:notesTextViewPr>
  <p:sorterViewPr>
    <p:cViewPr>
      <p:scale>
        <a:sx n="170" d="100"/>
        <a:sy n="170" d="100"/>
      </p:scale>
      <p:origin x="0" y="-6346"/>
    </p:cViewPr>
  </p:sorterViewPr>
  <p:notesViewPr>
    <p:cSldViewPr>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bjot Singh" userId="S::sarbjot.singh@senecacollege.ca::7e31e0e1-81f5-47c6-84e3-8b048624807f" providerId="AD" clId="Web-{49FE2EA6-161E-D296-E050-E6B774822023}"/>
    <pc:docChg chg="modSld">
      <pc:chgData name="Sarbjot Singh" userId="S::sarbjot.singh@senecacollege.ca::7e31e0e1-81f5-47c6-84e3-8b048624807f" providerId="AD" clId="Web-{49FE2EA6-161E-D296-E050-E6B774822023}" dt="2022-02-07T04:05:45.462" v="0" actId="1076"/>
      <pc:docMkLst>
        <pc:docMk/>
      </pc:docMkLst>
      <pc:sldChg chg="modSp">
        <pc:chgData name="Sarbjot Singh" userId="S::sarbjot.singh@senecacollege.ca::7e31e0e1-81f5-47c6-84e3-8b048624807f" providerId="AD" clId="Web-{49FE2EA6-161E-D296-E050-E6B774822023}" dt="2022-02-07T04:05:45.462" v="0" actId="1076"/>
        <pc:sldMkLst>
          <pc:docMk/>
          <pc:sldMk cId="2122142537" sldId="412"/>
        </pc:sldMkLst>
        <pc:spChg chg="mod">
          <ac:chgData name="Sarbjot Singh" userId="S::sarbjot.singh@senecacollege.ca::7e31e0e1-81f5-47c6-84e3-8b048624807f" providerId="AD" clId="Web-{49FE2EA6-161E-D296-E050-E6B774822023}" dt="2022-02-07T04:05:45.462" v="0" actId="1076"/>
          <ac:spMkLst>
            <pc:docMk/>
            <pc:sldMk cId="2122142537" sldId="412"/>
            <ac:spMk id="6" creationId="{00000000-0000-0000-0000-000000000000}"/>
          </ac:spMkLst>
        </pc:spChg>
      </pc:sldChg>
    </pc:docChg>
  </pc:docChgLst>
</pc:chgInfo>
</file>

<file path=ppt/media/image1.jpeg>
</file>

<file path=ppt/media/image10.png>
</file>

<file path=ppt/media/image11.gif>
</file>

<file path=ppt/media/image12.png>
</file>

<file path=ppt/media/image13.jpeg>
</file>

<file path=ppt/media/image14.png>
</file>

<file path=ppt/media/image15.jpg>
</file>

<file path=ppt/media/image16.jpg>
</file>

<file path=ppt/media/image17.png>
</file>

<file path=ppt/media/image2.png>
</file>

<file path=ppt/media/image5.png>
</file>

<file path=ppt/media/image6.png>
</file>

<file path=ppt/media/image7.tif>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B49775B-8F53-4D6D-8CF3-A5EC3380B11F}" type="datetimeFigureOut">
              <a:rPr lang="en-US" smtClean="0"/>
              <a:t>6/4/2023</a:t>
            </a:fld>
            <a:endParaRPr lang="en-US"/>
          </a:p>
        </p:txBody>
      </p:sp>
      <p:sp>
        <p:nvSpPr>
          <p:cNvPr id="4" name="Slide Image Placeholder 3"/>
          <p:cNvSpPr>
            <a:spLocks noGrp="1" noRot="1" noChangeAspect="1"/>
          </p:cNvSpPr>
          <p:nvPr>
            <p:ph type="sldImg" idx="2"/>
          </p:nvPr>
        </p:nvSpPr>
        <p:spPr>
          <a:xfrm>
            <a:off x="381000" y="685800"/>
            <a:ext cx="3840088" cy="21600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2845850"/>
            <a:ext cx="5486400" cy="5758598"/>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CE49CAB-11E7-4E46-B3A8-B9759289B5BF}" type="slidenum">
              <a:rPr lang="en-US" smtClean="0"/>
              <a:t>‹#›</a:t>
            </a:fld>
            <a:endParaRPr lang="en-US"/>
          </a:p>
        </p:txBody>
      </p:sp>
    </p:spTree>
    <p:extLst>
      <p:ext uri="{BB962C8B-B14F-4D97-AF65-F5344CB8AC3E}">
        <p14:creationId xmlns:p14="http://schemas.microsoft.com/office/powerpoint/2010/main" val="1908658363"/>
      </p:ext>
    </p:extLst>
  </p:cSld>
  <p:clrMap bg1="lt1" tx1="dk1" bg2="lt2" tx2="dk2" accent1="accent1" accent2="accent2" accent3="accent3" accent4="accent4" accent5="accent5" accent6="accent6" hlink="hlink" folHlink="folHlink"/>
  <p:notesStyle>
    <a:lvl1pPr marL="0" algn="l" defTabSz="914400" rtl="0" eaLnBrk="1" latinLnBrk="0" hangingPunct="1">
      <a:defRPr sz="1400" kern="1200">
        <a:solidFill>
          <a:schemeClr val="tx1"/>
        </a:solidFill>
        <a:latin typeface="Verdana" panose="020B0604030504040204" pitchFamily="34" charset="0"/>
        <a:ea typeface="Verdana" panose="020B0604030504040204" pitchFamily="34" charset="0"/>
        <a:cs typeface="+mn-cs"/>
      </a:defRPr>
    </a:lvl1pPr>
    <a:lvl2pPr marL="457200" algn="l" defTabSz="914400" rtl="0" eaLnBrk="1" latinLnBrk="0" hangingPunct="1">
      <a:defRPr sz="1400" kern="1200">
        <a:solidFill>
          <a:schemeClr val="tx1"/>
        </a:solidFill>
        <a:latin typeface="Verdana" panose="020B0604030504040204" pitchFamily="34" charset="0"/>
        <a:ea typeface="Verdana" panose="020B0604030504040204" pitchFamily="34" charset="0"/>
        <a:cs typeface="+mn-cs"/>
      </a:defRPr>
    </a:lvl2pPr>
    <a:lvl3pPr marL="914400" algn="l" defTabSz="914400" rtl="0" eaLnBrk="1" latinLnBrk="0" hangingPunct="1">
      <a:defRPr sz="1400" kern="1200">
        <a:solidFill>
          <a:schemeClr val="tx1"/>
        </a:solidFill>
        <a:latin typeface="Verdana" panose="020B0604030504040204" pitchFamily="34" charset="0"/>
        <a:ea typeface="Verdana" panose="020B0604030504040204" pitchFamily="34" charset="0"/>
        <a:cs typeface="+mn-cs"/>
      </a:defRPr>
    </a:lvl3pPr>
    <a:lvl4pPr marL="1371600" algn="l" defTabSz="914400" rtl="0" eaLnBrk="1" latinLnBrk="0" hangingPunct="1">
      <a:defRPr sz="1400" kern="1200">
        <a:solidFill>
          <a:schemeClr val="tx1"/>
        </a:solidFill>
        <a:latin typeface="Verdana" panose="020B0604030504040204" pitchFamily="34" charset="0"/>
        <a:ea typeface="Verdana" panose="020B0604030504040204" pitchFamily="34" charset="0"/>
        <a:cs typeface="+mn-cs"/>
      </a:defRPr>
    </a:lvl4pPr>
    <a:lvl5pPr marL="1828800" algn="l" defTabSz="914400" rtl="0" eaLnBrk="1" latinLnBrk="0" hangingPunct="1">
      <a:defRPr sz="1400" kern="1200">
        <a:solidFill>
          <a:schemeClr val="tx1"/>
        </a:solidFill>
        <a:latin typeface="Verdana" panose="020B0604030504040204" pitchFamily="34" charset="0"/>
        <a:ea typeface="Verdana" panose="020B060403050404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en.wikipedia.org/wiki/Integer_(computer_science)"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en.wikipedia.org/wiki/Binary_code_compatibility"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s://en.wikipedia.org/wiki/Time_t"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fedoraproject.org/wiki/Format-Security-FAQ#What_is_-Wformat-security"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na01.safelinks.protection.outlook.com/?url=https://around.com/ariane.html&amp;data=02|01|timothy.mckenna@senecacollege.ca|583888b65848402c393708d508723163|eb34f74a58e74a8b9e59433e4c412757|0|0|636424208911692519&amp;sdata=8/N/esCzialPB/tQ2iT5Et7zvyYhLwcRRMD6wl46vBM%3D&amp;reserved=0" TargetMode="External"/><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hyperlink" Target="https://apps.fcc.gov/edocs_public/attachmatch/DOC-330012A1.pdf" TargetMode="Externa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xkcd.com/2200/" TargetMode="External"/><Relationship Id="rId2" Type="http://schemas.openxmlformats.org/officeDocument/2006/relationships/slide" Target="../slides/slide29.xml"/><Relationship Id="rId1" Type="http://schemas.openxmlformats.org/officeDocument/2006/relationships/notesMaster" Target="../notesMasters/notesMaster1.xml"/><Relationship Id="rId4" Type="http://schemas.openxmlformats.org/officeDocument/2006/relationships/hyperlink" Target="https://www.explainxkcd.com/wiki/index.php/2200:_Unreachable_State"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stackoverflow.com/questions/55468823/how-to-detect-integer-overflow-in-c" TargetMode="External"/><Relationship Id="rId2" Type="http://schemas.openxmlformats.org/officeDocument/2006/relationships/slide" Target="../slides/slide39.xml"/><Relationship Id="rId1" Type="http://schemas.openxmlformats.org/officeDocument/2006/relationships/notesMaster" Target="../notesMasters/notesMaster1.xml"/><Relationship Id="rId4" Type="http://schemas.openxmlformats.org/officeDocument/2006/relationships/hyperlink" Target="https://stackoverflow.com/questions/1815367/catch-and-compute-overflow-during-multiplication-of-two-large-integers"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catlin.casinocitytimes.com/article/non-random-randomness-part-1-1243"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3" Type="http://schemas.openxmlformats.org/officeDocument/2006/relationships/hyperlink" Target="https://en.wikipedia.org/wiki/Nvidia" TargetMode="External"/><Relationship Id="rId2" Type="http://schemas.openxmlformats.org/officeDocument/2006/relationships/slide" Target="../slides/slide46.xml"/><Relationship Id="rId1" Type="http://schemas.openxmlformats.org/officeDocument/2006/relationships/notesMaster" Target="../notesMasters/notesMaster1.xml"/><Relationship Id="rId6" Type="http://schemas.openxmlformats.org/officeDocument/2006/relationships/hyperlink" Target="https://en.wikipedia.org/wiki/Double-precision_floating-point_format#cite_note-4" TargetMode="External"/><Relationship Id="rId5" Type="http://schemas.openxmlformats.org/officeDocument/2006/relationships/hyperlink" Target="https://en.wikipedia.org/wiki/Single-precision_floating-point_format" TargetMode="External"/><Relationship Id="rId4" Type="http://schemas.openxmlformats.org/officeDocument/2006/relationships/hyperlink" Target="https://en.wikipedia.org/wiki/CUDA" TargetMode="Externa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blogs.opentext.com/unlock-the-information-advantage-to-combat-information-overload/"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CA" b="1" dirty="0"/>
              <a:t>https://youtu.be/9bZkp7q19f0</a:t>
            </a:r>
          </a:p>
          <a:p>
            <a:endParaRPr lang="en-CA" b="1" dirty="0"/>
          </a:p>
          <a:p>
            <a:r>
              <a:rPr lang="en-CA" dirty="0"/>
              <a:t>Gangnam Style – first YouTube video to need a 64 bit counter</a:t>
            </a:r>
          </a:p>
          <a:p>
            <a:r>
              <a:rPr lang="en-CA" dirty="0"/>
              <a:t>Set up and skip to start without ads.</a:t>
            </a:r>
          </a:p>
        </p:txBody>
      </p:sp>
      <p:sp>
        <p:nvSpPr>
          <p:cNvPr id="4" name="Slide Number Placeholder 3"/>
          <p:cNvSpPr>
            <a:spLocks noGrp="1"/>
          </p:cNvSpPr>
          <p:nvPr>
            <p:ph type="sldNum" sz="quarter" idx="10"/>
          </p:nvPr>
        </p:nvSpPr>
        <p:spPr/>
        <p:txBody>
          <a:bodyPr/>
          <a:lstStyle/>
          <a:p>
            <a:fld id="{6CE49CAB-11E7-4E46-B3A8-B9759289B5BF}" type="slidenum">
              <a:rPr lang="en-US" smtClean="0"/>
              <a:t>1</a:t>
            </a:fld>
            <a:endParaRPr lang="en-US"/>
          </a:p>
        </p:txBody>
      </p:sp>
    </p:spTree>
    <p:extLst>
      <p:ext uri="{BB962C8B-B14F-4D97-AF65-F5344CB8AC3E}">
        <p14:creationId xmlns:p14="http://schemas.microsoft.com/office/powerpoint/2010/main" val="41833373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dirty="0"/>
              <a:t>The same numeric value can mean different things.</a:t>
            </a:r>
          </a:p>
          <a:p>
            <a:r>
              <a:rPr lang="en-US" dirty="0"/>
              <a:t>One, two, three, many. That’s it. Four values are all some societies in the Amazon, Australia, and Africa have needed. Would that modern life was so simple.</a:t>
            </a:r>
          </a:p>
          <a:p>
            <a:endParaRPr lang="en-US" dirty="0"/>
          </a:p>
          <a:p>
            <a:r>
              <a:rPr lang="en-US" dirty="0"/>
              <a:t>Romans used units of ones, fives, tens, fifties, hundreds, five-hundreds, thousands:</a:t>
            </a:r>
            <a:br>
              <a:rPr lang="en-US" dirty="0"/>
            </a:br>
            <a:r>
              <a:rPr lang="en-CA" dirty="0"/>
              <a:t>Symbol	I	V	X	L	C	D	M</a:t>
            </a:r>
          </a:p>
          <a:p>
            <a:r>
              <a:rPr lang="en-CA" dirty="0"/>
              <a:t>Value	1	5	10	50	100	500	1,000</a:t>
            </a:r>
          </a:p>
          <a:p>
            <a:r>
              <a:rPr lang="en-US" dirty="0"/>
              <a:t>Can you read the year a movie was made before the final credits roll off the screen? </a:t>
            </a:r>
            <a:r>
              <a:rPr lang="en-GB" dirty="0"/>
              <a:t>MCMLXXXVIII is 1988. MCMXLIV is 1944.</a:t>
            </a:r>
            <a:endParaRPr lang="en-US" dirty="0"/>
          </a:p>
          <a:p>
            <a:endParaRPr lang="en-US" baseline="0" dirty="0">
              <a:latin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400" b="1" i="1" kern="1200" dirty="0">
                <a:solidFill>
                  <a:schemeClr val="tx1"/>
                </a:solidFill>
                <a:effectLst/>
                <a:latin typeface="Verdana" panose="020B0604030504040204" pitchFamily="34" charset="0"/>
                <a:ea typeface="Verdana" panose="020B0604030504040204" pitchFamily="34" charset="0"/>
                <a:cs typeface="+mn-cs"/>
              </a:rPr>
              <a:t>How easy is it to count in binary? Easy as </a:t>
            </a:r>
            <a:r>
              <a:rPr lang="en-CA" sz="1400" b="1" i="0" kern="1200" dirty="0">
                <a:solidFill>
                  <a:schemeClr val="tx1"/>
                </a:solidFill>
                <a:effectLst/>
                <a:latin typeface="Verdana" panose="020B0604030504040204" pitchFamily="34" charset="0"/>
                <a:ea typeface="Verdana" panose="020B0604030504040204" pitchFamily="34" charset="0"/>
                <a:cs typeface="+mn-cs"/>
              </a:rPr>
              <a:t>1 10 11. </a:t>
            </a:r>
            <a:r>
              <a:rPr lang="en-CA" sz="1400" b="0" i="0" kern="1200" dirty="0">
                <a:solidFill>
                  <a:schemeClr val="tx1"/>
                </a:solidFill>
                <a:effectLst/>
                <a:latin typeface="Verdana" panose="020B0604030504040204" pitchFamily="34" charset="0"/>
                <a:ea typeface="Verdana" panose="020B0604030504040204" pitchFamily="34" charset="0"/>
                <a:cs typeface="+mn-cs"/>
              </a:rPr>
              <a:t>(one, two, </a:t>
            </a:r>
            <a:r>
              <a:rPr lang="en-CA" sz="1400" b="0" i="0" kern="1200" dirty="0" err="1">
                <a:solidFill>
                  <a:schemeClr val="tx1"/>
                </a:solidFill>
                <a:effectLst/>
                <a:latin typeface="Verdana" panose="020B0604030504040204" pitchFamily="34" charset="0"/>
                <a:ea typeface="Verdana" panose="020B0604030504040204" pitchFamily="34" charset="0"/>
                <a:cs typeface="+mn-cs"/>
              </a:rPr>
              <a:t>twone</a:t>
            </a:r>
            <a:r>
              <a:rPr lang="en-CA" sz="1400" b="0" i="0" kern="1200" dirty="0">
                <a:solidFill>
                  <a:schemeClr val="tx1"/>
                </a:solidFill>
                <a:effectLst/>
                <a:latin typeface="Verdana" panose="020B0604030504040204" pitchFamily="34" charset="0"/>
                <a:ea typeface="Verdana" panose="020B0604030504040204" pitchFamily="34" charset="0"/>
                <a:cs typeface="+mn-cs"/>
              </a:rPr>
              <a:t>)</a:t>
            </a:r>
            <a:endParaRPr lang="en-US" b="0" dirty="0"/>
          </a:p>
          <a:p>
            <a:endParaRPr lang="en-US" b="1" dirty="0"/>
          </a:p>
          <a:p>
            <a:r>
              <a:rPr lang="en-US" dirty="0"/>
              <a:t>Context matters</a:t>
            </a:r>
          </a:p>
          <a:p>
            <a:r>
              <a:rPr lang="en-US" dirty="0"/>
              <a:t>2,023 as a cardinal number (number of students on campus) is very different from 2023 as a Gregorian year.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20:22 is 8:22 PM where the base for hours it is 24.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brains have concepts of orders of magnitude depending on context</a:t>
            </a:r>
          </a:p>
          <a:p>
            <a:r>
              <a:rPr lang="en-US" b="1" dirty="0"/>
              <a:t>Thousands is a lot in terms of years, not as much as it used to be in terms of money, not very many in terms of stars in our galaxy.</a:t>
            </a:r>
          </a:p>
          <a:p>
            <a:endParaRPr lang="en-US" b="1" dirty="0"/>
          </a:p>
          <a:p>
            <a:r>
              <a:rPr lang="en-US" b="1" dirty="0"/>
              <a:t>Arabic numerals used a unique symbol for each of 0-9 </a:t>
            </a:r>
            <a:r>
              <a:rPr lang="en-US" dirty="0"/>
              <a:t>and columnar position to indicate orders of magnitude X 10: ones, tens, hundreds, Thousands, etc.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See https://instacalc.com/1439</a:t>
            </a:r>
          </a:p>
          <a:p>
            <a:endParaRPr lang="en-US" dirty="0"/>
          </a:p>
          <a:p>
            <a:r>
              <a:rPr lang="en-US" b="0" dirty="0"/>
              <a:t>https://en.wikipedia.org/wiki/History_of_ancient_numeral_systems</a:t>
            </a:r>
          </a:p>
        </p:txBody>
      </p:sp>
      <p:sp>
        <p:nvSpPr>
          <p:cNvPr id="4" name="Slide Number Placeholder 3"/>
          <p:cNvSpPr>
            <a:spLocks noGrp="1"/>
          </p:cNvSpPr>
          <p:nvPr>
            <p:ph type="sldNum" sz="quarter" idx="10"/>
          </p:nvPr>
        </p:nvSpPr>
        <p:spPr/>
        <p:txBody>
          <a:bodyPr/>
          <a:lstStyle/>
          <a:p>
            <a:fld id="{6CE49CAB-11E7-4E46-B3A8-B9759289B5BF}" type="slidenum">
              <a:rPr lang="en-US" smtClean="0"/>
              <a:t>10</a:t>
            </a:fld>
            <a:endParaRPr lang="en-US"/>
          </a:p>
        </p:txBody>
      </p:sp>
    </p:spTree>
    <p:extLst>
      <p:ext uri="{BB962C8B-B14F-4D97-AF65-F5344CB8AC3E}">
        <p14:creationId xmlns:p14="http://schemas.microsoft.com/office/powerpoint/2010/main" val="12394986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sz="1200" dirty="0"/>
              <a:t>8 bits × 2 possible values {0,1} </a:t>
            </a:r>
            <a:r>
              <a:rPr lang="en-US" sz="1200" i="1" dirty="0"/>
              <a:t>squared</a:t>
            </a:r>
            <a:r>
              <a:rPr lang="en-US" sz="1200" dirty="0"/>
              <a:t> = 2^8 = 256 combinations of ones and zeros.</a:t>
            </a:r>
          </a:p>
          <a:p>
            <a:r>
              <a:rPr lang="en-US" sz="1200" dirty="0"/>
              <a:t>Values range from 0 – 255, </a:t>
            </a:r>
            <a:r>
              <a:rPr lang="en-US" sz="1200" i="1" dirty="0"/>
              <a:t>(zero is a value) </a:t>
            </a:r>
            <a:r>
              <a:rPr lang="en-US" sz="1200" dirty="0"/>
              <a:t>from all 8 bits off (0) = 0 to all 8 bits on (1) = 255</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dirty="0"/>
              <a:t>All bits on = 128+64+32+16+8+4+2+1 = 255 is highest numeric value for unsigned 8-bit integer. (signed on next slide)</a:t>
            </a:r>
          </a:p>
          <a:p>
            <a:endParaRPr lang="en-US" sz="1200" dirty="0"/>
          </a:p>
          <a:p>
            <a:r>
              <a:rPr lang="en-US" sz="1200" dirty="0"/>
              <a:t>Slide example:  64+16=80+4=84+1=85</a:t>
            </a:r>
          </a:p>
          <a:p>
            <a:endParaRPr lang="en-CA" sz="1200" b="1" dirty="0"/>
          </a:p>
          <a:p>
            <a:r>
              <a:rPr lang="en-CA" sz="1200" b="1" dirty="0"/>
              <a:t>It is a variable’s </a:t>
            </a:r>
            <a:r>
              <a:rPr lang="en-CA" sz="1200" b="1" u="sng" dirty="0"/>
              <a:t>type</a:t>
            </a:r>
            <a:r>
              <a:rPr lang="en-CA" sz="1200" b="1" dirty="0"/>
              <a:t> which determines what the binary values in memory represent to software.</a:t>
            </a:r>
          </a:p>
          <a:p>
            <a:endParaRPr lang="en-CA" sz="1000" dirty="0">
              <a:latin typeface="Consolas" panose="020B0609020204030204" pitchFamily="49" charset="0"/>
            </a:endParaRPr>
          </a:p>
          <a:p>
            <a:r>
              <a:rPr lang="en-CA" sz="1000" u="sng" dirty="0"/>
              <a:t>Deeper dive</a:t>
            </a:r>
          </a:p>
          <a:p>
            <a:r>
              <a:rPr lang="en-CA" sz="1000" dirty="0"/>
              <a:t>In C language, a</a:t>
            </a:r>
            <a:r>
              <a:rPr lang="en-GB" sz="1000" dirty="0"/>
              <a:t> </a:t>
            </a:r>
            <a:r>
              <a:rPr lang="en-GB" sz="1000" baseline="0" dirty="0">
                <a:latin typeface="Consolas" panose="020B0609020204030204" pitchFamily="49" charset="0"/>
              </a:rPr>
              <a:t>char</a:t>
            </a:r>
            <a:r>
              <a:rPr lang="en-GB" sz="1000" dirty="0"/>
              <a:t> data type is usually unsigned [0–255] and means an alphanumeric character.</a:t>
            </a:r>
          </a:p>
          <a:p>
            <a:endParaRPr lang="en-US" sz="1000" dirty="0"/>
          </a:p>
          <a:p>
            <a:r>
              <a:rPr lang="en-US" sz="1000" dirty="0"/>
              <a:t>Char is the smallest addressable unit of memory; it contains a value in the ASCII character set. (American Standard Code for Information Interchange)</a:t>
            </a:r>
          </a:p>
          <a:p>
            <a:r>
              <a:rPr lang="en-US" sz="1000" dirty="0"/>
              <a:t>It is an </a:t>
            </a:r>
            <a:r>
              <a:rPr lang="en-US" sz="1000" dirty="0">
                <a:hlinkClick r:id="rId3" tooltip="Integer (computer science)"/>
              </a:rPr>
              <a:t>integer</a:t>
            </a:r>
            <a:r>
              <a:rPr lang="en-US" sz="1000" dirty="0"/>
              <a:t> type and the only numeric type where the default is unsigned. </a:t>
            </a:r>
            <a:br>
              <a:rPr lang="en-US" sz="1000" dirty="0"/>
            </a:br>
            <a:r>
              <a:rPr lang="en-US" sz="1000" dirty="0"/>
              <a:t>All other numeric types default to signed which is how they should be used. Never override the default signed | unsigned.</a:t>
            </a:r>
            <a:endParaRPr lang="en-GB" sz="1000" dirty="0"/>
          </a:p>
          <a:p>
            <a:endParaRPr lang="en-GB" sz="1000" dirty="0"/>
          </a:p>
          <a:p>
            <a:r>
              <a:rPr lang="en-US" sz="1000" dirty="0"/>
              <a:t>If using C99 or newer, use </a:t>
            </a:r>
            <a:r>
              <a:rPr lang="en-US" sz="1000" kern="1200" baseline="0" dirty="0" err="1">
                <a:solidFill>
                  <a:schemeClr val="tx1"/>
                </a:solidFill>
                <a:latin typeface="Consolas" panose="020B0609020204030204" pitchFamily="49" charset="0"/>
                <a:ea typeface="Verdana" panose="020B0604030504040204" pitchFamily="34" charset="0"/>
                <a:cs typeface="+mn-cs"/>
              </a:rPr>
              <a:t>stdint</a:t>
            </a:r>
            <a:r>
              <a:rPr lang="en-US" sz="1000" dirty="0" err="1">
                <a:latin typeface="Consolas" panose="020B0609020204030204" pitchFamily="49" charset="0"/>
              </a:rPr>
              <a:t>.h</a:t>
            </a:r>
            <a:r>
              <a:rPr lang="en-US" sz="1000" dirty="0"/>
              <a:t> to specify numeric types, especially for a byte not used as a plain text character. e.g.</a:t>
            </a:r>
            <a:r>
              <a:rPr lang="en-GB" sz="1000" dirty="0"/>
              <a:t> for a numeric 'small integer’</a:t>
            </a:r>
            <a:br>
              <a:rPr lang="en-GB" sz="1000" kern="1200" baseline="0" dirty="0">
                <a:solidFill>
                  <a:schemeClr val="tx1"/>
                </a:solidFill>
                <a:latin typeface="Consolas" panose="020B0609020204030204" pitchFamily="49" charset="0"/>
                <a:ea typeface="Verdana" panose="020B0604030504040204" pitchFamily="34" charset="0"/>
                <a:cs typeface="+mn-cs"/>
              </a:rPr>
            </a:br>
            <a:r>
              <a:rPr lang="en-GB" sz="1000" kern="1200" baseline="0" dirty="0">
                <a:solidFill>
                  <a:schemeClr val="tx1"/>
                </a:solidFill>
                <a:latin typeface="Consolas" panose="020B0609020204030204" pitchFamily="49" charset="0"/>
                <a:ea typeface="Verdana" panose="020B0604030504040204" pitchFamily="34" charset="0"/>
                <a:cs typeface="+mn-cs"/>
              </a:rPr>
              <a:t> </a:t>
            </a:r>
            <a:r>
              <a:rPr lang="en-GB" sz="1000" baseline="0" dirty="0">
                <a:latin typeface="Consolas" panose="020B0609020204030204" pitchFamily="49" charset="0"/>
              </a:rPr>
              <a:t>int8_t</a:t>
            </a:r>
            <a:r>
              <a:rPr lang="en-GB" sz="1000" dirty="0"/>
              <a:t> is the type for a signed, 8 bit value (-128 to +127). Do not use </a:t>
            </a:r>
            <a:r>
              <a:rPr lang="en-GB" sz="1000" kern="1200" baseline="0" dirty="0">
                <a:solidFill>
                  <a:schemeClr val="tx1"/>
                </a:solidFill>
                <a:latin typeface="Consolas" panose="020B0609020204030204" pitchFamily="49" charset="0"/>
                <a:ea typeface="Verdana" panose="020B0604030504040204" pitchFamily="34" charset="0"/>
                <a:cs typeface="+mn-cs"/>
              </a:rPr>
              <a:t> signed char</a:t>
            </a:r>
            <a:endParaRPr lang="en-US" sz="1000" baseline="0" dirty="0">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000" kern="1200" baseline="0" dirty="0">
                <a:solidFill>
                  <a:schemeClr val="tx1"/>
                </a:solidFill>
                <a:latin typeface="Consolas" panose="020B0609020204030204" pitchFamily="49" charset="0"/>
                <a:ea typeface="Verdana" panose="020B0604030504040204" pitchFamily="34" charset="0"/>
                <a:cs typeface="+mn-cs"/>
              </a:rPr>
              <a:t>uint8_t</a:t>
            </a:r>
            <a:r>
              <a:rPr lang="en-GB" sz="1000" dirty="0"/>
              <a:t> is the type for an unsigned, 8 bit value (0 to 255). Do not use </a:t>
            </a:r>
            <a:r>
              <a:rPr lang="en-GB" sz="1000" kern="1200" baseline="0" dirty="0">
                <a:solidFill>
                  <a:schemeClr val="tx1"/>
                </a:solidFill>
                <a:latin typeface="Consolas" panose="020B0609020204030204" pitchFamily="49" charset="0"/>
                <a:ea typeface="Verdana" panose="020B0604030504040204" pitchFamily="34" charset="0"/>
                <a:cs typeface="+mn-cs"/>
              </a:rPr>
              <a:t> char</a:t>
            </a:r>
            <a:endParaRPr lang="en-US" sz="1000" baseline="0" dirty="0">
              <a:latin typeface="Consolas" panose="020B0609020204030204" pitchFamily="49" charset="0"/>
            </a:endParaRPr>
          </a:p>
          <a:p>
            <a:endParaRPr lang="en-US" sz="1000" baseline="0" dirty="0">
              <a:latin typeface="Consolas" panose="020B0609020204030204" pitchFamily="49" charset="0"/>
            </a:endParaRPr>
          </a:p>
          <a:p>
            <a:r>
              <a:rPr lang="en-US" sz="1000" dirty="0"/>
              <a:t>See https://stackoverflow.com/questions/1409305/best-practices-should-i-create-a-typedef-for-byte-in-c-or-c</a:t>
            </a:r>
          </a:p>
        </p:txBody>
      </p:sp>
      <p:sp>
        <p:nvSpPr>
          <p:cNvPr id="4" name="Slide Number Placeholder 3"/>
          <p:cNvSpPr>
            <a:spLocks noGrp="1"/>
          </p:cNvSpPr>
          <p:nvPr>
            <p:ph type="sldNum" sz="quarter" idx="10"/>
          </p:nvPr>
        </p:nvSpPr>
        <p:spPr/>
        <p:txBody>
          <a:bodyPr/>
          <a:lstStyle/>
          <a:p>
            <a:fld id="{6CE49CAB-11E7-4E46-B3A8-B9759289B5BF}" type="slidenum">
              <a:rPr lang="en-US" smtClean="0"/>
              <a:t>11</a:t>
            </a:fld>
            <a:endParaRPr lang="en-US"/>
          </a:p>
        </p:txBody>
      </p:sp>
    </p:spTree>
    <p:extLst>
      <p:ext uri="{BB962C8B-B14F-4D97-AF65-F5344CB8AC3E}">
        <p14:creationId xmlns:p14="http://schemas.microsoft.com/office/powerpoint/2010/main" val="5517988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There is no binary negative, only zero and one – this is the root of the problem.</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is how most computers represent both positive and negative numbers at the binary level</a:t>
            </a:r>
            <a:r>
              <a:rPr lang="en-US" dirty="0"/>
              <a:t>. This way, the hardware does need to know whether the binary represents a positive or negative value. When bits are added together, they result in the correct answer. </a:t>
            </a:r>
            <a:r>
              <a:rPr lang="en-US" sz="1100" dirty="0"/>
              <a:t>[details are in the notes below and on another slide way below]</a:t>
            </a:r>
            <a:br>
              <a:rPr lang="en-US" sz="1100" dirty="0"/>
            </a:br>
            <a:r>
              <a:rPr lang="en-US" sz="1200" dirty="0"/>
              <a:t>−128    10000000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u="sng" dirty="0"/>
              <a:t>+127</a:t>
            </a:r>
            <a:r>
              <a:rPr lang="en-US" sz="1200" dirty="0"/>
              <a:t>  +</a:t>
            </a:r>
            <a:r>
              <a:rPr lang="en-US" sz="1200" u="sng" dirty="0"/>
              <a:t>01111111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   −1     11111111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Positive and Negative numbers share half the bits of an integer where zero is considered on the positive side. </a:t>
            </a:r>
            <a:br>
              <a:rPr lang="en-US" sz="1200" dirty="0"/>
            </a:br>
            <a:r>
              <a:rPr lang="en-US" sz="1200" dirty="0"/>
              <a:t>The most significant (leftmost) bit is off for positive and on for negative numbers.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min/max for signed integers is ½ the maximum values for unsigned of the same type.</a:t>
            </a:r>
            <a:br>
              <a:rPr lang="en-US" sz="1200" dirty="0"/>
            </a:b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As illustrated on this slide, Two's Complement is the most common method of dealing with signed values </a:t>
            </a:r>
            <a:r>
              <a:rPr lang="en-US" sz="1200" i="1" dirty="0"/>
              <a:t>but it cannot be expected</a:t>
            </a:r>
            <a:r>
              <a:rPr lang="en-US" sz="1200" dirty="0"/>
              <a:t>; there are other methods of internal representation -- determined by hardware design, </a:t>
            </a:r>
            <a:r>
              <a:rPr lang="en-US" sz="1200" i="1" dirty="0"/>
              <a:t>not</a:t>
            </a:r>
            <a:r>
              <a:rPr lang="en-US" sz="1200" dirty="0"/>
              <a:t> software.</a:t>
            </a:r>
            <a:br>
              <a:rPr lang="en-US" sz="1200" dirty="0"/>
            </a:br>
            <a:r>
              <a:rPr lang="en-CA" sz="1200" b="0" i="0" kern="1200" dirty="0">
                <a:solidFill>
                  <a:schemeClr val="tx1"/>
                </a:solidFill>
                <a:effectLst/>
                <a:latin typeface="+mn-lt"/>
                <a:ea typeface="+mn-ea"/>
                <a:cs typeface="+mn-cs"/>
              </a:rPr>
              <a:t>Add the bits (of negative integer) to the bits (of a positive integer) and the result will be correct in either binary or decimal arithmetic. This makes arithmetic faster because the hardware never has to know if the value is negative or positive, it just adds bit registers together at the binary level. (There is no binary negative, only zero and one – this is the root of the problem.)</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Add any two negative and positive </a:t>
            </a:r>
            <a:r>
              <a:rPr lang="en-CA" sz="1200" b="0" i="1" kern="1200" dirty="0">
                <a:solidFill>
                  <a:schemeClr val="tx1"/>
                </a:solidFill>
                <a:effectLst/>
                <a:latin typeface="+mn-lt"/>
                <a:ea typeface="+mn-ea"/>
                <a:cs typeface="+mn-cs"/>
              </a:rPr>
              <a:t>matching </a:t>
            </a:r>
            <a:r>
              <a:rPr lang="en-CA" sz="1200" b="0" i="0" kern="1200" dirty="0">
                <a:solidFill>
                  <a:schemeClr val="tx1"/>
                </a:solidFill>
                <a:effectLst/>
                <a:latin typeface="+mn-lt"/>
                <a:ea typeface="+mn-ea"/>
                <a:cs typeface="+mn-cs"/>
              </a:rPr>
              <a:t>numbers and the result will always be zero. Meaning any value added or subtracted from zero will be correct.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The "complementary" aspect is that </a:t>
            </a:r>
            <a:r>
              <a:rPr lang="en-US" sz="1200" b="0" i="0" kern="1200" dirty="0">
                <a:solidFill>
                  <a:schemeClr val="tx1"/>
                </a:solidFill>
                <a:effectLst/>
                <a:latin typeface="+mn-lt"/>
                <a:ea typeface="+mn-ea"/>
                <a:cs typeface="+mn-cs"/>
              </a:rPr>
              <a:t>each positive binary number has a corresponding complement with equivalent but negative value. </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To compute the complement, invert all the bits and add 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+3  00000011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11111100  inversion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a:t>
            </a:r>
            <a:r>
              <a:rPr lang="en-US" sz="1200" u="sng" dirty="0">
                <a:latin typeface="Consolas" panose="020B0609020204030204" pitchFamily="49" charset="0"/>
              </a:rPr>
              <a:t>      +1</a:t>
            </a:r>
            <a:r>
              <a:rPr lang="en-US" sz="1200" dirty="0">
                <a:latin typeface="Consolas" panose="020B0609020204030204" pitchFamily="49" charset="0"/>
              </a:rPr>
              <a:t>  conversion</a:t>
            </a:r>
            <a:br>
              <a:rPr lang="en-US" sz="1200" dirty="0">
                <a:latin typeface="Consolas" panose="020B0609020204030204" pitchFamily="49" charset="0"/>
              </a:rPr>
            </a:br>
            <a:r>
              <a:rPr lang="en-US" sz="1200" dirty="0">
                <a:latin typeface="Consolas" panose="020B0609020204030204" pitchFamily="49" charset="0"/>
              </a:rPr>
              <a:t>  −3  </a:t>
            </a:r>
            <a:r>
              <a:rPr lang="en-US" sz="1200" u="none" dirty="0">
                <a:latin typeface="Consolas" panose="020B0609020204030204" pitchFamily="49" charset="0"/>
              </a:rPr>
              <a:t>11111101</a:t>
            </a:r>
            <a:r>
              <a:rPr lang="en-US" sz="1200" dirty="0">
                <a:latin typeface="Consolas" panose="020B0609020204030204" pitchFamily="49" charset="0"/>
              </a:rPr>
              <a:t>  complement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00000010  inversion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u="none" dirty="0">
                <a:latin typeface="Consolas" panose="020B0609020204030204" pitchFamily="49" charset="0"/>
              </a:rPr>
              <a:t>      </a:t>
            </a:r>
            <a:r>
              <a:rPr lang="en-US" sz="1200" u="sng" dirty="0">
                <a:latin typeface="Consolas" panose="020B0609020204030204" pitchFamily="49" charset="0"/>
              </a:rPr>
              <a:t>      +1</a:t>
            </a:r>
            <a:r>
              <a:rPr lang="en-US" sz="1200" dirty="0">
                <a:latin typeface="Consolas" panose="020B0609020204030204" pitchFamily="49" charset="0"/>
              </a:rPr>
              <a:t>  conversion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+3  00000011  complement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1 is added due to the unequal distribution of non-zero positive and negative values within the integer.</a:t>
            </a:r>
            <a:br>
              <a:rPr lang="en-US" sz="1200" dirty="0">
                <a:latin typeface="Consolas" panose="020B0609020204030204" pitchFamily="49" charset="0"/>
              </a:rPr>
            </a:br>
            <a:endParaRPr lang="en-CA"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Why share the bits this way, with half positive and half negative? Because, with </a:t>
            </a:r>
            <a:r>
              <a:rPr lang="en-CA" sz="1100" dirty="0"/>
              <a:t>two's-complement, the fundamental arithmetic operations of addition, subtraction, and multiplication are identical to those for both signed and unsigned binary numbers. This property makes the system both simpler to implement—there is no special handling of positive vs negative numbers—and is capable of easily handling higher precision arithmetic: just use more bits. (https://en.wikipedia.org/wiki/Two's_complement)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b="0" i="0" kern="1200" dirty="0">
              <a:solidFill>
                <a:schemeClr val="tx1"/>
              </a:solidFill>
              <a:effectLst/>
              <a:latin typeface="+mn-lt"/>
              <a:ea typeface="+mn-ea"/>
              <a:cs typeface="+mn-cs"/>
            </a:endParaRPr>
          </a:p>
          <a:p>
            <a:r>
              <a:rPr lang="en-US" sz="1200" dirty="0">
                <a:latin typeface="Verdana" panose="020B0604030504040204" pitchFamily="34" charset="0"/>
                <a:ea typeface="Verdana" panose="020B0604030504040204" pitchFamily="34" charset="0"/>
              </a:rPr>
              <a:t>The disadvantage is overflow when 127 + 1 becomes −128. But we have that problem with </a:t>
            </a:r>
            <a:r>
              <a:rPr lang="en-CA" sz="1200" b="0" i="0" kern="1200" dirty="0">
                <a:solidFill>
                  <a:schemeClr val="tx1"/>
                </a:solidFill>
                <a:effectLst/>
                <a:latin typeface="Verdana" panose="020B0604030504040204" pitchFamily="34" charset="0"/>
                <a:ea typeface="Verdana" panose="020B0604030504040204" pitchFamily="34" charset="0"/>
                <a:cs typeface="+mn-cs"/>
              </a:rPr>
              <a:t>unsigned binary numbers (255 + 1 = 0), with one's complement, and also with </a:t>
            </a:r>
            <a:r>
              <a:rPr lang="en-US" sz="1200" dirty="0">
                <a:latin typeface="Verdana" panose="020B0604030504040204" pitchFamily="34" charset="0"/>
                <a:ea typeface="Verdana" panose="020B0604030504040204" pitchFamily="34" charset="0"/>
              </a:rPr>
              <a:t>decimal numbers in programming or DB columns where there are always limits on maximum / minimum values.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Overflow goes to the </a:t>
            </a:r>
            <a:r>
              <a:rPr lang="en-CA" sz="1200" b="1" i="0" kern="1200" dirty="0">
                <a:solidFill>
                  <a:schemeClr val="tx1"/>
                </a:solidFill>
                <a:effectLst/>
                <a:latin typeface="+mn-lt"/>
                <a:ea typeface="+mn-ea"/>
                <a:cs typeface="+mn-cs"/>
              </a:rPr>
              <a:t>bit bucket</a:t>
            </a:r>
            <a:r>
              <a:rPr lang="en-CA" sz="1200" b="0" i="0" kern="1200" dirty="0">
                <a:solidFill>
                  <a:schemeClr val="tx1"/>
                </a:solidFill>
                <a:effectLst/>
                <a:latin typeface="+mn-lt"/>
                <a:ea typeface="+mn-ea"/>
                <a:cs typeface="+mn-cs"/>
              </a:rPr>
              <a:t> https://en.wikipedia.org/wiki/Bit_bucket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So you say your computer running slowly…hmmm, did you empty the bit bucket? No? Nobody told you? Well, that's the problem. Every time you end a program, the OS has to get rid of the used memory, so it throws the RAM your program used into the bit bucket. For efficiency, it leaves the zeros and only throws the 1 bits away. Your bit bucket has overflowed and is clogging things up. It's like taking out the garbage. Everyone throws stuff away but nobody likes cleaning up afterwards. "How do you empty the bit bucket?" Well, go to the back of the computer…okay, have you got a screwdriver? …</a:t>
            </a:r>
            <a:endParaRPr lang="en-US" dirty="0"/>
          </a:p>
          <a:p>
            <a:endParaRPr lang="en-US" dirty="0"/>
          </a:p>
          <a:p>
            <a:r>
              <a:rPr lang="en-CA" dirty="0"/>
              <a:t>Reference https://www3.ntu.edu.sg/home/ehchua/programming/java/datarepresentation.html</a:t>
            </a:r>
          </a:p>
          <a:p>
            <a:endParaRPr lang="en-US" dirty="0"/>
          </a:p>
          <a:p>
            <a:r>
              <a:rPr lang="en-US" dirty="0"/>
              <a:t>T</a:t>
            </a:r>
            <a:r>
              <a:rPr lang="en-CA" dirty="0"/>
              <a:t>his example shows a type  __int8, a signed version of the char type which is rarely employed but useful for the example. Integers of larger size (more bits) have the same overflow behaviour.</a:t>
            </a:r>
          </a:p>
          <a:p>
            <a:endParaRPr lang="en-US" dirty="0"/>
          </a:p>
          <a:p>
            <a:r>
              <a:rPr lang="en-CA" dirty="0"/>
              <a:t>"two's complement" is because it's in base 2. The general mathematical term is "radix complement" and radix for binary is 2.</a:t>
            </a:r>
          </a:p>
          <a:p>
            <a:r>
              <a:rPr lang="en-CA" dirty="0"/>
              <a:t>https://en.m.wikipedia.org/wiki/Two's_complement</a:t>
            </a:r>
          </a:p>
          <a:p>
            <a:r>
              <a:rPr lang="en-CA" dirty="0"/>
              <a:t>The two's complement is calculated by inverting the digits and adding one. </a:t>
            </a:r>
          </a:p>
          <a:p>
            <a:r>
              <a:rPr lang="en-CA" dirty="0"/>
              <a:t>e.g. </a:t>
            </a:r>
          </a:p>
          <a:p>
            <a:r>
              <a:rPr lang="en-CA" dirty="0">
                <a:latin typeface="Consolas" panose="020B0609020204030204" pitchFamily="49" charset="0"/>
              </a:rPr>
              <a:t>Decimal +1 = binary </a:t>
            </a:r>
            <a:r>
              <a:rPr lang="en-CA" b="1" dirty="0">
                <a:latin typeface="Consolas" panose="020B0609020204030204" pitchFamily="49" charset="0"/>
              </a:rPr>
              <a:t>0000 0001 </a:t>
            </a:r>
            <a:r>
              <a:rPr lang="en-CA" dirty="0">
                <a:latin typeface="Consolas" panose="020B0609020204030204" pitchFamily="49" charset="0"/>
              </a:rPr>
              <a:t>has this two's complement </a:t>
            </a:r>
            <a:r>
              <a:rPr lang="en-CA" b="1" dirty="0">
                <a:latin typeface="Consolas" panose="020B0609020204030204" pitchFamily="49" charset="0"/>
              </a:rPr>
              <a:t>1111 1111 </a:t>
            </a:r>
            <a:r>
              <a:rPr lang="en-CA" dirty="0">
                <a:latin typeface="Consolas" panose="020B0609020204030204" pitchFamily="49" charset="0"/>
              </a:rPr>
              <a:t>which is -1 decimal</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latin typeface="Consolas" panose="020B0609020204030204" pitchFamily="49" charset="0"/>
              </a:rPr>
              <a:t>Decimal -1 = binary </a:t>
            </a:r>
            <a:r>
              <a:rPr lang="en-CA" b="1" dirty="0">
                <a:latin typeface="Consolas" panose="020B0609020204030204" pitchFamily="49" charset="0"/>
              </a:rPr>
              <a:t>1111 1111</a:t>
            </a:r>
            <a:r>
              <a:rPr lang="en-CA" dirty="0">
                <a:latin typeface="Consolas" panose="020B0609020204030204" pitchFamily="49" charset="0"/>
              </a:rPr>
              <a:t> has this two's complement </a:t>
            </a:r>
            <a:r>
              <a:rPr lang="en-CA" b="1" dirty="0">
                <a:latin typeface="Consolas" panose="020B0609020204030204" pitchFamily="49" charset="0"/>
              </a:rPr>
              <a:t>0000 0001</a:t>
            </a:r>
            <a:r>
              <a:rPr lang="en-CA" dirty="0">
                <a:latin typeface="Consolas" panose="020B0609020204030204" pitchFamily="49" charset="0"/>
              </a:rPr>
              <a:t> which is +1 decimal</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latin typeface="Consolas" panose="020B0609020204030204" pitchFamily="49" charset="0"/>
              </a:rPr>
              <a:t>Applies to values from -127 to 127. The negative is the complement of the positive and vice versa.</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latin typeface="Consolas" panose="020B0609020204030204" pitchFamily="49" charset="0"/>
              </a:rPr>
              <a:t>Two's complement of -128 is -128, of 0 is 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latin typeface="Consolas" panose="020B0609020204030204" pitchFamily="49" charset="0"/>
              </a:rPr>
              <a:t>6 </a:t>
            </a:r>
            <a:r>
              <a:rPr lang="en-CA" b="1" dirty="0">
                <a:latin typeface="Consolas" panose="020B0609020204030204" pitchFamily="49" charset="0"/>
              </a:rPr>
              <a:t>subtract </a:t>
            </a:r>
            <a:r>
              <a:rPr lang="en-CA" b="0" dirty="0">
                <a:latin typeface="Consolas" panose="020B0609020204030204" pitchFamily="49" charset="0"/>
              </a:rPr>
              <a:t>4</a:t>
            </a:r>
            <a:r>
              <a:rPr lang="en-CA" dirty="0">
                <a:latin typeface="Consolas" panose="020B0609020204030204" pitchFamily="49" charset="0"/>
              </a:rPr>
              <a:t> is handled as </a:t>
            </a:r>
            <a:br>
              <a:rPr lang="en-CA" dirty="0">
                <a:latin typeface="Consolas" panose="020B0609020204030204" pitchFamily="49" charset="0"/>
              </a:rPr>
            </a:br>
            <a:r>
              <a:rPr lang="en-CA" dirty="0">
                <a:latin typeface="Consolas" panose="020B0609020204030204" pitchFamily="49" charset="0"/>
              </a:rPr>
              <a:t>6 </a:t>
            </a:r>
            <a:r>
              <a:rPr lang="en-CA" b="1" dirty="0">
                <a:latin typeface="Consolas" panose="020B0609020204030204" pitchFamily="49" charset="0"/>
              </a:rPr>
              <a:t>+ two's complement </a:t>
            </a:r>
            <a:r>
              <a:rPr lang="en-CA" dirty="0">
                <a:latin typeface="Consolas" panose="020B0609020204030204" pitchFamily="49" charset="0"/>
              </a:rPr>
              <a:t>of 4 which is -4</a:t>
            </a:r>
            <a:br>
              <a:rPr lang="en-CA" dirty="0">
                <a:latin typeface="Consolas" panose="020B0609020204030204" pitchFamily="49" charset="0"/>
              </a:rPr>
            </a:br>
            <a:r>
              <a:rPr lang="en-CA" dirty="0">
                <a:latin typeface="Consolas" panose="020B0609020204030204" pitchFamily="49" charset="0"/>
              </a:rPr>
              <a:t>6 + -4 = 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latin typeface="Consolas" panose="020B0609020204030204" pitchFamily="49" charset="0"/>
            </a:endParaRPr>
          </a:p>
          <a:p>
            <a:endParaRPr lang="en-CA" dirty="0"/>
          </a:p>
          <a:p>
            <a:endParaRPr lang="en-US" dirty="0"/>
          </a:p>
          <a:p>
            <a:endParaRPr lang="en-US" dirty="0"/>
          </a:p>
        </p:txBody>
      </p:sp>
      <p:sp>
        <p:nvSpPr>
          <p:cNvPr id="4" name="Slide Number Placeholder 3"/>
          <p:cNvSpPr>
            <a:spLocks noGrp="1"/>
          </p:cNvSpPr>
          <p:nvPr>
            <p:ph type="sldNum" sz="quarter" idx="10"/>
          </p:nvPr>
        </p:nvSpPr>
        <p:spPr/>
        <p:txBody>
          <a:bodyPr/>
          <a:lstStyle/>
          <a:p>
            <a:fld id="{6CE49CAB-11E7-4E46-B3A8-B9759289B5BF}" type="slidenum">
              <a:rPr lang="en-US" smtClean="0"/>
              <a:t>12</a:t>
            </a:fld>
            <a:endParaRPr lang="en-US"/>
          </a:p>
        </p:txBody>
      </p:sp>
    </p:spTree>
    <p:extLst>
      <p:ext uri="{BB962C8B-B14F-4D97-AF65-F5344CB8AC3E}">
        <p14:creationId xmlns:p14="http://schemas.microsoft.com/office/powerpoint/2010/main" val="21865418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https://en.wikipedia.org/wiki/Integer_overflow</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What happens when you have too many? </a:t>
            </a:r>
            <a:r>
              <a:rPr lang="en-US" sz="1200" b="0" i="1" dirty="0"/>
              <a:t>It doesn't matter. </a:t>
            </a:r>
            <a:r>
              <a:rPr lang="en-US" sz="1200" b="0" dirty="0"/>
              <a:t>You must always have a data type sized to hold more than enough.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In the days of mechanical odometers, cars were not expected to go more than 100,000 miles before being scrapped.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If a car's mechanical odometer "rolled over", you could tell from the condition of the car that it did not have zero miles on it.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There was a tell-tale dye which appeared on the numbers if the odometer was rolled backwards by a dishonest dealership.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Computers, on the other hand, do not tell you about overflow. You are just supposed to know – this is the price of </a:t>
            </a:r>
            <a:r>
              <a:rPr lang="en-US" sz="1200" b="0" i="1" dirty="0"/>
              <a:t>fast</a:t>
            </a:r>
            <a:r>
              <a:rPr lang="en-US" sz="1200" b="0" dirty="0"/>
              <a:t>.</a:t>
            </a:r>
          </a:p>
        </p:txBody>
      </p:sp>
      <p:sp>
        <p:nvSpPr>
          <p:cNvPr id="4" name="Slide Number Placeholder 3"/>
          <p:cNvSpPr>
            <a:spLocks noGrp="1"/>
          </p:cNvSpPr>
          <p:nvPr>
            <p:ph type="sldNum" sz="quarter" idx="10"/>
          </p:nvPr>
        </p:nvSpPr>
        <p:spPr/>
        <p:txBody>
          <a:bodyPr/>
          <a:lstStyle/>
          <a:p>
            <a:fld id="{6CE49CAB-11E7-4E46-B3A8-B9759289B5BF}" type="slidenum">
              <a:rPr lang="en-US" smtClean="0"/>
              <a:t>13</a:t>
            </a:fld>
            <a:endParaRPr lang="en-US"/>
          </a:p>
        </p:txBody>
      </p:sp>
    </p:spTree>
    <p:extLst>
      <p:ext uri="{BB962C8B-B14F-4D97-AF65-F5344CB8AC3E}">
        <p14:creationId xmlns:p14="http://schemas.microsoft.com/office/powerpoint/2010/main" val="38193269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happens when you have too many? It doesn't matter. You must always have a data type sized to hold more than enough.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400" dirty="0">
              <a:effectLst/>
              <a:latin typeface="Segoe UI" panose="020B0502040204020203" pitchFamily="34" charset="0"/>
              <a:ea typeface="Segoe UI" panose="020B0502040204020203"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effectLst/>
                <a:latin typeface="Segoe UI" panose="020B0502040204020203" pitchFamily="34" charset="0"/>
                <a:ea typeface="Segoe UI" panose="020B0502040204020203" pitchFamily="34" charset="0"/>
                <a:cs typeface="Times New Roman" panose="02020603050405020304" pitchFamily="18" charset="0"/>
              </a:rPr>
              <a:t>Software has no control over the binary. C cannot identify the underlying binary representation which would be necessary to predict overflow. Because C </a:t>
            </a:r>
            <a:r>
              <a:rPr lang="en-GB" sz="1400" i="1" dirty="0">
                <a:effectLst/>
                <a:latin typeface="Segoe UI" panose="020B0502040204020203" pitchFamily="34" charset="0"/>
                <a:ea typeface="Segoe UI" panose="020B0502040204020203" pitchFamily="34" charset="0"/>
                <a:cs typeface="Times New Roman" panose="02020603050405020304" pitchFamily="18" charset="0"/>
              </a:rPr>
              <a:t>cannot</a:t>
            </a:r>
            <a:r>
              <a:rPr lang="en-GB" sz="1400" dirty="0">
                <a:effectLst/>
                <a:latin typeface="Segoe UI" panose="020B0502040204020203" pitchFamily="34" charset="0"/>
                <a:ea typeface="Segoe UI" panose="020B0502040204020203" pitchFamily="34" charset="0"/>
                <a:cs typeface="Times New Roman" panose="02020603050405020304" pitchFamily="18" charset="0"/>
              </a:rPr>
              <a:t> know, the program carries on because C </a:t>
            </a:r>
            <a:r>
              <a:rPr lang="en-GB" sz="1400" i="1" dirty="0">
                <a:effectLst/>
                <a:latin typeface="Segoe UI" panose="020B0502040204020203" pitchFamily="34" charset="0"/>
                <a:ea typeface="Segoe UI" panose="020B0502040204020203" pitchFamily="34" charset="0"/>
                <a:cs typeface="Times New Roman" panose="02020603050405020304" pitchFamily="18" charset="0"/>
              </a:rPr>
              <a:t>doesn't</a:t>
            </a:r>
            <a:r>
              <a:rPr lang="en-GB" sz="1400" dirty="0">
                <a:effectLst/>
                <a:latin typeface="Segoe UI" panose="020B0502040204020203" pitchFamily="34" charset="0"/>
                <a:ea typeface="Segoe UI" panose="020B0502040204020203" pitchFamily="34" charset="0"/>
                <a:cs typeface="Times New Roman" panose="02020603050405020304" pitchFamily="18" charset="0"/>
              </a:rPr>
              <a:t> know.</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In the C programming language specification, signed integer overflow causes </a:t>
            </a:r>
            <a:r>
              <a:rPr lang="en-CA" b="1" dirty="0"/>
              <a:t>undefined</a:t>
            </a:r>
            <a:r>
              <a:rPr lang="en-CA" dirty="0"/>
              <a:t> behavior because there are three different architectures to store signed values, all with different side-effects.</a:t>
            </a:r>
            <a:br>
              <a:rPr lang="en-CA" dirty="0"/>
            </a:br>
            <a:r>
              <a:rPr lang="en-CA" dirty="0"/>
              <a:t>On </a:t>
            </a:r>
            <a:r>
              <a:rPr lang="en-CA" i="1" dirty="0"/>
              <a:t>most</a:t>
            </a:r>
            <a:r>
              <a:rPr lang="en-CA" dirty="0"/>
              <a:t> platforms—because most use Twos Complement—signed overflow behaves like unsigned integer overflow: integers rollover, the 1 that should be carried to the next order of magnitude goes into the “bit bucket” because there is nowhere to store the next order of magnitude. But this cannot be assumed.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32,767 + 1 = −32,768 − 1 = 32,767  or 65536 + 1 = 0 − 1 = 65536.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The machine is accumulating bits. Only your program knows if the bit value means unsigned or signed. Program must be proactive to avoid overflow – cannot catch it after the fact. Neither the OS nor C will throw an error.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https://www.embeddedrelated.com/showarticle/532.php  </a:t>
            </a:r>
            <a:br>
              <a:rPr lang="en-CA" dirty="0"/>
            </a:br>
            <a:r>
              <a:rPr lang="en-GB" b="1" dirty="0">
                <a:effectLst/>
              </a:rPr>
              <a:t>Understanding and Preventing Overflow</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https://en.wikipedia.org/wiki/Integer_overflow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CE49CAB-11E7-4E46-B3A8-B9759289B5BF}" type="slidenum">
              <a:rPr lang="en-US" smtClean="0"/>
              <a:t>14</a:t>
            </a:fld>
            <a:endParaRPr lang="en-US"/>
          </a:p>
        </p:txBody>
      </p:sp>
    </p:spTree>
    <p:extLst>
      <p:ext uri="{BB962C8B-B14F-4D97-AF65-F5344CB8AC3E}">
        <p14:creationId xmlns:p14="http://schemas.microsoft.com/office/powerpoint/2010/main" val="24546706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dirty="0"/>
              <a:t>binary value of x, when interpreted as a char or a decimal data type looks like </a:t>
            </a:r>
            <a:br>
              <a:rPr lang="en-US" dirty="0"/>
            </a:br>
            <a:r>
              <a:rPr lang="en-US" dirty="0"/>
              <a:t>the 8-bit binary for a character </a:t>
            </a:r>
            <a:r>
              <a:rPr lang="en-US" i="1" dirty="0"/>
              <a:t>or</a:t>
            </a:r>
            <a:r>
              <a:rPr lang="en-US" dirty="0"/>
              <a:t> the binary for a base 10 number. </a:t>
            </a:r>
            <a:br>
              <a:rPr lang="en-US" dirty="0"/>
            </a:br>
            <a:r>
              <a:rPr lang="en-US" dirty="0"/>
              <a:t>It is the program that translates the exact same binary into whatever it wants. </a:t>
            </a:r>
          </a:p>
          <a:p>
            <a:endParaRPr lang="en-US" sz="1400" dirty="0">
              <a:latin typeface="Consolas" panose="020B0609020204030204" pitchFamily="49" charset="0"/>
            </a:endParaRPr>
          </a:p>
          <a:p>
            <a:r>
              <a:rPr lang="en-US" sz="1400" dirty="0">
                <a:latin typeface="Consolas" panose="020B0609020204030204" pitchFamily="49" charset="0"/>
              </a:rPr>
              <a:t>short x; // signed 16-bit works as an 8-bit %c char because only the right-hand, lowest order 8 bits are used for %c. The 9th to 16th bit positions are IGNORED.</a:t>
            </a:r>
          </a:p>
          <a:p>
            <a:r>
              <a:rPr lang="en-US" sz="1400" dirty="0">
                <a:latin typeface="Consolas" panose="020B0609020204030204" pitchFamily="49" charset="0"/>
              </a:rPr>
              <a:t>for(x=0; x&lt;=255; x++)  // x&lt;= (255 +256) or +512) or +738) or +1024) also work as does starting x at −32768 instead of 0 ==&gt; start x </a:t>
            </a:r>
            <a:r>
              <a:rPr lang="en-US" sz="1400">
                <a:latin typeface="Consolas" panose="020B0609020204030204" pitchFamily="49" charset="0"/>
              </a:rPr>
              <a:t>at any multiple </a:t>
            </a:r>
            <a:r>
              <a:rPr lang="en-US" sz="1400" dirty="0">
                <a:latin typeface="Consolas" panose="020B0609020204030204" pitchFamily="49" charset="0"/>
              </a:rPr>
              <a:t>of 256</a:t>
            </a:r>
          </a:p>
          <a:p>
            <a:r>
              <a:rPr lang="en-US" sz="1400" dirty="0">
                <a:latin typeface="Consolas" panose="020B0609020204030204" pitchFamily="49" charset="0"/>
              </a:rPr>
              <a:t>{</a:t>
            </a:r>
          </a:p>
          <a:p>
            <a:r>
              <a:rPr lang="en-US" sz="1400" dirty="0">
                <a:latin typeface="Consolas" panose="020B0609020204030204" pitchFamily="49" charset="0"/>
              </a:rPr>
              <a:t>  </a:t>
            </a:r>
            <a:r>
              <a:rPr lang="en-US" sz="1400" dirty="0" err="1">
                <a:latin typeface="Consolas" panose="020B0609020204030204" pitchFamily="49" charset="0"/>
              </a:rPr>
              <a:t>printf</a:t>
            </a:r>
            <a:r>
              <a:rPr lang="en-US" sz="1400" dirty="0">
                <a:latin typeface="Consolas" panose="020B0609020204030204" pitchFamily="49" charset="0"/>
              </a:rPr>
              <a:t>("'%c' ASCII %d", x, x);</a:t>
            </a:r>
            <a:br>
              <a:rPr lang="en-US" sz="1400" dirty="0">
                <a:latin typeface="Consolas" panose="020B0609020204030204" pitchFamily="49" charset="0"/>
              </a:rPr>
            </a:br>
            <a:r>
              <a:rPr lang="en-US" sz="1400" dirty="0">
                <a:latin typeface="Consolas" panose="020B0609020204030204" pitchFamily="49" charset="0"/>
              </a:rPr>
              <a:t>  // %c interprets binary in x as an alphanumeric ASCII character </a:t>
            </a:r>
          </a:p>
          <a:p>
            <a:r>
              <a:rPr lang="en-US" sz="1400" dirty="0">
                <a:latin typeface="Consolas" panose="020B0609020204030204" pitchFamily="49" charset="0"/>
              </a:rPr>
              <a:t>  // %d interprets binary in x as a base 10 numeric value</a:t>
            </a:r>
          </a:p>
          <a:p>
            <a:r>
              <a:rPr lang="en-US" sz="1400" dirty="0">
                <a:latin typeface="Consolas" panose="020B0609020204030204" pitchFamily="49" charset="0"/>
              </a:rPr>
              <a:t>}</a:t>
            </a:r>
            <a:endParaRPr lang="en-CA" sz="1400" dirty="0">
              <a:latin typeface="Consolas" panose="020B0609020204030204" pitchFamily="49" charset="0"/>
            </a:endParaRPr>
          </a:p>
          <a:p>
            <a:endParaRPr lang="en-CA" dirty="0"/>
          </a:p>
        </p:txBody>
      </p:sp>
      <p:sp>
        <p:nvSpPr>
          <p:cNvPr id="4" name="Slide Number Placeholder 3"/>
          <p:cNvSpPr>
            <a:spLocks noGrp="1"/>
          </p:cNvSpPr>
          <p:nvPr>
            <p:ph type="sldNum" sz="quarter" idx="5"/>
          </p:nvPr>
        </p:nvSpPr>
        <p:spPr/>
        <p:txBody>
          <a:bodyPr/>
          <a:lstStyle/>
          <a:p>
            <a:fld id="{6CE49CAB-11E7-4E46-B3A8-B9759289B5BF}" type="slidenum">
              <a:rPr lang="en-US" smtClean="0"/>
              <a:t>15</a:t>
            </a:fld>
            <a:endParaRPr lang="en-US"/>
          </a:p>
        </p:txBody>
      </p:sp>
    </p:spTree>
    <p:extLst>
      <p:ext uri="{BB962C8B-B14F-4D97-AF65-F5344CB8AC3E}">
        <p14:creationId xmlns:p14="http://schemas.microsoft.com/office/powerpoint/2010/main" val="15089875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Pitfalls in C and C++: Unsigned types  </a:t>
            </a:r>
            <a:r>
              <a:rPr lang="en-US" dirty="0"/>
              <a:t> http://soundsoftware.ac.uk/c-pitfall-unsigned.html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Unsigned integers can hold twice as many positive values as signed but twice as much is not worth the side-effect danger when unsigned and signed integers are combined in Integral (arithmetic) or Relational (comparison) expressions.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-1 signed is 1111 1111 binary, 255 unsigned is 1111 1111 binary – they compare as equal.</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err="1">
                <a:solidFill>
                  <a:schemeClr val="tx1"/>
                </a:solidFill>
                <a:effectLst/>
                <a:latin typeface="+mn-lt"/>
                <a:ea typeface="+mn-ea"/>
                <a:cs typeface="+mn-cs"/>
              </a:rPr>
              <a:t>signedVariable</a:t>
            </a:r>
            <a:r>
              <a:rPr lang="en-CA" sz="1200" b="0" i="0" kern="1200" dirty="0">
                <a:solidFill>
                  <a:schemeClr val="tx1"/>
                </a:solidFill>
                <a:effectLst/>
                <a:latin typeface="+mn-lt"/>
                <a:ea typeface="+mn-ea"/>
                <a:cs typeface="+mn-cs"/>
              </a:rPr>
              <a:t> { +  -  *  / } </a:t>
            </a:r>
            <a:r>
              <a:rPr lang="en-CA" sz="1200" b="0" i="0" kern="1200" dirty="0" err="1">
                <a:solidFill>
                  <a:schemeClr val="tx1"/>
                </a:solidFill>
                <a:effectLst/>
                <a:latin typeface="+mn-lt"/>
                <a:ea typeface="+mn-ea"/>
                <a:cs typeface="+mn-cs"/>
              </a:rPr>
              <a:t>unsignedVariable</a:t>
            </a:r>
            <a:r>
              <a:rPr lang="en-CA" sz="1200" b="0" i="0" kern="1200" dirty="0">
                <a:solidFill>
                  <a:schemeClr val="tx1"/>
                </a:solidFill>
                <a:effectLst/>
                <a:latin typeface="+mn-lt"/>
                <a:ea typeface="+mn-ea"/>
                <a:cs typeface="+mn-cs"/>
              </a:rPr>
              <a:t> = potentially unpredictable arithmetic result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CPU and APU cannot tell the difference in data types. Bits are just bits to the computer; it doesn't know what they mean. Only the programmer does.</a:t>
            </a:r>
            <a:endParaRPr lang="en-CA"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https://www.geeksforgeeks.org/what-is-an-expression-and-what-are-the-types-of-expressions/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https://softwareengineering.stackexchange.com/questions/175253/why-does-an-unsigned-int-compared-with-a-signed-character-turn-out-with-an-unexp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https://stackoverflow.com/questions/5416414/signed-unsigned-comparisons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https://blog.regehr.org/archives/268 and http://sjoerdmeijer.blogspot.com/2013/05/why-not-mix-signed-and-unsigned-values.html</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https://www.google.com/search?q=Why+Not+Mix+Signed+and+Unsigned+Values+in+C%2FC%2B%2B%3F&amp;ie=utf-8&amp;oe=utf-8</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1" i="0" kern="1200" dirty="0">
                <a:solidFill>
                  <a:schemeClr val="tx1"/>
                </a:solidFill>
                <a:effectLst/>
                <a:latin typeface="+mn-lt"/>
                <a:ea typeface="+mn-ea"/>
                <a:cs typeface="+mn-cs"/>
              </a:rPr>
              <a:t>C# and Java don’t provide unsigned integer types for good reason: it’s too prone to subtle errors introduced by binary processing when signed and unsigned are mixed in calculations.</a:t>
            </a:r>
          </a:p>
          <a:p>
            <a:endParaRPr lang="en-US" dirty="0"/>
          </a:p>
          <a:p>
            <a:r>
              <a:rPr lang="en-US" dirty="0"/>
              <a:t>https://www.learncpp.com/cpp-tutorial/unsigned-integers-and-why-to-avoid-them/</a:t>
            </a:r>
          </a:p>
          <a:p>
            <a:r>
              <a:rPr lang="en-US" dirty="0"/>
              <a:t>https://stackoverflow.com/questions/199333/how-do-i-detect-unsigned-integer-multiply-overflow</a:t>
            </a:r>
            <a:br>
              <a:rPr lang="en-US" dirty="0"/>
            </a:br>
            <a:r>
              <a:rPr lang="en-US" b="1" dirty="0"/>
              <a:t>in C</a:t>
            </a:r>
            <a:r>
              <a:rPr lang="en-US" dirty="0"/>
              <a:t>, unsigned arithmetic does not overflow</a:t>
            </a:r>
          </a:p>
          <a:p>
            <a:endParaRPr lang="en-US" dirty="0"/>
          </a:p>
          <a:p>
            <a:r>
              <a:rPr lang="en-US" sz="1200" dirty="0" err="1">
                <a:solidFill>
                  <a:srgbClr val="000000"/>
                </a:solidFill>
                <a:latin typeface="Cascadia Mono" panose="020B0609020000020004" pitchFamily="49" charset="0"/>
              </a:rPr>
              <a:t>printf</a:t>
            </a:r>
            <a:r>
              <a:rPr lang="en-US" sz="1200" dirty="0">
                <a:solidFill>
                  <a:srgbClr val="000000"/>
                </a:solidFill>
                <a:latin typeface="Cascadia Mono" panose="020B0609020000020004" pitchFamily="49" charset="0"/>
              </a:rPr>
              <a:t>(</a:t>
            </a:r>
            <a:r>
              <a:rPr lang="en-US" sz="1200" dirty="0">
                <a:solidFill>
                  <a:srgbClr val="A31515"/>
                </a:solidFill>
                <a:latin typeface="Cascadia Mono" panose="020B0609020000020004" pitchFamily="49" charset="0"/>
              </a:rPr>
              <a:t>"\</a:t>
            </a:r>
            <a:r>
              <a:rPr lang="en-US" sz="1200" dirty="0" err="1">
                <a:solidFill>
                  <a:srgbClr val="A31515"/>
                </a:solidFill>
                <a:latin typeface="Cascadia Mono" panose="020B0609020000020004" pitchFamily="49" charset="0"/>
              </a:rPr>
              <a:t>ncompare</a:t>
            </a:r>
            <a:r>
              <a:rPr lang="en-US" sz="1200" dirty="0">
                <a:solidFill>
                  <a:srgbClr val="A31515"/>
                </a:solidFill>
                <a:latin typeface="Cascadia Mono" panose="020B0609020000020004" pitchFamily="49" charset="0"/>
              </a:rPr>
              <a:t> unsigned versus signed integers\n"</a:t>
            </a:r>
            <a:r>
              <a:rPr lang="en-US" sz="1200" dirty="0">
                <a:solidFill>
                  <a:srgbClr val="000000"/>
                </a:solidFill>
                <a:latin typeface="Cascadia Mono" panose="020B0609020000020004" pitchFamily="49" charset="0"/>
              </a:rPr>
              <a:t>);</a:t>
            </a:r>
          </a:p>
          <a:p>
            <a:r>
              <a:rPr lang="en-CA" sz="1200" dirty="0">
                <a:solidFill>
                  <a:srgbClr val="0000FF"/>
                </a:solidFill>
                <a:latin typeface="Cascadia Mono" panose="020B0609020000020004" pitchFamily="49" charset="0"/>
              </a:rPr>
              <a:t>int</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i</a:t>
            </a:r>
            <a:r>
              <a:rPr lang="en-CA" sz="1200" dirty="0">
                <a:solidFill>
                  <a:srgbClr val="000000"/>
                </a:solidFill>
                <a:latin typeface="Cascadia Mono" panose="020B0609020000020004" pitchFamily="49" charset="0"/>
              </a:rPr>
              <a:t> = -1;</a:t>
            </a:r>
          </a:p>
          <a:p>
            <a:r>
              <a:rPr lang="fr-FR" sz="1200" dirty="0" err="1">
                <a:solidFill>
                  <a:srgbClr val="0000FF"/>
                </a:solidFill>
                <a:latin typeface="Cascadia Mono" panose="020B0609020000020004" pitchFamily="49" charset="0"/>
              </a:rPr>
              <a:t>unsigned</a:t>
            </a:r>
            <a:r>
              <a:rPr lang="fr-FR" sz="1200" dirty="0">
                <a:solidFill>
                  <a:srgbClr val="000000"/>
                </a:solidFill>
                <a:latin typeface="Cascadia Mono" panose="020B0609020000020004" pitchFamily="49" charset="0"/>
              </a:rPr>
              <a:t> </a:t>
            </a:r>
            <a:r>
              <a:rPr lang="fr-FR" sz="1200" dirty="0" err="1">
                <a:solidFill>
                  <a:srgbClr val="0000FF"/>
                </a:solidFill>
                <a:latin typeface="Cascadia Mono" panose="020B0609020000020004" pitchFamily="49" charset="0"/>
              </a:rPr>
              <a:t>int</a:t>
            </a:r>
            <a:r>
              <a:rPr lang="fr-FR" sz="1200" dirty="0">
                <a:solidFill>
                  <a:srgbClr val="000000"/>
                </a:solidFill>
                <a:latin typeface="Cascadia Mono" panose="020B0609020000020004" pitchFamily="49" charset="0"/>
              </a:rPr>
              <a:t> </a:t>
            </a:r>
            <a:r>
              <a:rPr lang="fr-FR" sz="1200" dirty="0" err="1">
                <a:solidFill>
                  <a:srgbClr val="000000"/>
                </a:solidFill>
                <a:latin typeface="Cascadia Mono" panose="020B0609020000020004" pitchFamily="49" charset="0"/>
              </a:rPr>
              <a:t>unI</a:t>
            </a:r>
            <a:r>
              <a:rPr lang="fr-FR" sz="1200" dirty="0">
                <a:solidFill>
                  <a:srgbClr val="000000"/>
                </a:solidFill>
                <a:latin typeface="Cascadia Mono" panose="020B0609020000020004" pitchFamily="49" charset="0"/>
              </a:rPr>
              <a:t> = </a:t>
            </a:r>
            <a:r>
              <a:rPr lang="fr-FR" sz="1200" dirty="0">
                <a:solidFill>
                  <a:srgbClr val="6F008A"/>
                </a:solidFill>
                <a:latin typeface="Cascadia Mono" panose="020B0609020000020004" pitchFamily="49" charset="0"/>
              </a:rPr>
              <a:t>INT_MAX</a:t>
            </a:r>
            <a:r>
              <a:rPr lang="fr-FR" sz="1200" dirty="0">
                <a:solidFill>
                  <a:srgbClr val="000000"/>
                </a:solidFill>
                <a:latin typeface="Cascadia Mono" panose="020B0609020000020004" pitchFamily="49" charset="0"/>
              </a:rPr>
              <a:t>; // init </a:t>
            </a:r>
            <a:r>
              <a:rPr lang="fr-FR" sz="1200" dirty="0" err="1">
                <a:solidFill>
                  <a:srgbClr val="000000"/>
                </a:solidFill>
                <a:latin typeface="Cascadia Mono" panose="020B0609020000020004" pitchFamily="49" charset="0"/>
              </a:rPr>
              <a:t>unsigned</a:t>
            </a:r>
            <a:r>
              <a:rPr lang="fr-FR" sz="1200" dirty="0">
                <a:solidFill>
                  <a:srgbClr val="000000"/>
                </a:solidFill>
                <a:latin typeface="Cascadia Mono" panose="020B0609020000020004" pitchFamily="49" charset="0"/>
              </a:rPr>
              <a:t> </a:t>
            </a:r>
            <a:r>
              <a:rPr lang="fr-FR" sz="1200" dirty="0" err="1">
                <a:solidFill>
                  <a:srgbClr val="000000"/>
                </a:solidFill>
                <a:latin typeface="Cascadia Mono" panose="020B0609020000020004" pitchFamily="49" charset="0"/>
              </a:rPr>
              <a:t>with</a:t>
            </a:r>
            <a:r>
              <a:rPr lang="fr-FR" sz="1200" dirty="0">
                <a:solidFill>
                  <a:srgbClr val="000000"/>
                </a:solidFill>
                <a:latin typeface="Cascadia Mono" panose="020B0609020000020004" pitchFamily="49" charset="0"/>
              </a:rPr>
              <a:t> </a:t>
            </a:r>
            <a:r>
              <a:rPr lang="fr-FR" sz="1200" dirty="0" err="1">
                <a:solidFill>
                  <a:srgbClr val="000000"/>
                </a:solidFill>
                <a:latin typeface="Cascadia Mono" panose="020B0609020000020004" pitchFamily="49" charset="0"/>
              </a:rPr>
              <a:t>signed</a:t>
            </a:r>
            <a:r>
              <a:rPr lang="fr-FR" sz="1200" dirty="0">
                <a:solidFill>
                  <a:srgbClr val="000000"/>
                </a:solidFill>
                <a:latin typeface="Cascadia Mono" panose="020B0609020000020004" pitchFamily="49" charset="0"/>
              </a:rPr>
              <a:t> </a:t>
            </a:r>
            <a:r>
              <a:rPr lang="fr-FR" sz="1200" dirty="0" err="1">
                <a:solidFill>
                  <a:srgbClr val="000000"/>
                </a:solidFill>
                <a:latin typeface="Cascadia Mono" panose="020B0609020000020004" pitchFamily="49" charset="0"/>
              </a:rPr>
              <a:t>int</a:t>
            </a:r>
            <a:r>
              <a:rPr lang="fr-FR" sz="1200" dirty="0">
                <a:solidFill>
                  <a:srgbClr val="000000"/>
                </a:solidFill>
                <a:latin typeface="Cascadia Mono" panose="020B0609020000020004" pitchFamily="49" charset="0"/>
              </a:rPr>
              <a:t> maximum, all good</a:t>
            </a:r>
          </a:p>
          <a:p>
            <a:r>
              <a:rPr lang="en-CA" sz="1200" dirty="0" err="1">
                <a:solidFill>
                  <a:srgbClr val="000000"/>
                </a:solidFill>
                <a:latin typeface="Cascadia Mono" panose="020B0609020000020004" pitchFamily="49" charset="0"/>
              </a:rPr>
              <a:t>printf</a:t>
            </a:r>
            <a:r>
              <a:rPr lang="en-CA" sz="1200" dirty="0">
                <a:solidFill>
                  <a:srgbClr val="000000"/>
                </a:solidFill>
                <a:latin typeface="Cascadia Mono" panose="020B0609020000020004" pitchFamily="49" charset="0"/>
              </a:rPr>
              <a:t>(</a:t>
            </a:r>
            <a:r>
              <a:rPr lang="en-CA" sz="1200" dirty="0">
                <a:solidFill>
                  <a:srgbClr val="A31515"/>
                </a:solidFill>
                <a:latin typeface="Cascadia Mono" panose="020B0609020000020004" pitchFamily="49" charset="0"/>
              </a:rPr>
              <a:t>"\</a:t>
            </a:r>
            <a:r>
              <a:rPr lang="en-CA" sz="1200" dirty="0" err="1">
                <a:solidFill>
                  <a:srgbClr val="A31515"/>
                </a:solidFill>
                <a:latin typeface="Cascadia Mono" panose="020B0609020000020004" pitchFamily="49" charset="0"/>
              </a:rPr>
              <a:t>t%u</a:t>
            </a:r>
            <a:r>
              <a:rPr lang="en-CA" sz="1200" dirty="0">
                <a:solidFill>
                  <a:srgbClr val="A31515"/>
                </a:solidFill>
                <a:latin typeface="Cascadia Mono" panose="020B0609020000020004" pitchFamily="49" charset="0"/>
              </a:rPr>
              <a:t> == %d is %s\</a:t>
            </a:r>
            <a:r>
              <a:rPr lang="en-CA" sz="1200" dirty="0" err="1">
                <a:solidFill>
                  <a:srgbClr val="A31515"/>
                </a:solidFill>
                <a:latin typeface="Cascadia Mono" panose="020B0609020000020004" pitchFamily="49" charset="0"/>
              </a:rPr>
              <a:t>t%s</a:t>
            </a:r>
            <a:r>
              <a:rPr lang="en-CA" sz="1200" dirty="0">
                <a:solidFill>
                  <a:srgbClr val="A31515"/>
                </a:solidFill>
                <a:latin typeface="Cascadia Mono" panose="020B0609020000020004" pitchFamily="49" charset="0"/>
              </a:rPr>
              <a:t>\n"</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i</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unI</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i</a:t>
            </a:r>
            <a:r>
              <a:rPr lang="en-CA" sz="1200" dirty="0">
                <a:solidFill>
                  <a:srgbClr val="000000"/>
                </a:solidFill>
                <a:latin typeface="Cascadia Mono" panose="020B0609020000020004" pitchFamily="49" charset="0"/>
              </a:rPr>
              <a:t> == </a:t>
            </a:r>
            <a:r>
              <a:rPr lang="en-CA" sz="1200" dirty="0" err="1">
                <a:solidFill>
                  <a:srgbClr val="000000"/>
                </a:solidFill>
                <a:latin typeface="Cascadia Mono" panose="020B0609020000020004" pitchFamily="49" charset="0"/>
              </a:rPr>
              <a:t>unI</a:t>
            </a:r>
            <a:r>
              <a:rPr lang="en-CA" sz="1200" dirty="0">
                <a:solidFill>
                  <a:srgbClr val="000000"/>
                </a:solidFill>
                <a:latin typeface="Cascadia Mono" panose="020B0609020000020004" pitchFamily="49" charset="0"/>
              </a:rPr>
              <a:t> ? </a:t>
            </a:r>
            <a:r>
              <a:rPr lang="en-CA" sz="1200" dirty="0">
                <a:solidFill>
                  <a:srgbClr val="A31515"/>
                </a:solidFill>
                <a:latin typeface="Cascadia Mono" panose="020B0609020000020004" pitchFamily="49" charset="0"/>
              </a:rPr>
              <a:t>"true"</a:t>
            </a:r>
            <a:r>
              <a:rPr lang="en-CA" sz="1200" dirty="0">
                <a:solidFill>
                  <a:srgbClr val="000000"/>
                </a:solidFill>
                <a:latin typeface="Cascadia Mono" panose="020B0609020000020004" pitchFamily="49" charset="0"/>
              </a:rPr>
              <a:t> : </a:t>
            </a:r>
            <a:r>
              <a:rPr lang="en-CA" sz="1200" dirty="0">
                <a:solidFill>
                  <a:srgbClr val="A31515"/>
                </a:solidFill>
                <a:latin typeface="Cascadia Mono" panose="020B0609020000020004" pitchFamily="49" charset="0"/>
              </a:rPr>
              <a:t>"false"</a:t>
            </a:r>
            <a:r>
              <a:rPr lang="en-CA" sz="1200" dirty="0">
                <a:solidFill>
                  <a:srgbClr val="000000"/>
                </a:solidFill>
                <a:latin typeface="Cascadia Mono" panose="020B0609020000020004" pitchFamily="49" charset="0"/>
              </a:rPr>
              <a:t>), </a:t>
            </a:r>
            <a:r>
              <a:rPr lang="en-CA" sz="1200" dirty="0">
                <a:solidFill>
                  <a:srgbClr val="A31515"/>
                </a:solidFill>
                <a:latin typeface="Cascadia Mono" panose="020B0609020000020004" pitchFamily="49" charset="0"/>
              </a:rPr>
              <a:t>"CORRECT"</a:t>
            </a:r>
            <a:r>
              <a:rPr lang="en-CA" sz="1200" dirty="0">
                <a:solidFill>
                  <a:srgbClr val="000000"/>
                </a:solidFill>
                <a:latin typeface="Cascadia Mono" panose="020B0609020000020004" pitchFamily="49" charset="0"/>
              </a:rPr>
              <a:t>);</a:t>
            </a:r>
          </a:p>
          <a:p>
            <a:r>
              <a:rPr lang="en-CA" sz="1200" dirty="0" err="1">
                <a:solidFill>
                  <a:srgbClr val="000000"/>
                </a:solidFill>
                <a:latin typeface="Cascadia Mono" panose="020B0609020000020004" pitchFamily="49" charset="0"/>
              </a:rPr>
              <a:t>printf</a:t>
            </a:r>
            <a:r>
              <a:rPr lang="en-CA" sz="1200" dirty="0">
                <a:solidFill>
                  <a:srgbClr val="000000"/>
                </a:solidFill>
                <a:latin typeface="Cascadia Mono" panose="020B0609020000020004" pitchFamily="49" charset="0"/>
              </a:rPr>
              <a:t>(</a:t>
            </a:r>
            <a:r>
              <a:rPr lang="en-CA" sz="1200" dirty="0">
                <a:solidFill>
                  <a:srgbClr val="A31515"/>
                </a:solidFill>
                <a:latin typeface="Cascadia Mono" panose="020B0609020000020004" pitchFamily="49" charset="0"/>
              </a:rPr>
              <a:t>"\</a:t>
            </a:r>
            <a:r>
              <a:rPr lang="en-CA" sz="1200" dirty="0" err="1">
                <a:solidFill>
                  <a:srgbClr val="A31515"/>
                </a:solidFill>
                <a:latin typeface="Cascadia Mono" panose="020B0609020000020004" pitchFamily="49" charset="0"/>
              </a:rPr>
              <a:t>t%u</a:t>
            </a:r>
            <a:r>
              <a:rPr lang="en-CA" sz="1200" dirty="0">
                <a:solidFill>
                  <a:srgbClr val="A31515"/>
                </a:solidFill>
                <a:latin typeface="Cascadia Mono" panose="020B0609020000020004" pitchFamily="49" charset="0"/>
              </a:rPr>
              <a:t> &gt;  %d is %s\</a:t>
            </a:r>
            <a:r>
              <a:rPr lang="en-CA" sz="1200" dirty="0" err="1">
                <a:solidFill>
                  <a:srgbClr val="A31515"/>
                </a:solidFill>
                <a:latin typeface="Cascadia Mono" panose="020B0609020000020004" pitchFamily="49" charset="0"/>
              </a:rPr>
              <a:t>t%s</a:t>
            </a:r>
            <a:r>
              <a:rPr lang="en-CA" sz="1200" dirty="0">
                <a:solidFill>
                  <a:srgbClr val="A31515"/>
                </a:solidFill>
                <a:latin typeface="Cascadia Mono" panose="020B0609020000020004" pitchFamily="49" charset="0"/>
              </a:rPr>
              <a:t>\n"</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i</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unI</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i</a:t>
            </a:r>
            <a:r>
              <a:rPr lang="en-CA" sz="1200" dirty="0">
                <a:solidFill>
                  <a:srgbClr val="000000"/>
                </a:solidFill>
                <a:latin typeface="Cascadia Mono" panose="020B0609020000020004" pitchFamily="49" charset="0"/>
              </a:rPr>
              <a:t> &gt; </a:t>
            </a:r>
            <a:r>
              <a:rPr lang="en-CA" sz="1200" dirty="0" err="1">
                <a:solidFill>
                  <a:srgbClr val="000000"/>
                </a:solidFill>
                <a:latin typeface="Cascadia Mono" panose="020B0609020000020004" pitchFamily="49" charset="0"/>
              </a:rPr>
              <a:t>unI</a:t>
            </a:r>
            <a:r>
              <a:rPr lang="en-CA" sz="1200" dirty="0">
                <a:solidFill>
                  <a:srgbClr val="000000"/>
                </a:solidFill>
                <a:latin typeface="Cascadia Mono" panose="020B0609020000020004" pitchFamily="49" charset="0"/>
              </a:rPr>
              <a:t>  ? </a:t>
            </a:r>
            <a:r>
              <a:rPr lang="en-CA" sz="1200" dirty="0">
                <a:solidFill>
                  <a:srgbClr val="A31515"/>
                </a:solidFill>
                <a:latin typeface="Cascadia Mono" panose="020B0609020000020004" pitchFamily="49" charset="0"/>
              </a:rPr>
              <a:t>"true"</a:t>
            </a:r>
            <a:r>
              <a:rPr lang="en-CA" sz="1200" dirty="0">
                <a:solidFill>
                  <a:srgbClr val="000000"/>
                </a:solidFill>
                <a:latin typeface="Cascadia Mono" panose="020B0609020000020004" pitchFamily="49" charset="0"/>
              </a:rPr>
              <a:t> : </a:t>
            </a:r>
            <a:r>
              <a:rPr lang="en-CA" sz="1200" dirty="0">
                <a:solidFill>
                  <a:srgbClr val="A31515"/>
                </a:solidFill>
                <a:latin typeface="Cascadia Mono" panose="020B0609020000020004" pitchFamily="49" charset="0"/>
              </a:rPr>
              <a:t>"false"</a:t>
            </a:r>
            <a:r>
              <a:rPr lang="en-CA" sz="1200" dirty="0">
                <a:solidFill>
                  <a:srgbClr val="000000"/>
                </a:solidFill>
                <a:latin typeface="Cascadia Mono" panose="020B0609020000020004" pitchFamily="49" charset="0"/>
              </a:rPr>
              <a:t>), </a:t>
            </a:r>
            <a:r>
              <a:rPr lang="en-CA" sz="1200" dirty="0">
                <a:solidFill>
                  <a:srgbClr val="A31515"/>
                </a:solidFill>
                <a:latin typeface="Cascadia Mono" panose="020B0609020000020004" pitchFamily="49" charset="0"/>
              </a:rPr>
              <a:t>"CORRECT"</a:t>
            </a:r>
            <a:r>
              <a:rPr lang="en-CA" sz="1200" dirty="0">
                <a:solidFill>
                  <a:srgbClr val="000000"/>
                </a:solidFill>
                <a:latin typeface="Cascadia Mono" panose="020B0609020000020004" pitchFamily="49" charset="0"/>
              </a:rPr>
              <a:t>);</a:t>
            </a:r>
          </a:p>
          <a:p>
            <a:r>
              <a:rPr lang="en-CA" sz="1200" dirty="0" err="1">
                <a:solidFill>
                  <a:srgbClr val="000000"/>
                </a:solidFill>
                <a:latin typeface="Cascadia Mono" panose="020B0609020000020004" pitchFamily="49" charset="0"/>
              </a:rPr>
              <a:t>printf</a:t>
            </a:r>
            <a:r>
              <a:rPr lang="en-CA" sz="1200" dirty="0">
                <a:solidFill>
                  <a:srgbClr val="000000"/>
                </a:solidFill>
                <a:latin typeface="Cascadia Mono" panose="020B0609020000020004" pitchFamily="49" charset="0"/>
              </a:rPr>
              <a:t>(</a:t>
            </a:r>
            <a:r>
              <a:rPr lang="en-CA" sz="1200" dirty="0">
                <a:solidFill>
                  <a:srgbClr val="A31515"/>
                </a:solidFill>
                <a:latin typeface="Cascadia Mono" panose="020B0609020000020004" pitchFamily="49" charset="0"/>
              </a:rPr>
              <a:t>"\</a:t>
            </a:r>
            <a:r>
              <a:rPr lang="en-CA" sz="1200" dirty="0" err="1">
                <a:solidFill>
                  <a:srgbClr val="A31515"/>
                </a:solidFill>
                <a:latin typeface="Cascadia Mono" panose="020B0609020000020004" pitchFamily="49" charset="0"/>
              </a:rPr>
              <a:t>t%u</a:t>
            </a:r>
            <a:r>
              <a:rPr lang="en-CA" sz="1200" dirty="0">
                <a:solidFill>
                  <a:srgbClr val="A31515"/>
                </a:solidFill>
                <a:latin typeface="Cascadia Mono" panose="020B0609020000020004" pitchFamily="49" charset="0"/>
              </a:rPr>
              <a:t> &lt;  %d is %s\</a:t>
            </a:r>
            <a:r>
              <a:rPr lang="en-CA" sz="1200" dirty="0" err="1">
                <a:solidFill>
                  <a:srgbClr val="A31515"/>
                </a:solidFill>
                <a:latin typeface="Cascadia Mono" panose="020B0609020000020004" pitchFamily="49" charset="0"/>
              </a:rPr>
              <a:t>t%s</a:t>
            </a:r>
            <a:r>
              <a:rPr lang="en-CA" sz="1200" dirty="0">
                <a:solidFill>
                  <a:srgbClr val="A31515"/>
                </a:solidFill>
                <a:latin typeface="Cascadia Mono" panose="020B0609020000020004" pitchFamily="49" charset="0"/>
              </a:rPr>
              <a:t>\n"</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i</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unI</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i</a:t>
            </a:r>
            <a:r>
              <a:rPr lang="en-CA" sz="1200" dirty="0">
                <a:solidFill>
                  <a:srgbClr val="000000"/>
                </a:solidFill>
                <a:latin typeface="Cascadia Mono" panose="020B0609020000020004" pitchFamily="49" charset="0"/>
              </a:rPr>
              <a:t> &lt; </a:t>
            </a:r>
            <a:r>
              <a:rPr lang="en-CA" sz="1200" dirty="0" err="1">
                <a:solidFill>
                  <a:srgbClr val="000000"/>
                </a:solidFill>
                <a:latin typeface="Cascadia Mono" panose="020B0609020000020004" pitchFamily="49" charset="0"/>
              </a:rPr>
              <a:t>unI</a:t>
            </a:r>
            <a:r>
              <a:rPr lang="en-CA" sz="1200" dirty="0">
                <a:solidFill>
                  <a:srgbClr val="000000"/>
                </a:solidFill>
                <a:latin typeface="Cascadia Mono" panose="020B0609020000020004" pitchFamily="49" charset="0"/>
              </a:rPr>
              <a:t>  ? </a:t>
            </a:r>
            <a:r>
              <a:rPr lang="en-CA" sz="1200" dirty="0">
                <a:solidFill>
                  <a:srgbClr val="A31515"/>
                </a:solidFill>
                <a:latin typeface="Cascadia Mono" panose="020B0609020000020004" pitchFamily="49" charset="0"/>
              </a:rPr>
              <a:t>"true"</a:t>
            </a:r>
            <a:r>
              <a:rPr lang="en-CA" sz="1200" dirty="0">
                <a:solidFill>
                  <a:srgbClr val="000000"/>
                </a:solidFill>
                <a:latin typeface="Cascadia Mono" panose="020B0609020000020004" pitchFamily="49" charset="0"/>
              </a:rPr>
              <a:t> : </a:t>
            </a:r>
            <a:r>
              <a:rPr lang="en-CA" sz="1200" dirty="0">
                <a:solidFill>
                  <a:srgbClr val="A31515"/>
                </a:solidFill>
                <a:latin typeface="Cascadia Mono" panose="020B0609020000020004" pitchFamily="49" charset="0"/>
              </a:rPr>
              <a:t>"false"</a:t>
            </a:r>
            <a:r>
              <a:rPr lang="en-CA" sz="1200" dirty="0">
                <a:solidFill>
                  <a:srgbClr val="000000"/>
                </a:solidFill>
                <a:latin typeface="Cascadia Mono" panose="020B0609020000020004" pitchFamily="49" charset="0"/>
              </a:rPr>
              <a:t>), </a:t>
            </a:r>
            <a:r>
              <a:rPr lang="en-CA" sz="1200" dirty="0">
                <a:solidFill>
                  <a:srgbClr val="A31515"/>
                </a:solidFill>
                <a:latin typeface="Cascadia Mono" panose="020B0609020000020004" pitchFamily="49" charset="0"/>
              </a:rPr>
              <a:t>"CORRECT"</a:t>
            </a:r>
            <a:r>
              <a:rPr lang="en-CA" sz="1200" dirty="0">
                <a:solidFill>
                  <a:srgbClr val="000000"/>
                </a:solidFill>
                <a:latin typeface="Cascadia Mono" panose="020B06090200000200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err="1">
                <a:solidFill>
                  <a:srgbClr val="000000"/>
                </a:solidFill>
                <a:latin typeface="Cascadia Mono" panose="020B0609020000020004" pitchFamily="49" charset="0"/>
              </a:rPr>
              <a:t>unI</a:t>
            </a:r>
            <a:r>
              <a:rPr lang="en-CA" sz="1200" dirty="0">
                <a:solidFill>
                  <a:srgbClr val="000000"/>
                </a:solidFill>
                <a:latin typeface="Cascadia Mono" panose="020B0609020000020004" pitchFamily="49" charset="0"/>
              </a:rPr>
              <a:t> = </a:t>
            </a:r>
            <a:r>
              <a:rPr lang="en-CA" sz="1200" dirty="0">
                <a:solidFill>
                  <a:srgbClr val="6F008A"/>
                </a:solidFill>
                <a:latin typeface="Cascadia Mono" panose="020B0609020000020004" pitchFamily="49" charset="0"/>
              </a:rPr>
              <a:t>UINT_MAX</a:t>
            </a:r>
            <a:r>
              <a:rPr lang="en-CA" sz="1200" dirty="0">
                <a:solidFill>
                  <a:srgbClr val="000000"/>
                </a:solidFill>
                <a:latin typeface="Cascadia Mono" panose="020B0609020000020004" pitchFamily="49" charset="0"/>
              </a:rPr>
              <a:t>; </a:t>
            </a:r>
            <a:r>
              <a:rPr lang="fr-FR" sz="1200" dirty="0">
                <a:solidFill>
                  <a:srgbClr val="000000"/>
                </a:solidFill>
                <a:latin typeface="Cascadia Mono" panose="020B0609020000020004" pitchFamily="49" charset="0"/>
              </a:rPr>
              <a:t>// init </a:t>
            </a:r>
            <a:r>
              <a:rPr lang="fr-FR" sz="1200" dirty="0" err="1">
                <a:solidFill>
                  <a:srgbClr val="000000"/>
                </a:solidFill>
                <a:latin typeface="Cascadia Mono" panose="020B0609020000020004" pitchFamily="49" charset="0"/>
              </a:rPr>
              <a:t>unsigned</a:t>
            </a:r>
            <a:r>
              <a:rPr lang="fr-FR" sz="1200" dirty="0">
                <a:solidFill>
                  <a:srgbClr val="000000"/>
                </a:solidFill>
                <a:latin typeface="Cascadia Mono" panose="020B0609020000020004" pitchFamily="49" charset="0"/>
              </a:rPr>
              <a:t> </a:t>
            </a:r>
            <a:r>
              <a:rPr lang="fr-FR" sz="1200" dirty="0" err="1">
                <a:solidFill>
                  <a:srgbClr val="000000"/>
                </a:solidFill>
                <a:latin typeface="Cascadia Mono" panose="020B0609020000020004" pitchFamily="49" charset="0"/>
              </a:rPr>
              <a:t>with</a:t>
            </a:r>
            <a:r>
              <a:rPr lang="fr-FR" sz="1200" dirty="0">
                <a:solidFill>
                  <a:srgbClr val="000000"/>
                </a:solidFill>
                <a:latin typeface="Cascadia Mono" panose="020B0609020000020004" pitchFamily="49" charset="0"/>
              </a:rPr>
              <a:t> </a:t>
            </a:r>
            <a:r>
              <a:rPr lang="fr-FR" sz="1200" dirty="0" err="1">
                <a:solidFill>
                  <a:srgbClr val="000000"/>
                </a:solidFill>
                <a:latin typeface="Cascadia Mono" panose="020B0609020000020004" pitchFamily="49" charset="0"/>
              </a:rPr>
              <a:t>unsigned</a:t>
            </a:r>
            <a:r>
              <a:rPr lang="fr-FR" sz="1200" dirty="0">
                <a:solidFill>
                  <a:srgbClr val="000000"/>
                </a:solidFill>
                <a:latin typeface="Cascadia Mono" panose="020B0609020000020004" pitchFamily="49" charset="0"/>
              </a:rPr>
              <a:t> </a:t>
            </a:r>
            <a:r>
              <a:rPr lang="fr-FR" sz="1200" dirty="0" err="1">
                <a:solidFill>
                  <a:srgbClr val="000000"/>
                </a:solidFill>
                <a:latin typeface="Cascadia Mono" panose="020B0609020000020004" pitchFamily="49" charset="0"/>
              </a:rPr>
              <a:t>int</a:t>
            </a:r>
            <a:r>
              <a:rPr lang="fr-FR" sz="1200" dirty="0">
                <a:solidFill>
                  <a:srgbClr val="000000"/>
                </a:solidFill>
                <a:latin typeface="Cascadia Mono" panose="020B0609020000020004" pitchFamily="49" charset="0"/>
              </a:rPr>
              <a:t> maximum, </a:t>
            </a:r>
            <a:r>
              <a:rPr lang="fr-FR" sz="1200" dirty="0" err="1">
                <a:solidFill>
                  <a:srgbClr val="000000"/>
                </a:solidFill>
                <a:latin typeface="Cascadia Mono" panose="020B0609020000020004" pitchFamily="49" charset="0"/>
              </a:rPr>
              <a:t>mostly</a:t>
            </a:r>
            <a:r>
              <a:rPr lang="fr-FR" sz="1200" dirty="0">
                <a:solidFill>
                  <a:srgbClr val="000000"/>
                </a:solidFill>
                <a:latin typeface="Cascadia Mono" panose="020B0609020000020004" pitchFamily="49" charset="0"/>
              </a:rPr>
              <a:t> </a:t>
            </a:r>
            <a:r>
              <a:rPr lang="fr-FR" sz="1200" dirty="0" err="1">
                <a:solidFill>
                  <a:srgbClr val="000000"/>
                </a:solidFill>
                <a:latin typeface="Cascadia Mono" panose="020B0609020000020004" pitchFamily="49" charset="0"/>
              </a:rPr>
              <a:t>bad</a:t>
            </a:r>
            <a:endParaRPr lang="en-CA" sz="1200" dirty="0">
              <a:solidFill>
                <a:srgbClr val="000000"/>
              </a:solidFill>
              <a:latin typeface="Cascadia Mono" panose="020B0609020000020004" pitchFamily="49" charset="0"/>
            </a:endParaRPr>
          </a:p>
          <a:p>
            <a:r>
              <a:rPr lang="en-US" sz="1200" dirty="0" err="1">
                <a:solidFill>
                  <a:srgbClr val="000000"/>
                </a:solidFill>
                <a:latin typeface="Cascadia Mono" panose="020B0609020000020004" pitchFamily="49" charset="0"/>
              </a:rPr>
              <a:t>printf</a:t>
            </a:r>
            <a:r>
              <a:rPr lang="en-US" sz="1200" dirty="0">
                <a:solidFill>
                  <a:srgbClr val="000000"/>
                </a:solidFill>
                <a:latin typeface="Cascadia Mono" panose="020B0609020000020004" pitchFamily="49" charset="0"/>
              </a:rPr>
              <a:t>(</a:t>
            </a:r>
            <a:r>
              <a:rPr lang="en-US" sz="1200" dirty="0">
                <a:solidFill>
                  <a:srgbClr val="A31515"/>
                </a:solidFill>
                <a:latin typeface="Cascadia Mono" panose="020B0609020000020004" pitchFamily="49" charset="0"/>
              </a:rPr>
              <a:t>"\</a:t>
            </a:r>
            <a:r>
              <a:rPr lang="en-US" sz="1200" dirty="0" err="1">
                <a:solidFill>
                  <a:srgbClr val="A31515"/>
                </a:solidFill>
                <a:latin typeface="Cascadia Mono" panose="020B0609020000020004" pitchFamily="49" charset="0"/>
              </a:rPr>
              <a:t>t%u</a:t>
            </a:r>
            <a:r>
              <a:rPr lang="en-US" sz="1200" dirty="0">
                <a:solidFill>
                  <a:srgbClr val="A31515"/>
                </a:solidFill>
                <a:latin typeface="Cascadia Mono" panose="020B0609020000020004" pitchFamily="49" charset="0"/>
              </a:rPr>
              <a:t> == %d is %s\</a:t>
            </a:r>
            <a:r>
              <a:rPr lang="en-US" sz="1200" dirty="0" err="1">
                <a:solidFill>
                  <a:srgbClr val="A31515"/>
                </a:solidFill>
                <a:latin typeface="Cascadia Mono" panose="020B0609020000020004" pitchFamily="49" charset="0"/>
              </a:rPr>
              <a:t>t%s</a:t>
            </a:r>
            <a:r>
              <a:rPr lang="en-US" sz="1200" dirty="0">
                <a:solidFill>
                  <a:srgbClr val="A31515"/>
                </a:solidFill>
                <a:latin typeface="Cascadia Mono" panose="020B0609020000020004" pitchFamily="49" charset="0"/>
              </a:rPr>
              <a:t>\n"</a:t>
            </a:r>
            <a:r>
              <a:rPr lang="en-US" sz="1200" dirty="0">
                <a:solidFill>
                  <a:srgbClr val="000000"/>
                </a:solidFill>
                <a:latin typeface="Cascadia Mono" panose="020B0609020000020004" pitchFamily="49" charset="0"/>
              </a:rPr>
              <a:t>, </a:t>
            </a:r>
            <a:r>
              <a:rPr lang="en-US" sz="1200" dirty="0" err="1">
                <a:solidFill>
                  <a:srgbClr val="000000"/>
                </a:solidFill>
                <a:latin typeface="Cascadia Mono" panose="020B0609020000020004" pitchFamily="49" charset="0"/>
              </a:rPr>
              <a:t>i</a:t>
            </a:r>
            <a:r>
              <a:rPr lang="en-US" sz="1200" dirty="0">
                <a:solidFill>
                  <a:srgbClr val="000000"/>
                </a:solidFill>
                <a:latin typeface="Cascadia Mono" panose="020B0609020000020004" pitchFamily="49" charset="0"/>
              </a:rPr>
              <a:t>, </a:t>
            </a:r>
            <a:r>
              <a:rPr lang="en-US" sz="1200" dirty="0" err="1">
                <a:solidFill>
                  <a:srgbClr val="000000"/>
                </a:solidFill>
                <a:latin typeface="Cascadia Mono" panose="020B0609020000020004" pitchFamily="49" charset="0"/>
              </a:rPr>
              <a:t>unI</a:t>
            </a:r>
            <a:r>
              <a:rPr lang="en-US" sz="1200" dirty="0">
                <a:solidFill>
                  <a:srgbClr val="000000"/>
                </a:solidFill>
                <a:latin typeface="Cascadia Mono" panose="020B0609020000020004" pitchFamily="49" charset="0"/>
              </a:rPr>
              <a:t>, (</a:t>
            </a:r>
            <a:r>
              <a:rPr lang="en-US" sz="1200" dirty="0" err="1">
                <a:solidFill>
                  <a:srgbClr val="000000"/>
                </a:solidFill>
                <a:latin typeface="Cascadia Mono" panose="020B0609020000020004" pitchFamily="49" charset="0"/>
              </a:rPr>
              <a:t>i</a:t>
            </a:r>
            <a:r>
              <a:rPr lang="en-US" sz="1200" dirty="0">
                <a:solidFill>
                  <a:srgbClr val="000000"/>
                </a:solidFill>
                <a:latin typeface="Cascadia Mono" panose="020B0609020000020004" pitchFamily="49" charset="0"/>
              </a:rPr>
              <a:t> == </a:t>
            </a:r>
            <a:r>
              <a:rPr lang="en-US" sz="1200" dirty="0" err="1">
                <a:solidFill>
                  <a:srgbClr val="000000"/>
                </a:solidFill>
                <a:latin typeface="Cascadia Mono" panose="020B0609020000020004" pitchFamily="49" charset="0"/>
              </a:rPr>
              <a:t>unI</a:t>
            </a:r>
            <a:r>
              <a:rPr lang="en-US" sz="1200" dirty="0">
                <a:solidFill>
                  <a:srgbClr val="000000"/>
                </a:solidFill>
                <a:latin typeface="Cascadia Mono" panose="020B0609020000020004" pitchFamily="49" charset="0"/>
              </a:rPr>
              <a:t> ? </a:t>
            </a:r>
            <a:r>
              <a:rPr lang="en-US" sz="1200" dirty="0">
                <a:solidFill>
                  <a:srgbClr val="A31515"/>
                </a:solidFill>
                <a:latin typeface="Cascadia Mono" panose="020B0609020000020004" pitchFamily="49" charset="0"/>
              </a:rPr>
              <a:t>"true"</a:t>
            </a:r>
            <a:r>
              <a:rPr lang="en-US" sz="1200" dirty="0">
                <a:solidFill>
                  <a:srgbClr val="000000"/>
                </a:solidFill>
                <a:latin typeface="Cascadia Mono" panose="020B0609020000020004" pitchFamily="49" charset="0"/>
              </a:rPr>
              <a:t> : </a:t>
            </a:r>
            <a:r>
              <a:rPr lang="en-US" sz="1200" dirty="0">
                <a:solidFill>
                  <a:srgbClr val="A31515"/>
                </a:solidFill>
                <a:latin typeface="Cascadia Mono" panose="020B0609020000020004" pitchFamily="49" charset="0"/>
              </a:rPr>
              <a:t>"false"</a:t>
            </a:r>
            <a:r>
              <a:rPr lang="en-US" sz="1200" dirty="0">
                <a:solidFill>
                  <a:srgbClr val="000000"/>
                </a:solidFill>
                <a:latin typeface="Cascadia Mono" panose="020B0609020000020004" pitchFamily="49" charset="0"/>
              </a:rPr>
              <a:t>), </a:t>
            </a:r>
            <a:r>
              <a:rPr lang="en-US" sz="1200" dirty="0">
                <a:solidFill>
                  <a:srgbClr val="A31515"/>
                </a:solidFill>
                <a:latin typeface="Cascadia Mono" panose="020B0609020000020004" pitchFamily="49" charset="0"/>
              </a:rPr>
              <a:t>"WRONG"</a:t>
            </a:r>
            <a:r>
              <a:rPr lang="en-US" sz="1200" dirty="0">
                <a:solidFill>
                  <a:srgbClr val="000000"/>
                </a:solidFill>
                <a:latin typeface="Cascadia Mono" panose="020B0609020000020004" pitchFamily="49" charset="0"/>
              </a:rPr>
              <a:t>);</a:t>
            </a:r>
          </a:p>
          <a:p>
            <a:r>
              <a:rPr lang="en-US" sz="1200" dirty="0" err="1">
                <a:solidFill>
                  <a:srgbClr val="000000"/>
                </a:solidFill>
                <a:latin typeface="Cascadia Mono" panose="020B0609020000020004" pitchFamily="49" charset="0"/>
              </a:rPr>
              <a:t>printf</a:t>
            </a:r>
            <a:r>
              <a:rPr lang="en-US" sz="1200" dirty="0">
                <a:solidFill>
                  <a:srgbClr val="000000"/>
                </a:solidFill>
                <a:latin typeface="Cascadia Mono" panose="020B0609020000020004" pitchFamily="49" charset="0"/>
              </a:rPr>
              <a:t>(</a:t>
            </a:r>
            <a:r>
              <a:rPr lang="en-US" sz="1200" dirty="0">
                <a:solidFill>
                  <a:srgbClr val="A31515"/>
                </a:solidFill>
                <a:latin typeface="Cascadia Mono" panose="020B0609020000020004" pitchFamily="49" charset="0"/>
              </a:rPr>
              <a:t>"\</a:t>
            </a:r>
            <a:r>
              <a:rPr lang="en-US" sz="1200" dirty="0" err="1">
                <a:solidFill>
                  <a:srgbClr val="A31515"/>
                </a:solidFill>
                <a:latin typeface="Cascadia Mono" panose="020B0609020000020004" pitchFamily="49" charset="0"/>
              </a:rPr>
              <a:t>t%u</a:t>
            </a:r>
            <a:r>
              <a:rPr lang="en-US" sz="1200" dirty="0">
                <a:solidFill>
                  <a:srgbClr val="A31515"/>
                </a:solidFill>
                <a:latin typeface="Cascadia Mono" panose="020B0609020000020004" pitchFamily="49" charset="0"/>
              </a:rPr>
              <a:t> &gt;  %d is %s\</a:t>
            </a:r>
            <a:r>
              <a:rPr lang="en-US" sz="1200" dirty="0" err="1">
                <a:solidFill>
                  <a:srgbClr val="A31515"/>
                </a:solidFill>
                <a:latin typeface="Cascadia Mono" panose="020B0609020000020004" pitchFamily="49" charset="0"/>
              </a:rPr>
              <a:t>t%s</a:t>
            </a:r>
            <a:r>
              <a:rPr lang="en-US" sz="1200" dirty="0">
                <a:solidFill>
                  <a:srgbClr val="A31515"/>
                </a:solidFill>
                <a:latin typeface="Cascadia Mono" panose="020B0609020000020004" pitchFamily="49" charset="0"/>
              </a:rPr>
              <a:t>\n"</a:t>
            </a:r>
            <a:r>
              <a:rPr lang="en-US" sz="1200" dirty="0">
                <a:solidFill>
                  <a:srgbClr val="000000"/>
                </a:solidFill>
                <a:latin typeface="Cascadia Mono" panose="020B0609020000020004" pitchFamily="49" charset="0"/>
              </a:rPr>
              <a:t>, </a:t>
            </a:r>
            <a:r>
              <a:rPr lang="en-US" sz="1200" dirty="0" err="1">
                <a:solidFill>
                  <a:srgbClr val="000000"/>
                </a:solidFill>
                <a:latin typeface="Cascadia Mono" panose="020B0609020000020004" pitchFamily="49" charset="0"/>
              </a:rPr>
              <a:t>i</a:t>
            </a:r>
            <a:r>
              <a:rPr lang="en-US" sz="1200" dirty="0">
                <a:solidFill>
                  <a:srgbClr val="000000"/>
                </a:solidFill>
                <a:latin typeface="Cascadia Mono" panose="020B0609020000020004" pitchFamily="49" charset="0"/>
              </a:rPr>
              <a:t>, </a:t>
            </a:r>
            <a:r>
              <a:rPr lang="en-US" sz="1200" dirty="0" err="1">
                <a:solidFill>
                  <a:srgbClr val="000000"/>
                </a:solidFill>
                <a:latin typeface="Cascadia Mono" panose="020B0609020000020004" pitchFamily="49" charset="0"/>
              </a:rPr>
              <a:t>unI</a:t>
            </a:r>
            <a:r>
              <a:rPr lang="en-US" sz="1200" dirty="0">
                <a:solidFill>
                  <a:srgbClr val="000000"/>
                </a:solidFill>
                <a:latin typeface="Cascadia Mono" panose="020B0609020000020004" pitchFamily="49" charset="0"/>
              </a:rPr>
              <a:t>, (</a:t>
            </a:r>
            <a:r>
              <a:rPr lang="en-US" sz="1200" dirty="0" err="1">
                <a:solidFill>
                  <a:srgbClr val="000000"/>
                </a:solidFill>
                <a:latin typeface="Cascadia Mono" panose="020B0609020000020004" pitchFamily="49" charset="0"/>
              </a:rPr>
              <a:t>i</a:t>
            </a:r>
            <a:r>
              <a:rPr lang="en-US" sz="1200" dirty="0">
                <a:solidFill>
                  <a:srgbClr val="000000"/>
                </a:solidFill>
                <a:latin typeface="Cascadia Mono" panose="020B0609020000020004" pitchFamily="49" charset="0"/>
              </a:rPr>
              <a:t> &gt; </a:t>
            </a:r>
            <a:r>
              <a:rPr lang="en-US" sz="1200" dirty="0" err="1">
                <a:solidFill>
                  <a:srgbClr val="000000"/>
                </a:solidFill>
                <a:latin typeface="Cascadia Mono" panose="020B0609020000020004" pitchFamily="49" charset="0"/>
              </a:rPr>
              <a:t>unI</a:t>
            </a:r>
            <a:r>
              <a:rPr lang="en-US" sz="1200" dirty="0">
                <a:solidFill>
                  <a:srgbClr val="000000"/>
                </a:solidFill>
                <a:latin typeface="Cascadia Mono" panose="020B0609020000020004" pitchFamily="49" charset="0"/>
              </a:rPr>
              <a:t>  ? </a:t>
            </a:r>
            <a:r>
              <a:rPr lang="en-US" sz="1200" dirty="0">
                <a:solidFill>
                  <a:srgbClr val="A31515"/>
                </a:solidFill>
                <a:latin typeface="Cascadia Mono" panose="020B0609020000020004" pitchFamily="49" charset="0"/>
              </a:rPr>
              <a:t>"true"</a:t>
            </a:r>
            <a:r>
              <a:rPr lang="en-US" sz="1200" dirty="0">
                <a:solidFill>
                  <a:srgbClr val="000000"/>
                </a:solidFill>
                <a:latin typeface="Cascadia Mono" panose="020B0609020000020004" pitchFamily="49" charset="0"/>
              </a:rPr>
              <a:t> : </a:t>
            </a:r>
            <a:r>
              <a:rPr lang="en-US" sz="1200" dirty="0">
                <a:solidFill>
                  <a:srgbClr val="A31515"/>
                </a:solidFill>
                <a:latin typeface="Cascadia Mono" panose="020B0609020000020004" pitchFamily="49" charset="0"/>
              </a:rPr>
              <a:t>"false"</a:t>
            </a:r>
            <a:r>
              <a:rPr lang="en-US" sz="1200" dirty="0">
                <a:solidFill>
                  <a:srgbClr val="000000"/>
                </a:solidFill>
                <a:latin typeface="Cascadia Mono" panose="020B0609020000020004" pitchFamily="49" charset="0"/>
              </a:rPr>
              <a:t>), </a:t>
            </a:r>
            <a:r>
              <a:rPr lang="en-US" sz="1200" dirty="0">
                <a:solidFill>
                  <a:srgbClr val="A31515"/>
                </a:solidFill>
                <a:latin typeface="Cascadia Mono" panose="020B0609020000020004" pitchFamily="49" charset="0"/>
              </a:rPr>
              <a:t>"WRONG"</a:t>
            </a:r>
            <a:r>
              <a:rPr lang="en-US" sz="1200" dirty="0">
                <a:solidFill>
                  <a:srgbClr val="000000"/>
                </a:solidFill>
                <a:latin typeface="Cascadia Mono" panose="020B0609020000020004" pitchFamily="49" charset="0"/>
              </a:rPr>
              <a:t>);</a:t>
            </a:r>
          </a:p>
          <a:p>
            <a:r>
              <a:rPr lang="en-CA" sz="1200" dirty="0" err="1">
                <a:solidFill>
                  <a:srgbClr val="000000"/>
                </a:solidFill>
                <a:latin typeface="Cascadia Mono" panose="020B0609020000020004" pitchFamily="49" charset="0"/>
              </a:rPr>
              <a:t>printf</a:t>
            </a:r>
            <a:r>
              <a:rPr lang="en-CA" sz="1200" dirty="0">
                <a:solidFill>
                  <a:srgbClr val="000000"/>
                </a:solidFill>
                <a:latin typeface="Cascadia Mono" panose="020B0609020000020004" pitchFamily="49" charset="0"/>
              </a:rPr>
              <a:t>(</a:t>
            </a:r>
            <a:r>
              <a:rPr lang="en-CA" sz="1200" dirty="0">
                <a:solidFill>
                  <a:srgbClr val="A31515"/>
                </a:solidFill>
                <a:latin typeface="Cascadia Mono" panose="020B0609020000020004" pitchFamily="49" charset="0"/>
              </a:rPr>
              <a:t>"\</a:t>
            </a:r>
            <a:r>
              <a:rPr lang="en-CA" sz="1200" dirty="0" err="1">
                <a:solidFill>
                  <a:srgbClr val="A31515"/>
                </a:solidFill>
                <a:latin typeface="Cascadia Mono" panose="020B0609020000020004" pitchFamily="49" charset="0"/>
              </a:rPr>
              <a:t>t%u</a:t>
            </a:r>
            <a:r>
              <a:rPr lang="en-CA" sz="1200" dirty="0">
                <a:solidFill>
                  <a:srgbClr val="A31515"/>
                </a:solidFill>
                <a:latin typeface="Cascadia Mono" panose="020B0609020000020004" pitchFamily="49" charset="0"/>
              </a:rPr>
              <a:t> &lt;  %d is %s\</a:t>
            </a:r>
            <a:r>
              <a:rPr lang="en-CA" sz="1200" dirty="0" err="1">
                <a:solidFill>
                  <a:srgbClr val="A31515"/>
                </a:solidFill>
                <a:latin typeface="Cascadia Mono" panose="020B0609020000020004" pitchFamily="49" charset="0"/>
              </a:rPr>
              <a:t>t%s</a:t>
            </a:r>
            <a:r>
              <a:rPr lang="en-CA" sz="1200" dirty="0">
                <a:solidFill>
                  <a:srgbClr val="A31515"/>
                </a:solidFill>
                <a:latin typeface="Cascadia Mono" panose="020B0609020000020004" pitchFamily="49" charset="0"/>
              </a:rPr>
              <a:t>\n"</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i</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unI</a:t>
            </a:r>
            <a:r>
              <a:rPr lang="en-CA" sz="1200" dirty="0">
                <a:solidFill>
                  <a:srgbClr val="000000"/>
                </a:solidFill>
                <a:latin typeface="Cascadia Mono" panose="020B0609020000020004" pitchFamily="49" charset="0"/>
              </a:rPr>
              <a:t>, (</a:t>
            </a:r>
            <a:r>
              <a:rPr lang="en-CA" sz="1200" dirty="0" err="1">
                <a:solidFill>
                  <a:srgbClr val="000000"/>
                </a:solidFill>
                <a:latin typeface="Cascadia Mono" panose="020B0609020000020004" pitchFamily="49" charset="0"/>
              </a:rPr>
              <a:t>i</a:t>
            </a:r>
            <a:r>
              <a:rPr lang="en-CA" sz="1200" dirty="0">
                <a:solidFill>
                  <a:srgbClr val="000000"/>
                </a:solidFill>
                <a:latin typeface="Cascadia Mono" panose="020B0609020000020004" pitchFamily="49" charset="0"/>
              </a:rPr>
              <a:t> &lt; </a:t>
            </a:r>
            <a:r>
              <a:rPr lang="en-CA" sz="1200" dirty="0" err="1">
                <a:solidFill>
                  <a:srgbClr val="000000"/>
                </a:solidFill>
                <a:latin typeface="Cascadia Mono" panose="020B0609020000020004" pitchFamily="49" charset="0"/>
              </a:rPr>
              <a:t>unI</a:t>
            </a:r>
            <a:r>
              <a:rPr lang="en-CA" sz="1200" dirty="0">
                <a:solidFill>
                  <a:srgbClr val="000000"/>
                </a:solidFill>
                <a:latin typeface="Cascadia Mono" panose="020B0609020000020004" pitchFamily="49" charset="0"/>
              </a:rPr>
              <a:t>  ? </a:t>
            </a:r>
            <a:r>
              <a:rPr lang="en-CA" sz="1200" dirty="0">
                <a:solidFill>
                  <a:srgbClr val="A31515"/>
                </a:solidFill>
                <a:latin typeface="Cascadia Mono" panose="020B0609020000020004" pitchFamily="49" charset="0"/>
              </a:rPr>
              <a:t>"true"</a:t>
            </a:r>
            <a:r>
              <a:rPr lang="en-CA" sz="1200" dirty="0">
                <a:solidFill>
                  <a:srgbClr val="000000"/>
                </a:solidFill>
                <a:latin typeface="Cascadia Mono" panose="020B0609020000020004" pitchFamily="49" charset="0"/>
              </a:rPr>
              <a:t> : </a:t>
            </a:r>
            <a:r>
              <a:rPr lang="en-CA" sz="1200" dirty="0">
                <a:solidFill>
                  <a:srgbClr val="A31515"/>
                </a:solidFill>
                <a:latin typeface="Cascadia Mono" panose="020B0609020000020004" pitchFamily="49" charset="0"/>
              </a:rPr>
              <a:t>"false"</a:t>
            </a:r>
            <a:r>
              <a:rPr lang="en-CA" sz="1200" dirty="0">
                <a:solidFill>
                  <a:srgbClr val="000000"/>
                </a:solidFill>
                <a:latin typeface="Cascadia Mono" panose="020B0609020000020004" pitchFamily="49" charset="0"/>
              </a:rPr>
              <a:t>), </a:t>
            </a:r>
            <a:r>
              <a:rPr lang="en-CA" sz="1200" dirty="0">
                <a:solidFill>
                  <a:srgbClr val="A31515"/>
                </a:solidFill>
                <a:latin typeface="Cascadia Mono" panose="020B0609020000020004" pitchFamily="49" charset="0"/>
              </a:rPr>
              <a:t>"CORRECT"</a:t>
            </a:r>
            <a:r>
              <a:rPr lang="en-CA" sz="1200" dirty="0">
                <a:solidFill>
                  <a:srgbClr val="000000"/>
                </a:solidFill>
                <a:latin typeface="Cascadia Mono" panose="020B0609020000020004" pitchFamily="49" charset="0"/>
              </a:rPr>
              <a:t>);</a:t>
            </a:r>
          </a:p>
          <a:p>
            <a:r>
              <a:rPr lang="en-CA" sz="1200" dirty="0" err="1">
                <a:solidFill>
                  <a:srgbClr val="000000"/>
                </a:solidFill>
                <a:latin typeface="Cascadia Mono" panose="020B0609020000020004" pitchFamily="49" charset="0"/>
              </a:rPr>
              <a:t>printf</a:t>
            </a:r>
            <a:r>
              <a:rPr lang="en-CA" sz="1200" dirty="0">
                <a:solidFill>
                  <a:srgbClr val="000000"/>
                </a:solidFill>
                <a:latin typeface="Cascadia Mono" panose="020B0609020000020004" pitchFamily="49" charset="0"/>
              </a:rPr>
              <a:t>(</a:t>
            </a:r>
            <a:r>
              <a:rPr lang="en-CA" sz="1200" dirty="0">
                <a:solidFill>
                  <a:srgbClr val="A31515"/>
                </a:solidFill>
                <a:latin typeface="Cascadia Mono" panose="020B0609020000020004" pitchFamily="49" charset="0"/>
              </a:rPr>
              <a:t>"\n"</a:t>
            </a:r>
            <a:r>
              <a:rPr lang="en-CA" sz="1200" dirty="0">
                <a:solidFill>
                  <a:srgbClr val="000000"/>
                </a:solidFill>
                <a:latin typeface="Cascadia Mono" panose="020B0609020000020004" pitchFamily="49" charset="0"/>
              </a:rPr>
              <a:t>);</a:t>
            </a:r>
          </a:p>
          <a:p>
            <a:endParaRPr lang="en-CA" sz="1200" dirty="0">
              <a:solidFill>
                <a:srgbClr val="000000"/>
              </a:solidFill>
              <a:latin typeface="Cascadia Mono" panose="020B0609020000020004" pitchFamily="49" charset="0"/>
            </a:endParaRPr>
          </a:p>
          <a:p>
            <a:r>
              <a:rPr lang="en-US" sz="1200" kern="1200" dirty="0">
                <a:solidFill>
                  <a:srgbClr val="A31515"/>
                </a:solidFill>
                <a:latin typeface="Cascadia Mono" panose="020B0609020000020004" pitchFamily="49" charset="0"/>
                <a:ea typeface="Verdana" panose="020B0604030504040204" pitchFamily="34" charset="0"/>
                <a:cs typeface="+mn-cs"/>
              </a:rPr>
              <a:t>compare unsigned versus signed integers</a:t>
            </a:r>
          </a:p>
          <a:p>
            <a:r>
              <a:rPr lang="en-US" sz="1200" kern="1200" dirty="0">
                <a:solidFill>
                  <a:srgbClr val="A31515"/>
                </a:solidFill>
                <a:latin typeface="Cascadia Mono" panose="020B0609020000020004" pitchFamily="49" charset="0"/>
                <a:ea typeface="Verdana" panose="020B0604030504040204" pitchFamily="34" charset="0"/>
                <a:cs typeface="+mn-cs"/>
              </a:rPr>
              <a:t>        4294967295 == 2147483647 is false       CORRECT</a:t>
            </a:r>
          </a:p>
          <a:p>
            <a:r>
              <a:rPr lang="en-US" sz="1200" kern="1200" dirty="0">
                <a:solidFill>
                  <a:srgbClr val="A31515"/>
                </a:solidFill>
                <a:latin typeface="Cascadia Mono" panose="020B0609020000020004" pitchFamily="49" charset="0"/>
                <a:ea typeface="Verdana" panose="020B0604030504040204" pitchFamily="34" charset="0"/>
                <a:cs typeface="+mn-cs"/>
              </a:rPr>
              <a:t>        4294967295 &gt;  2147483647 is true        CORRECT</a:t>
            </a:r>
          </a:p>
          <a:p>
            <a:r>
              <a:rPr lang="en-US" sz="1200" kern="1200" dirty="0">
                <a:solidFill>
                  <a:srgbClr val="A31515"/>
                </a:solidFill>
                <a:latin typeface="Cascadia Mono" panose="020B0609020000020004" pitchFamily="49" charset="0"/>
                <a:ea typeface="Verdana" panose="020B0604030504040204" pitchFamily="34" charset="0"/>
                <a:cs typeface="+mn-cs"/>
              </a:rPr>
              <a:t>        4294967295 &lt;  2147483647 is false       CORRECT</a:t>
            </a:r>
          </a:p>
          <a:p>
            <a:r>
              <a:rPr lang="en-US" sz="1200" kern="1200" dirty="0">
                <a:solidFill>
                  <a:srgbClr val="A31515"/>
                </a:solidFill>
                <a:latin typeface="Cascadia Mono" panose="020B0609020000020004" pitchFamily="49" charset="0"/>
                <a:ea typeface="Verdana" panose="020B0604030504040204" pitchFamily="34" charset="0"/>
                <a:cs typeface="+mn-cs"/>
              </a:rPr>
              <a:t>        4294967295 == -1 is true        WRONG</a:t>
            </a:r>
          </a:p>
          <a:p>
            <a:r>
              <a:rPr lang="en-US" sz="1200" kern="1200" dirty="0">
                <a:solidFill>
                  <a:srgbClr val="A31515"/>
                </a:solidFill>
                <a:latin typeface="Cascadia Mono" panose="020B0609020000020004" pitchFamily="49" charset="0"/>
                <a:ea typeface="Verdana" panose="020B0604030504040204" pitchFamily="34" charset="0"/>
                <a:cs typeface="+mn-cs"/>
              </a:rPr>
              <a:t>        4294967295 &gt;  -1 is false       WRONG</a:t>
            </a:r>
          </a:p>
          <a:p>
            <a:r>
              <a:rPr lang="en-US" sz="1200" kern="1200" dirty="0">
                <a:solidFill>
                  <a:srgbClr val="A31515"/>
                </a:solidFill>
                <a:latin typeface="Cascadia Mono" panose="020B0609020000020004" pitchFamily="49" charset="0"/>
                <a:ea typeface="Verdana" panose="020B0604030504040204" pitchFamily="34" charset="0"/>
                <a:cs typeface="+mn-cs"/>
              </a:rPr>
              <a:t>        4294967295 &lt;  -1 is false       CORRECT</a:t>
            </a:r>
          </a:p>
        </p:txBody>
      </p:sp>
      <p:sp>
        <p:nvSpPr>
          <p:cNvPr id="4" name="Slide Number Placeholder 3"/>
          <p:cNvSpPr>
            <a:spLocks noGrp="1"/>
          </p:cNvSpPr>
          <p:nvPr>
            <p:ph type="sldNum" sz="quarter" idx="10"/>
          </p:nvPr>
        </p:nvSpPr>
        <p:spPr/>
        <p:txBody>
          <a:bodyPr/>
          <a:lstStyle/>
          <a:p>
            <a:fld id="{6CE49CAB-11E7-4E46-B3A8-B9759289B5BF}" type="slidenum">
              <a:rPr lang="en-US" smtClean="0"/>
              <a:t>16</a:t>
            </a:fld>
            <a:endParaRPr lang="en-US"/>
          </a:p>
        </p:txBody>
      </p:sp>
    </p:spTree>
    <p:extLst>
      <p:ext uri="{BB962C8B-B14F-4D97-AF65-F5344CB8AC3E}">
        <p14:creationId xmlns:p14="http://schemas.microsoft.com/office/powerpoint/2010/main" val="36494517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dirty="0"/>
              <a:t>Binary is easy for computers and hard for humans. </a:t>
            </a:r>
          </a:p>
          <a:p>
            <a:r>
              <a:rPr lang="en-US" dirty="0"/>
              <a:t>Humans understand ones, tens, hundreds, thousands, i.e. orders of magnitude. </a:t>
            </a:r>
          </a:p>
          <a:p>
            <a:r>
              <a:rPr lang="en-US" dirty="0"/>
              <a:t>Computers understand binary according to the 8-bit byte which is the computer's order of magnitude.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As programmers we need to conceptualize binary orders of magnitude.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What integer length is needed to hold 2020? Is 8 bits enough? 16? 32? Is 64 too much of a memory hog?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How many bits do you need to store 2020 in binary? 11, therefore we need at least a short int. Who would know this off the top of their head?</a:t>
            </a:r>
          </a:p>
          <a:p>
            <a:endParaRPr lang="en-CA" dirty="0"/>
          </a:p>
          <a:p>
            <a:r>
              <a:rPr lang="en-CA" dirty="0"/>
              <a:t>What is the maximum value for a signed 32-bit integer? 2,147,483,647 </a:t>
            </a:r>
            <a:r>
              <a:rPr lang="en-CA" sz="1200" b="0" i="0" kern="1200" dirty="0">
                <a:solidFill>
                  <a:schemeClr val="tx1"/>
                </a:solidFill>
                <a:effectLst/>
                <a:latin typeface="+mn-lt"/>
                <a:ea typeface="+mn-ea"/>
                <a:cs typeface="+mn-cs"/>
              </a:rPr>
              <a:t>The value is too hard to remember in base 10,</a:t>
            </a:r>
          </a:p>
          <a:p>
            <a:r>
              <a:rPr lang="en-CA" sz="1200" b="0" i="0" kern="1200" dirty="0">
                <a:solidFill>
                  <a:schemeClr val="tx1"/>
                </a:solidFill>
                <a:effectLst/>
                <a:latin typeface="+mn-lt"/>
                <a:ea typeface="+mn-ea"/>
                <a:cs typeface="+mn-cs"/>
              </a:rPr>
              <a:t>it’s easy in base 2, it’s 31 ones: 01111111111111111111111111111111 (not 32 ones – that is likely minus 1)  </a:t>
            </a:r>
          </a:p>
          <a:p>
            <a:endParaRPr lang="en-CA" dirty="0"/>
          </a:p>
          <a:p>
            <a:r>
              <a:rPr lang="en-CA" b="1" dirty="0"/>
              <a:t>The easiest way to remember exact binary values is to get a tattoo. </a:t>
            </a:r>
            <a:r>
              <a:rPr lang="en-US" b="1" dirty="0"/>
              <a:t>O</a:t>
            </a:r>
            <a:r>
              <a:rPr lang="en-CA" b="1" dirty="0"/>
              <a:t>r, just remember +/- 2 billion </a:t>
            </a:r>
            <a:r>
              <a:rPr lang="en-CA" b="0" dirty="0"/>
              <a:t>which will usually be the case for PCs and servers…b</a:t>
            </a:r>
            <a:r>
              <a:rPr lang="en-US" dirty="0" err="1"/>
              <a:t>ut</a:t>
            </a:r>
            <a:r>
              <a:rPr lang="en-US" dirty="0"/>
              <a:t> not for IoT or embedded devices.</a:t>
            </a:r>
            <a:br>
              <a:rPr lang="en-US" dirty="0"/>
            </a:br>
            <a:r>
              <a:rPr lang="en-US" dirty="0"/>
              <a:t>Therefore, </a:t>
            </a:r>
            <a:r>
              <a:rPr lang="en-US" b="0" dirty="0"/>
              <a:t>always </a:t>
            </a:r>
            <a:r>
              <a:rPr lang="en-US" dirty="0"/>
              <a:t>remember and </a:t>
            </a:r>
            <a:r>
              <a:rPr lang="en-US" i="1" dirty="0"/>
              <a:t>expect</a:t>
            </a:r>
            <a:r>
              <a:rPr lang="en-US" dirty="0"/>
              <a:t> </a:t>
            </a:r>
            <a:r>
              <a:rPr lang="en-US" b="1" dirty="0"/>
              <a:t>32,767 </a:t>
            </a:r>
            <a:r>
              <a:rPr lang="en-US" b="0" dirty="0"/>
              <a:t>as the max value of an integer to write safe and portable code.</a:t>
            </a:r>
          </a:p>
          <a:p>
            <a:r>
              <a:rPr lang="en-CA" dirty="0"/>
              <a:t>65,536 values = 256</a:t>
            </a:r>
            <a:r>
              <a:rPr lang="en-CA" baseline="30000" dirty="0"/>
              <a:t>2</a:t>
            </a:r>
            <a:r>
              <a:rPr lang="en-CA" dirty="0"/>
              <a:t> / 2 – 1 = 32,767</a:t>
            </a:r>
          </a:p>
          <a:p>
            <a:r>
              <a:rPr lang="en-CA" dirty="0"/>
              <a:t>4,294,967,296 values = 256</a:t>
            </a:r>
            <a:r>
              <a:rPr lang="en-CA" baseline="30000" dirty="0"/>
              <a:t>4</a:t>
            </a:r>
            <a:r>
              <a:rPr lang="en-CA" dirty="0"/>
              <a:t> / 2 – 1 = 2,147,483,647</a:t>
            </a:r>
          </a:p>
          <a:p>
            <a:endParaRPr lang="en-US" dirty="0"/>
          </a:p>
          <a:p>
            <a:r>
              <a:rPr lang="en-US" dirty="0"/>
              <a:t>Integers come only in multiples of </a:t>
            </a:r>
            <a:r>
              <a:rPr lang="en-US" b="1" dirty="0"/>
              <a:t>the 8-bit byte “word” or register size, the smallest unit of data in computer architecture.</a:t>
            </a:r>
            <a:br>
              <a:rPr lang="en-US" dirty="0"/>
            </a:br>
            <a:r>
              <a:rPr lang="en-US" dirty="0"/>
              <a:t>https://en.wikipedia.org/wiki/Integer_(computer_science)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A </a:t>
            </a:r>
            <a:r>
              <a:rPr lang="en-CA" sz="1200" b="0" i="0" kern="1200" dirty="0">
                <a:solidFill>
                  <a:schemeClr val="tx1"/>
                </a:solidFill>
                <a:effectLst/>
                <a:latin typeface="Consolas" panose="020B0609020204030204" pitchFamily="49" charset="0"/>
                <a:ea typeface="+mn-ea"/>
                <a:cs typeface="+mn-cs"/>
              </a:rPr>
              <a:t>long </a:t>
            </a:r>
            <a:r>
              <a:rPr lang="en-CA" sz="1200" b="0" i="0" kern="1200" dirty="0" err="1">
                <a:solidFill>
                  <a:schemeClr val="tx1"/>
                </a:solidFill>
                <a:effectLst/>
                <a:latin typeface="Consolas" panose="020B0609020204030204" pitchFamily="49" charset="0"/>
                <a:ea typeface="+mn-ea"/>
                <a:cs typeface="+mn-cs"/>
              </a:rPr>
              <a:t>long</a:t>
            </a:r>
            <a:r>
              <a:rPr lang="en-CA" sz="1200" b="0" i="0" kern="1200" dirty="0">
                <a:solidFill>
                  <a:schemeClr val="tx1"/>
                </a:solidFill>
                <a:effectLst/>
                <a:latin typeface="Consolas" panose="020B0609020204030204" pitchFamily="49" charset="0"/>
                <a:ea typeface="+mn-ea"/>
                <a:cs typeface="+mn-cs"/>
              </a:rPr>
              <a:t> </a:t>
            </a:r>
            <a:r>
              <a:rPr lang="en-CA" sz="1200" b="0" i="0" kern="1200" dirty="0">
                <a:solidFill>
                  <a:schemeClr val="tx1"/>
                </a:solidFill>
                <a:effectLst/>
                <a:latin typeface="+mn-lt"/>
                <a:ea typeface="+mn-ea"/>
                <a:cs typeface="+mn-cs"/>
              </a:rPr>
              <a:t>or </a:t>
            </a:r>
            <a:r>
              <a:rPr lang="en-CA" sz="1200" b="0" i="1" kern="1200" dirty="0">
                <a:solidFill>
                  <a:schemeClr val="tx1"/>
                </a:solidFill>
                <a:effectLst/>
                <a:latin typeface="+mn-lt"/>
                <a:ea typeface="+mn-ea"/>
                <a:cs typeface="+mn-cs"/>
              </a:rPr>
              <a:t>big integer</a:t>
            </a:r>
            <a:r>
              <a:rPr lang="en-CA" sz="1200" b="0" i="0" kern="1200" dirty="0">
                <a:solidFill>
                  <a:schemeClr val="tx1"/>
                </a:solidFill>
                <a:effectLst/>
                <a:latin typeface="+mn-lt"/>
                <a:ea typeface="+mn-ea"/>
                <a:cs typeface="+mn-cs"/>
              </a:rPr>
              <a:t> (IBM’s BIGINT) is a 64-bit binary integer with a range of -9,223,372,036,854,775,808 to +9223372036854775807.  That’s a 9 with 18 zeros or 9 quintillion.</a:t>
            </a:r>
            <a:endParaRPr lang="en-US" dirty="0"/>
          </a:p>
          <a:p>
            <a:endParaRPr lang="en-US" dirty="0"/>
          </a:p>
          <a:p>
            <a:r>
              <a:rPr lang="en-US" dirty="0"/>
              <a:t>CPUs address similar amounts of RAM depending on their addressing bit width: </a:t>
            </a:r>
          </a:p>
          <a:p>
            <a:r>
              <a:rPr lang="en-US" dirty="0"/>
              <a:t>32 bit processors or operating systems can address a maximum of 4GB RAM</a:t>
            </a:r>
          </a:p>
          <a:p>
            <a:r>
              <a:rPr lang="en-US" dirty="0"/>
              <a:t>32 bit application software can address only 2GB of memory for variables and it’s own data (the rest of RAM is for the OS and the program itself) regardless of whether it runs on a 32-bit or 64-bit OS.</a:t>
            </a:r>
          </a:p>
          <a:p>
            <a:r>
              <a:rPr lang="en-US" dirty="0"/>
              <a:t>64 bit applications </a:t>
            </a:r>
            <a:r>
              <a:rPr lang="en-CA" dirty="0"/>
              <a:t>support up to 128GB of memory </a:t>
            </a:r>
            <a:r>
              <a:rPr lang="en-US" dirty="0"/>
              <a:t>but must be compiled, tested, and run on a 64-bit platform.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Bill Gates never said, "640K ought to be enough for anybody" defending the IBM PC's 640KB usable RAM limit at the introduction in 1981. Gates did say, "I've said some stupid things and some wrong things, but not that. No one involved in computers would ever say that a certain amount of memory is enough for all time." and "The machine was going to be 512K at one point, and we kept pushing it up".</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CA" dirty="0"/>
              <a:t>https://msdn.microsoft.com/en-us/library/0b726ydb.aspx</a:t>
            </a:r>
          </a:p>
          <a:p>
            <a:r>
              <a:rPr lang="en-US" dirty="0"/>
              <a:t>http://en.cppreference.com/w/c/types/integer</a:t>
            </a:r>
          </a:p>
          <a:p>
            <a:r>
              <a:rPr lang="en-US" dirty="0"/>
              <a:t>https://en.wikipedia.org/wiki/C_data_types</a:t>
            </a: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17</a:t>
            </a:fld>
            <a:endParaRPr lang="en-US"/>
          </a:p>
        </p:txBody>
      </p:sp>
    </p:spTree>
    <p:extLst>
      <p:ext uri="{BB962C8B-B14F-4D97-AF65-F5344CB8AC3E}">
        <p14:creationId xmlns:p14="http://schemas.microsoft.com/office/powerpoint/2010/main" val="23974394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Gangnam Style</a:t>
            </a:r>
            <a:r>
              <a:rPr lang="en-US" b="1" dirty="0"/>
              <a:t> overflows 32-bit INT_MAX ~</a:t>
            </a:r>
            <a:r>
              <a:rPr lang="en-US" b="1" i="1" dirty="0"/>
              <a:t>2.5 years after its debut</a:t>
            </a:r>
            <a:r>
              <a:rPr lang="en-US" b="1" dirty="0"/>
              <a:t>, </a:t>
            </a:r>
            <a:br>
              <a:rPr lang="en-US" b="1" dirty="0"/>
            </a:br>
            <a:r>
              <a:rPr lang="en-US" b="1" dirty="0"/>
              <a:t>forces YouTube to go 64-bit</a:t>
            </a:r>
          </a:p>
          <a:p>
            <a:r>
              <a:rPr lang="en-CA" dirty="0"/>
              <a:t>https://arstechnica.com/information-technology/2014/12/gangnam-style-overflows-int_max-forces-youtube-to-go-64-bit/</a:t>
            </a:r>
          </a:p>
          <a:p>
            <a:r>
              <a:rPr lang="en-CA" dirty="0"/>
              <a:t>https://www.wired.com/2014/12/gangnam-style-youtube-math/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http://en.wikipedia.org/wiki/Integer_overflow</a:t>
            </a:r>
          </a:p>
          <a:p>
            <a:endParaRPr lang="en-US" dirty="0"/>
          </a:p>
          <a:p>
            <a:r>
              <a:rPr lang="en-US" dirty="0"/>
              <a:t>Gangnam Style was the first YouTube video counter to exceed a 32-bit integer (signed, of course because Jawed Karim was a good programmer)</a:t>
            </a:r>
          </a:p>
          <a:p>
            <a:r>
              <a:rPr lang="en-CA" dirty="0"/>
              <a:t>https://www.youtube.com/watch?v=9bZkp7q19f0</a:t>
            </a:r>
            <a:br>
              <a:rPr lang="en-CA" dirty="0"/>
            </a:br>
            <a:r>
              <a:rPr lang="en-CA" dirty="0"/>
              <a:t>https://en.wikipedia.org/wiki/History_of_YouTube</a:t>
            </a:r>
          </a:p>
          <a:p>
            <a:endParaRPr lang="en-US" dirty="0"/>
          </a:p>
          <a:p>
            <a:r>
              <a:rPr lang="en-US" dirty="0"/>
              <a:t>If Karim had cheated and used </a:t>
            </a:r>
            <a:r>
              <a:rPr lang="en-US" sz="1400" kern="1200" baseline="0" dirty="0">
                <a:solidFill>
                  <a:schemeClr val="tx1"/>
                </a:solidFill>
                <a:latin typeface="Consolas" panose="020B0609020204030204" pitchFamily="49" charset="0"/>
                <a:ea typeface="Verdana" panose="020B0604030504040204" pitchFamily="34" charset="0"/>
                <a:cs typeface="+mn-cs"/>
              </a:rPr>
              <a:t>unsigned long (</a:t>
            </a:r>
            <a:r>
              <a:rPr lang="en-GB" b="0" i="0" dirty="0">
                <a:solidFill>
                  <a:srgbClr val="333333"/>
                </a:solidFill>
                <a:effectLst/>
                <a:latin typeface="Arial" panose="020B0604020202020204" pitchFamily="34" charset="0"/>
              </a:rPr>
              <a:t>4.2 × 10</a:t>
            </a:r>
            <a:r>
              <a:rPr lang="en-GB" b="0" i="0" baseline="30000" dirty="0">
                <a:solidFill>
                  <a:srgbClr val="333333"/>
                </a:solidFill>
                <a:effectLst/>
                <a:latin typeface="Arial" panose="020B0604020202020204" pitchFamily="34" charset="0"/>
              </a:rPr>
              <a:t>9</a:t>
            </a:r>
            <a:r>
              <a:rPr lang="en-US" sz="1400" kern="1200" baseline="0" dirty="0">
                <a:solidFill>
                  <a:schemeClr val="tx1"/>
                </a:solidFill>
                <a:latin typeface="Consolas" panose="020B0609020204030204" pitchFamily="49" charset="0"/>
                <a:ea typeface="Verdana" panose="020B0604030504040204" pitchFamily="34" charset="0"/>
                <a:cs typeface="+mn-cs"/>
              </a:rPr>
              <a:t>) </a:t>
            </a:r>
            <a:r>
              <a:rPr lang="en-US" dirty="0"/>
              <a:t>instead of </a:t>
            </a:r>
            <a:r>
              <a:rPr lang="en-US" baseline="0" dirty="0">
                <a:latin typeface="Consolas" panose="020B0609020204030204" pitchFamily="49" charset="0"/>
              </a:rPr>
              <a:t>long </a:t>
            </a:r>
            <a:r>
              <a:rPr lang="en-US" baseline="0" dirty="0" err="1">
                <a:latin typeface="Consolas" panose="020B0609020204030204" pitchFamily="49" charset="0"/>
              </a:rPr>
              <a:t>long</a:t>
            </a:r>
            <a:r>
              <a:rPr lang="en-US" baseline="0" dirty="0">
                <a:latin typeface="Consolas" panose="020B0609020204030204" pitchFamily="49" charset="0"/>
              </a:rPr>
              <a:t> (</a:t>
            </a:r>
            <a:r>
              <a:rPr lang="en-GB" b="0" i="0" dirty="0">
                <a:solidFill>
                  <a:srgbClr val="333333"/>
                </a:solidFill>
                <a:effectLst/>
                <a:latin typeface="Arial" panose="020B0604020202020204" pitchFamily="34" charset="0"/>
              </a:rPr>
              <a:t>9.2 × 10</a:t>
            </a:r>
            <a:r>
              <a:rPr lang="en-GB" b="0" i="0" baseline="30000" dirty="0">
                <a:solidFill>
                  <a:srgbClr val="333333"/>
                </a:solidFill>
                <a:effectLst/>
                <a:latin typeface="Arial" panose="020B0604020202020204" pitchFamily="34" charset="0"/>
              </a:rPr>
              <a:t>18</a:t>
            </a:r>
            <a:r>
              <a:rPr lang="en-US" baseline="0" dirty="0">
                <a:latin typeface="Consolas" panose="020B0609020204030204" pitchFamily="49" charset="0"/>
              </a:rPr>
              <a:t>), </a:t>
            </a:r>
            <a:r>
              <a:rPr lang="en-US" dirty="0"/>
              <a:t>the Gangnam Style counter would have overflowed before the end of 2021.</a:t>
            </a:r>
          </a:p>
          <a:p>
            <a:r>
              <a:rPr lang="en-US" dirty="0"/>
              <a:t>However, Baby Shark Dance has had twice as many views in half the time, </a:t>
            </a:r>
            <a:br>
              <a:rPr lang="en-US" dirty="0"/>
            </a:br>
            <a:r>
              <a:rPr lang="en-US" dirty="0"/>
              <a:t>so even a unsigned long would not have been long enough for very long. </a:t>
            </a:r>
            <a:br>
              <a:rPr lang="en-US" dirty="0"/>
            </a:br>
            <a:r>
              <a:rPr lang="en-US" dirty="0"/>
              <a:t>(</a:t>
            </a:r>
            <a:r>
              <a:rPr lang="en-GB" b="0" i="0" dirty="0">
                <a:solidFill>
                  <a:srgbClr val="AAAAAA"/>
                </a:solidFill>
                <a:effectLst/>
                <a:latin typeface="Roboto" panose="02000000000000000000" pitchFamily="2" charset="0"/>
              </a:rPr>
              <a:t>12B+ views as of January 2023</a:t>
            </a:r>
            <a:r>
              <a:rPr lang="en-US" b="0" i="0" dirty="0">
                <a:solidFill>
                  <a:srgbClr val="AAAAAA"/>
                </a:solidFill>
                <a:effectLst/>
                <a:latin typeface="Roboto" panose="02000000000000000000" pitchFamily="2" charset="0"/>
              </a:rPr>
              <a:t>. World population is 8B. So everyone on the planet has seen it 1 ½ times.) </a:t>
            </a:r>
            <a:endParaRPr lang="en-US" dirty="0"/>
          </a:p>
          <a:p>
            <a:r>
              <a:rPr lang="en-US" dirty="0"/>
              <a:t> </a:t>
            </a:r>
            <a:br>
              <a:rPr lang="en-US" dirty="0"/>
            </a:br>
            <a:r>
              <a:rPr lang="en-US" sz="1400" kern="1200" baseline="0" dirty="0">
                <a:solidFill>
                  <a:schemeClr val="tx1"/>
                </a:solidFill>
                <a:latin typeface="Consolas" panose="020B0609020204030204" pitchFamily="49" charset="0"/>
                <a:ea typeface="Verdana" panose="020B0604030504040204" pitchFamily="34" charset="0"/>
                <a:cs typeface="+mn-cs"/>
              </a:rPr>
              <a:t>unsigned long </a:t>
            </a:r>
            <a:r>
              <a:rPr lang="en-US" dirty="0"/>
              <a:t>max is 4,294,967,296</a:t>
            </a:r>
            <a:br>
              <a:rPr lang="en-US" dirty="0"/>
            </a:br>
            <a:r>
              <a:rPr lang="en-US" dirty="0"/>
              <a:t>Gangnam Style views average ~1.275M per day since 2012, and are still running about a million per day </a:t>
            </a:r>
            <a:r>
              <a:rPr lang="en-US" sz="1400" kern="1200" dirty="0">
                <a:solidFill>
                  <a:schemeClr val="tx1"/>
                </a:solidFill>
                <a:latin typeface="Verdana" panose="020B0604030504040204" pitchFamily="34" charset="0"/>
                <a:ea typeface="Verdana" panose="020B0604030504040204" pitchFamily="34" charset="0"/>
                <a:cs typeface="+mn-cs"/>
              </a:rPr>
              <a:t>with </a:t>
            </a:r>
            <a:r>
              <a:rPr lang="en-GB" sz="1400" kern="1200" dirty="0">
                <a:solidFill>
                  <a:schemeClr val="tx1"/>
                </a:solidFill>
                <a:latin typeface="Verdana" panose="020B0604030504040204" pitchFamily="34" charset="0"/>
                <a:ea typeface="Verdana" panose="020B0604030504040204" pitchFamily="34" charset="0"/>
                <a:cs typeface="+mn-cs"/>
              </a:rPr>
              <a:t>4,217,958,605</a:t>
            </a:r>
            <a:r>
              <a:rPr lang="en-US" sz="1400" kern="1200" dirty="0">
                <a:solidFill>
                  <a:schemeClr val="tx1"/>
                </a:solidFill>
                <a:latin typeface="Verdana" panose="020B0604030504040204" pitchFamily="34" charset="0"/>
                <a:ea typeface="Verdana" panose="020B0604030504040204" pitchFamily="34" charset="0"/>
                <a:cs typeface="+mn-cs"/>
              </a:rPr>
              <a:t> views </a:t>
            </a:r>
            <a:r>
              <a:rPr lang="en-US" dirty="0"/>
              <a:t>as of October 16, 2021</a:t>
            </a:r>
            <a:r>
              <a:rPr lang="en-US" sz="1400" kern="1200" dirty="0">
                <a:solidFill>
                  <a:schemeClr val="tx1"/>
                </a:solidFill>
                <a:latin typeface="Verdana" panose="020B0604030504040204" pitchFamily="34" charset="0"/>
                <a:ea typeface="Verdana" panose="020B0604030504040204" pitchFamily="34" charset="0"/>
                <a:cs typeface="+mn-cs"/>
              </a:rPr>
              <a:t>.</a:t>
            </a:r>
            <a:endParaRPr lang="en-CA" sz="1400" kern="1200" dirty="0">
              <a:solidFill>
                <a:schemeClr val="tx1"/>
              </a:solidFill>
              <a:latin typeface="Verdana" panose="020B0604030504040204" pitchFamily="34" charset="0"/>
              <a:ea typeface="Verdana" panose="020B0604030504040204" pitchFamily="34" charset="0"/>
              <a:cs typeface="+mn-cs"/>
            </a:endParaRPr>
          </a:p>
        </p:txBody>
      </p:sp>
      <p:sp>
        <p:nvSpPr>
          <p:cNvPr id="4" name="Slide Number Placeholder 3"/>
          <p:cNvSpPr>
            <a:spLocks noGrp="1"/>
          </p:cNvSpPr>
          <p:nvPr>
            <p:ph type="sldNum" sz="quarter" idx="10"/>
          </p:nvPr>
        </p:nvSpPr>
        <p:spPr/>
        <p:txBody>
          <a:bodyPr/>
          <a:lstStyle/>
          <a:p>
            <a:fld id="{6CE49CAB-11E7-4E46-B3A8-B9759289B5BF}" type="slidenum">
              <a:rPr lang="en-US" smtClean="0"/>
              <a:t>18</a:t>
            </a:fld>
            <a:endParaRPr lang="en-US"/>
          </a:p>
        </p:txBody>
      </p:sp>
    </p:spTree>
    <p:extLst>
      <p:ext uri="{BB962C8B-B14F-4D97-AF65-F5344CB8AC3E}">
        <p14:creationId xmlns:p14="http://schemas.microsoft.com/office/powerpoint/2010/main" val="34654119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dirty="0"/>
              <a:t>16-bit int would overflow in less than 5 ½ minutes.</a:t>
            </a:r>
          </a:p>
          <a:p>
            <a:r>
              <a:rPr lang="en-US" dirty="0"/>
              <a:t>INT_MAX / 100 / 60 / 60 / 24 = 248.55 days before the counting of hundredths of a second overflows in a 32-bit SIGNED integer. </a:t>
            </a:r>
            <a:br>
              <a:rPr lang="en-US" dirty="0"/>
            </a:br>
            <a:r>
              <a:rPr lang="en-US" dirty="0"/>
              <a:t>INT_MAX divided by hundredths = seconds that can be counted in this variable, / 60 = minutes, /60 hours, /24 = days. /365 = years, /10 = decades, …</a:t>
            </a:r>
          </a:p>
          <a:p>
            <a:r>
              <a:rPr lang="en-US" dirty="0"/>
              <a:t>Alternatively:</a:t>
            </a:r>
          </a:p>
          <a:p>
            <a:r>
              <a:rPr lang="en-US" dirty="0"/>
              <a:t>24 </a:t>
            </a:r>
            <a:r>
              <a:rPr lang="en-US" dirty="0" err="1"/>
              <a:t>hrs</a:t>
            </a:r>
            <a:r>
              <a:rPr lang="en-US" dirty="0"/>
              <a:t> * 60 min per </a:t>
            </a:r>
            <a:r>
              <a:rPr lang="en-US" dirty="0" err="1"/>
              <a:t>hr</a:t>
            </a:r>
            <a:r>
              <a:rPr lang="en-US" dirty="0"/>
              <a:t> * 60 sec per min * 100 per sec = 8,640,000 </a:t>
            </a:r>
            <a:r>
              <a:rPr lang="en-US" b="1" dirty="0"/>
              <a:t>hundredths</a:t>
            </a:r>
            <a:r>
              <a:rPr lang="en-US" dirty="0"/>
              <a:t> of seconds in a day</a:t>
            </a:r>
            <a:br>
              <a:rPr lang="en-US" dirty="0"/>
            </a:br>
            <a:r>
              <a:rPr lang="en-US" dirty="0"/>
              <a:t>MAX_INT value divided by X units counted per day = Y days before overflow.</a:t>
            </a:r>
          </a:p>
          <a:p>
            <a:endParaRPr lang="en-US" dirty="0"/>
          </a:p>
          <a:p>
            <a:r>
              <a:rPr lang="en-CA" sz="1200" b="0" i="0" kern="1200" dirty="0">
                <a:solidFill>
                  <a:schemeClr val="tx1"/>
                </a:solidFill>
                <a:effectLst/>
                <a:latin typeface="+mn-lt"/>
                <a:ea typeface="+mn-ea"/>
                <a:cs typeface="+mn-cs"/>
              </a:rPr>
              <a:t>https://www.flightglobal.com/news/articles/faa-orders-new-787-electrical-fix-to-prevent-power-f-411794/</a:t>
            </a:r>
          </a:p>
          <a:p>
            <a:r>
              <a:rPr lang="en-CA" sz="1200" b="0" i="0" kern="1200" dirty="0">
                <a:solidFill>
                  <a:schemeClr val="tx1"/>
                </a:solidFill>
                <a:effectLst/>
                <a:latin typeface="+mn-lt"/>
                <a:ea typeface="+mn-ea"/>
                <a:cs typeface="+mn-cs"/>
              </a:rPr>
              <a:t>https://www.federalregister.gov/documents/2015/05/01/2015-10066/airworthiness-directives-the-boeing-company-airplanes</a:t>
            </a:r>
          </a:p>
          <a:p>
            <a:r>
              <a:rPr lang="en-CA" sz="1200" b="0" i="0" kern="1200" dirty="0">
                <a:solidFill>
                  <a:schemeClr val="tx1"/>
                </a:solidFill>
                <a:effectLst/>
                <a:latin typeface="+mn-lt"/>
                <a:ea typeface="+mn-ea"/>
                <a:cs typeface="+mn-cs"/>
              </a:rPr>
              <a:t>On 30 April 2015, the Federal Aviation Authority ordered Boeing 787 Dreamliner operators to reset the electrical system to avoid a signed integer overflow which could lead to complete loss of normal electrical power and </a:t>
            </a:r>
            <a:r>
              <a:rPr lang="en-CA" sz="1200" b="0" i="0" u="none" strike="noStrike" kern="1200" dirty="0">
                <a:solidFill>
                  <a:schemeClr val="tx1"/>
                </a:solidFill>
                <a:effectLst/>
                <a:latin typeface="+mn-lt"/>
                <a:ea typeface="+mn-ea"/>
                <a:cs typeface="+mn-cs"/>
              </a:rPr>
              <a:t>a switch </a:t>
            </a:r>
            <a:r>
              <a:rPr lang="en-CA" sz="1200" b="0" i="0" kern="1200" dirty="0">
                <a:solidFill>
                  <a:schemeClr val="tx1"/>
                </a:solidFill>
                <a:effectLst/>
                <a:latin typeface="+mn-lt"/>
                <a:ea typeface="+mn-ea"/>
                <a:cs typeface="+mn-cs"/>
              </a:rPr>
              <a:t>to emergency systems. </a:t>
            </a:r>
            <a:r>
              <a:rPr lang="en-CA" dirty="0"/>
              <a:t>“If the four main Generator Control Units (for one A/C generator on each engine plus backup generators) were powered up at the same time, after 248 days of continuous power, all four GCUs will go into failsafe mode at the same time, resulting in a loss of all AC electrical power regardless of flight phase.”</a:t>
            </a:r>
          </a:p>
          <a:p>
            <a:r>
              <a:rPr lang="en-CA" dirty="0"/>
              <a:t>Note that each Generator had a mechanical backup but there was no backup for the software control system – there was only one that controlled everything.</a:t>
            </a:r>
          </a:p>
          <a:p>
            <a:r>
              <a:rPr lang="en-CA" sz="1200" b="0" i="0" kern="1200" dirty="0">
                <a:solidFill>
                  <a:schemeClr val="tx1"/>
                </a:solidFill>
                <a:effectLst/>
                <a:latin typeface="+mn-lt"/>
                <a:ea typeface="+mn-ea"/>
                <a:cs typeface="+mn-cs"/>
              </a:rPr>
              <a:t>This didn't happen because planes were shutdown for service before 248 days had passed. </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Boeing issued a software update in the fourth quarter of 2015. The error could happen after 248.55 days of continuous operation indicating a 32-bit signed integer. (2,147,483,647 / 100 hundredths / 60 seconds / 60 minutes / 24 hours) If they had counted full seconds, it would not have happened for 24855 days or 68 years of continuous operation. That’s still a bit tight; Douglas DC-3’s have been flying for 70+ years. If the programmer specified a “long </a:t>
            </a:r>
            <a:r>
              <a:rPr lang="en-CA" sz="1200" b="0" i="0" kern="1200" dirty="0" err="1">
                <a:solidFill>
                  <a:schemeClr val="tx1"/>
                </a:solidFill>
                <a:effectLst/>
                <a:latin typeface="+mn-lt"/>
                <a:ea typeface="+mn-ea"/>
                <a:cs typeface="+mn-cs"/>
              </a:rPr>
              <a:t>long</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int</a:t>
            </a:r>
            <a:r>
              <a:rPr lang="en-CA" sz="1200" b="0" i="0" kern="1200" dirty="0">
                <a:solidFill>
                  <a:schemeClr val="tx1"/>
                </a:solidFill>
                <a:effectLst/>
                <a:latin typeface="+mn-lt"/>
                <a:ea typeface="+mn-ea"/>
                <a:cs typeface="+mn-cs"/>
              </a:rPr>
              <a:t>; it would have taken 3 billion years to overflow the counting of hundredths of a second.</a:t>
            </a:r>
          </a:p>
          <a:p>
            <a:endParaRPr lang="en-US"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According to Boeing's records, all jets in the fleet have been powered off and turned back on as part of routine maintenance, so there is no imminent danger of a plane losing power. (i.e. the counter runs in memory and is initialized on a cold boot) </a:t>
            </a:r>
            <a:r>
              <a:rPr lang="en-CA" dirty="0"/>
              <a:t>But, as the WSJ notes, the Dreamliner has run into other technical glitches, which were often worst right after powering up. Boeing has suggested allowing extra time for the plane to boot up, but in practice, airlines sometimes just keep the planes on to avoid the extra headache. </a:t>
            </a:r>
            <a:endParaRPr lang="en-CA"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What if the analyst mis-wrote or the programmer mis-read the specs and implemented </a:t>
            </a:r>
            <a:r>
              <a:rPr lang="en-US" sz="1200" b="1" i="0" u="sng" kern="1200" dirty="0">
                <a:solidFill>
                  <a:schemeClr val="tx1"/>
                </a:solidFill>
                <a:effectLst/>
                <a:latin typeface="+mn-lt"/>
                <a:ea typeface="+mn-ea"/>
                <a:cs typeface="+mn-cs"/>
              </a:rPr>
              <a:t>cumulative</a:t>
            </a:r>
            <a:r>
              <a:rPr lang="en-US" sz="1200" b="1" i="0" kern="1200" dirty="0">
                <a:solidFill>
                  <a:schemeClr val="tx1"/>
                </a:solidFill>
                <a:effectLst/>
                <a:latin typeface="+mn-lt"/>
                <a:ea typeface="+mn-ea"/>
                <a:cs typeface="+mn-cs"/>
              </a:rPr>
              <a:t> instead of </a:t>
            </a:r>
            <a:r>
              <a:rPr lang="en-US" sz="1200" b="1" i="1" kern="1200" dirty="0">
                <a:solidFill>
                  <a:schemeClr val="tx1"/>
                </a:solidFill>
                <a:effectLst/>
                <a:latin typeface="+mn-lt"/>
                <a:ea typeface="+mn-ea"/>
                <a:cs typeface="+mn-cs"/>
              </a:rPr>
              <a:t>continuous </a:t>
            </a:r>
            <a:r>
              <a:rPr lang="en-US" sz="1200" b="1" i="0" kern="1200" dirty="0">
                <a:solidFill>
                  <a:schemeClr val="tx1"/>
                </a:solidFill>
                <a:effectLst/>
                <a:latin typeface="+mn-lt"/>
                <a:ea typeface="+mn-ea"/>
                <a:cs typeface="+mn-cs"/>
              </a:rPr>
              <a:t>operation; the value would have been stored in </a:t>
            </a:r>
            <a:r>
              <a:rPr lang="en-US" sz="1200" b="1" i="0" u="sng" kern="1200" dirty="0">
                <a:solidFill>
                  <a:schemeClr val="tx1"/>
                </a:solidFill>
                <a:effectLst/>
                <a:latin typeface="+mn-lt"/>
                <a:ea typeface="+mn-ea"/>
                <a:cs typeface="+mn-cs"/>
              </a:rPr>
              <a:t>non</a:t>
            </a:r>
            <a:r>
              <a:rPr lang="en-US" sz="1200" b="1" i="0" kern="1200" dirty="0">
                <a:solidFill>
                  <a:schemeClr val="tx1"/>
                </a:solidFill>
                <a:effectLst/>
                <a:latin typeface="+mn-lt"/>
                <a:ea typeface="+mn-ea"/>
                <a:cs typeface="+mn-cs"/>
              </a:rPr>
              <a:t>-volatile memory to remember operation time. Planes would have been doing emergency landings or possibly crashing on take off or landing after 8 months in service. </a:t>
            </a:r>
          </a:p>
          <a:p>
            <a:endParaRPr lang="en-US"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A </a:t>
            </a:r>
            <a:r>
              <a:rPr lang="en-US" sz="1200" b="1" i="0" kern="1200" dirty="0">
                <a:solidFill>
                  <a:schemeClr val="tx1"/>
                </a:solidFill>
                <a:effectLst/>
                <a:latin typeface="+mn-lt"/>
                <a:ea typeface="+mn-ea"/>
                <a:cs typeface="+mn-cs"/>
              </a:rPr>
              <a:t>much bigger issue </a:t>
            </a:r>
            <a:r>
              <a:rPr lang="en-US" sz="1200" b="0" i="0" kern="1200" dirty="0">
                <a:solidFill>
                  <a:schemeClr val="tx1"/>
                </a:solidFill>
                <a:effectLst/>
                <a:latin typeface="+mn-lt"/>
                <a:ea typeface="+mn-ea"/>
                <a:cs typeface="+mn-cs"/>
              </a:rPr>
              <a:t>is that </a:t>
            </a:r>
            <a:r>
              <a:rPr lang="en-US" sz="1200" b="1" i="0" kern="1200" dirty="0">
                <a:solidFill>
                  <a:schemeClr val="tx1"/>
                </a:solidFill>
                <a:effectLst/>
                <a:latin typeface="+mn-lt"/>
                <a:ea typeface="+mn-ea"/>
                <a:cs typeface="+mn-cs"/>
              </a:rPr>
              <a:t>only the hardware had backup</a:t>
            </a:r>
            <a:r>
              <a:rPr lang="en-US" sz="1200" b="0" i="0" kern="1200" dirty="0">
                <a:solidFill>
                  <a:schemeClr val="tx1"/>
                </a:solidFill>
                <a:effectLst/>
                <a:latin typeface="+mn-lt"/>
                <a:ea typeface="+mn-ea"/>
                <a:cs typeface="+mn-cs"/>
              </a:rPr>
              <a:t>, each mechanical-electrical generator had a backup </a:t>
            </a:r>
            <a:r>
              <a:rPr lang="en-US" sz="1200" b="1" i="0" kern="1200" dirty="0">
                <a:solidFill>
                  <a:schemeClr val="tx1"/>
                </a:solidFill>
                <a:effectLst/>
                <a:latin typeface="+mn-lt"/>
                <a:ea typeface="+mn-ea"/>
                <a:cs typeface="+mn-cs"/>
              </a:rPr>
              <a:t>BUT THE SAME SOFTWARE SYSTEM CONTROLLED THEM ALL</a:t>
            </a:r>
            <a:r>
              <a:rPr lang="en-US" sz="1200" b="0" i="0" kern="1200" dirty="0">
                <a:solidFill>
                  <a:schemeClr val="tx1"/>
                </a:solidFill>
                <a:effectLst/>
                <a:latin typeface="+mn-lt"/>
                <a:ea typeface="+mn-ea"/>
                <a:cs typeface="+mn-cs"/>
              </a:rPr>
              <a:t>. The software had no backup, nothing to check whether the decisions made by the controlling software were reasonable and confirmed by an independent external measurement.</a:t>
            </a:r>
          </a:p>
          <a:p>
            <a:r>
              <a:rPr lang="en-US" sz="1200" b="0" i="0" kern="1200" dirty="0">
                <a:solidFill>
                  <a:schemeClr val="tx1"/>
                </a:solidFill>
                <a:effectLst/>
                <a:latin typeface="+mn-lt"/>
                <a:ea typeface="+mn-ea"/>
                <a:cs typeface="+mn-cs"/>
              </a:rPr>
              <a:t>"</a:t>
            </a:r>
            <a:r>
              <a:rPr lang="en-CA" dirty="0"/>
              <a:t>If you are trying to design highly reliable systems and redundancy is an important part of your safety case, then you’d damn well better give a lot of thought to common mode failures of the software system. In this case, Boeing clearly had not, resulting in a supposedly fail-proof system that actually has a trivially simple catastrophic failure mode.</a:t>
            </a:r>
            <a:r>
              <a:rPr lang="en-US" sz="1200" b="0" i="0" kern="1200" dirty="0">
                <a:solidFill>
                  <a:schemeClr val="tx1"/>
                </a:solidFill>
                <a:effectLst/>
                <a:latin typeface="+mn-lt"/>
                <a:ea typeface="+mn-ea"/>
                <a:cs typeface="+mn-cs"/>
              </a:rPr>
              <a:t>"  – </a:t>
            </a:r>
            <a:r>
              <a:rPr lang="en-CA" sz="1200" b="0" i="0" kern="1200" dirty="0">
                <a:solidFill>
                  <a:schemeClr val="tx1"/>
                </a:solidFill>
                <a:effectLst/>
                <a:latin typeface="+mn-lt"/>
                <a:ea typeface="+mn-ea"/>
                <a:cs typeface="+mn-cs"/>
              </a:rPr>
              <a:t>https://embeddedgurus.com/stack-overflow/2015/05/boeing-dreamliner-bug/</a:t>
            </a:r>
          </a:p>
          <a:p>
            <a:endParaRPr lang="en-US" sz="1200" b="1"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Boeing 737 Max crashes in 2018 &amp; 2019</a:t>
            </a:r>
          </a:p>
          <a:p>
            <a:r>
              <a:rPr lang="en-CA" sz="1200" b="0" i="0" kern="1200" dirty="0">
                <a:solidFill>
                  <a:schemeClr val="tx1"/>
                </a:solidFill>
                <a:effectLst/>
                <a:latin typeface="+mn-lt"/>
                <a:ea typeface="+mn-ea"/>
                <a:cs typeface="+mn-cs"/>
              </a:rPr>
              <a:t>the underlying problem isn’t really software; it’s with the effort to use software to get around a whole host of other problems, i.e. mechanical design kludges to fit bigger engines</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don’t blame software that’s the band aid for many other engineering and economic forces in effect.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https://www.vox.com/business-and-finance/2019/3/29/18281270/737-max-faa-scandal-explained</a:t>
            </a:r>
          </a:p>
          <a:p>
            <a:endParaRPr lang="en-US" sz="1200" b="1" i="0" kern="1200" dirty="0">
              <a:solidFill>
                <a:schemeClr val="tx1"/>
              </a:solidFill>
              <a:effectLst/>
              <a:latin typeface="+mn-lt"/>
              <a:ea typeface="+mn-ea"/>
              <a:cs typeface="+mn-cs"/>
            </a:endParaRPr>
          </a:p>
          <a:p>
            <a:r>
              <a:rPr lang="en-US" dirty="0"/>
              <a:t>Very big (long </a:t>
            </a:r>
            <a:r>
              <a:rPr lang="en-US" dirty="0" err="1"/>
              <a:t>int</a:t>
            </a:r>
            <a:r>
              <a:rPr lang="en-US" dirty="0"/>
              <a:t>) and very little things (hundredths of a second) are hard to gauge. </a:t>
            </a:r>
          </a:p>
          <a:p>
            <a:r>
              <a:rPr lang="en-US" dirty="0"/>
              <a:t>https://en.wikipedia.org/wiki/Integer_overflow</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The end of 32-bit time: </a:t>
            </a:r>
            <a:r>
              <a:rPr lang="en-CA" b="1" dirty="0"/>
              <a:t>January 19, 2038 03:14:07 </a:t>
            </a:r>
            <a:r>
              <a:rPr lang="en-CA" b="0" dirty="0"/>
              <a:t>for the </a:t>
            </a:r>
            <a:r>
              <a:rPr lang="en-CA" dirty="0"/>
              <a:t>UNIX epoch beginning 1970-01-01T00:00:00Z</a:t>
            </a:r>
            <a:endParaRPr lang="en-CA"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Unix systems record time values as the number of seconds, positive or negative, since 00:00:00 UTC on January 1, 1970. 32-bit systems use a signed 32-bit integer for this which gives a range of 1970 +/- 68.05 years.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But 2,147,483,647 +1 seconds after that date, the integer value will overflow and likely wrap around to a negative value. On January 19, 2038, at 03:14:07 in the morning, 32-bit Unix systems will go back in time 136.1 years.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Not a problem for any contemporary UNIX system, they are all 64-bit. But 32-bit embedded systems are still a 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Per </a:t>
            </a:r>
            <a:r>
              <a:rPr lang="en-US" dirty="0"/>
              <a:t>https://en.wikipedia.org/wiki/Year_2038_problem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a:t>
            </a:r>
            <a:r>
              <a:rPr lang="en-CA" dirty="0"/>
              <a:t>There is no universal solution for the Year 2038 problem. Any change to the definition of the </a:t>
            </a:r>
            <a:r>
              <a:rPr lang="en-CA" dirty="0" err="1"/>
              <a:t>time_t</a:t>
            </a:r>
            <a:r>
              <a:rPr lang="en-CA" dirty="0"/>
              <a:t> data type would result in </a:t>
            </a:r>
            <a:r>
              <a:rPr lang="en-CA" dirty="0">
                <a:hlinkClick r:id="rId3" tooltip="Binary code compatibility"/>
              </a:rPr>
              <a:t>code compatibility</a:t>
            </a:r>
            <a:r>
              <a:rPr lang="en-CA" dirty="0"/>
              <a:t> problems in any application in which date and time representations are dependent on the nature of the signed 32-bit </a:t>
            </a:r>
            <a:r>
              <a:rPr lang="en-CA" dirty="0" err="1"/>
              <a:t>time_t</a:t>
            </a:r>
            <a:r>
              <a:rPr lang="en-CA" dirty="0"/>
              <a:t> integer. For example, changing </a:t>
            </a:r>
            <a:r>
              <a:rPr lang="en-CA" dirty="0" err="1"/>
              <a:t>time_t</a:t>
            </a:r>
            <a:r>
              <a:rPr lang="en-CA" dirty="0"/>
              <a:t> to an unsigned 32-bit integer, which would extend the range to the year 2106, would adversely affect programs that store, retrieve, or manipulate dates prior to 1970, as such dates are represented by negative numbers. Increasing the size of the </a:t>
            </a:r>
            <a:r>
              <a:rPr lang="en-CA" dirty="0" err="1">
                <a:hlinkClick r:id="rId4" tooltip="Time t"/>
              </a:rPr>
              <a:t>time_t</a:t>
            </a:r>
            <a:r>
              <a:rPr lang="en-CA" dirty="0"/>
              <a:t> type to 64-bit in an existing system would cause incompatible changes to the layout of structures and the binary interface of functions.</a:t>
            </a:r>
            <a:r>
              <a:rPr lang="en-CA" sz="1200" b="0" i="0" kern="1200" dirty="0">
                <a:solidFill>
                  <a:schemeClr val="tx1"/>
                </a:solidFill>
                <a:effectLst/>
                <a:latin typeface="+mn-lt"/>
                <a:ea typeface="+mn-ea"/>
                <a:cs typeface="+mn-cs"/>
              </a:rPr>
              <a:t>"</a:t>
            </a:r>
          </a:p>
          <a:p>
            <a:endParaRPr lang="en-US" dirty="0"/>
          </a:p>
          <a:p>
            <a:r>
              <a:rPr lang="en-US" dirty="0"/>
              <a:t>4 digit year overflow, the Y10K problem. See  https://en.wikipedia.org/wiki/Year_10,000_problem  and  </a:t>
            </a:r>
            <a:r>
              <a:rPr lang="en-CA" dirty="0"/>
              <a:t>https://tools.ietf.org/html/rfc2550#ref-YUCK</a:t>
            </a:r>
          </a:p>
          <a:p>
            <a:endParaRPr lang="en-US" dirty="0"/>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19</a:t>
            </a:fld>
            <a:endParaRPr lang="en-US"/>
          </a:p>
        </p:txBody>
      </p:sp>
    </p:spTree>
    <p:extLst>
      <p:ext uri="{BB962C8B-B14F-4D97-AF65-F5344CB8AC3E}">
        <p14:creationId xmlns:p14="http://schemas.microsoft.com/office/powerpoint/2010/main" val="2395045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400" dirty="0"/>
              <a:t>A computer lets you make more mistakes faster than any invention in human history—with the possible exceptions of handguns and tequila." – said Mitch Ratliff who was obviously an American.</a:t>
            </a:r>
          </a:p>
          <a:p>
            <a:endParaRPr lang="en-CA" sz="1400" dirty="0"/>
          </a:p>
          <a:p>
            <a:r>
              <a:rPr lang="en-CA" sz="1400" dirty="0"/>
              <a:t>Because 100 in denary (base-10) is whatever that is in binary</a:t>
            </a:r>
          </a:p>
          <a:p>
            <a:endParaRPr lang="en-CA" sz="1400" dirty="0"/>
          </a:p>
          <a:p>
            <a:r>
              <a:rPr lang="en-CA" sz="1400" dirty="0"/>
              <a:t>Hexadecimal, base-16, is used in HTML on the web for colours and special characters.</a:t>
            </a:r>
          </a:p>
          <a:p>
            <a:r>
              <a:rPr lang="en-CA" sz="1400" dirty="0"/>
              <a:t>Why HEX? because it is easier to specify than binary.</a:t>
            </a:r>
            <a:endParaRPr lang="en-US" sz="1000" dirty="0"/>
          </a:p>
        </p:txBody>
      </p:sp>
      <p:sp>
        <p:nvSpPr>
          <p:cNvPr id="4" name="Slide Number Placeholder 3"/>
          <p:cNvSpPr>
            <a:spLocks noGrp="1"/>
          </p:cNvSpPr>
          <p:nvPr>
            <p:ph type="sldNum" sz="quarter" idx="10"/>
          </p:nvPr>
        </p:nvSpPr>
        <p:spPr/>
        <p:txBody>
          <a:bodyPr/>
          <a:lstStyle/>
          <a:p>
            <a:fld id="{6CE49CAB-11E7-4E46-B3A8-B9759289B5BF}" type="slidenum">
              <a:rPr lang="en-US" smtClean="0"/>
              <a:t>2</a:t>
            </a:fld>
            <a:endParaRPr lang="en-US"/>
          </a:p>
        </p:txBody>
      </p:sp>
    </p:spTree>
    <p:extLst>
      <p:ext uri="{BB962C8B-B14F-4D97-AF65-F5344CB8AC3E}">
        <p14:creationId xmlns:p14="http://schemas.microsoft.com/office/powerpoint/2010/main" val="21579700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INT_MAX and INT_MIN </a:t>
            </a:r>
            <a:r>
              <a:rPr lang="en-US" dirty="0">
                <a:sym typeface="Wingdings" panose="05000000000000000000" pitchFamily="2" charset="2"/>
              </a:rPr>
              <a:t> all languages can tell you what the maximum/minimum value of an INT is. Same for other data types: </a:t>
            </a:r>
            <a:r>
              <a:rPr lang="en-US" i="1" dirty="0" err="1">
                <a:sym typeface="Wingdings" panose="05000000000000000000" pitchFamily="2" charset="2"/>
              </a:rPr>
              <a:t>type</a:t>
            </a:r>
            <a:r>
              <a:rPr lang="en-US" dirty="0" err="1">
                <a:sym typeface="Wingdings" panose="05000000000000000000" pitchFamily="2" charset="2"/>
              </a:rPr>
              <a:t>_MAX</a:t>
            </a:r>
            <a:r>
              <a:rPr lang="en-US" dirty="0">
                <a:sym typeface="Wingdings" panose="05000000000000000000" pitchFamily="2" charset="2"/>
              </a:rPr>
              <a:t>  </a:t>
            </a:r>
            <a:r>
              <a:rPr lang="en-US" i="1" dirty="0" err="1">
                <a:sym typeface="Wingdings" panose="05000000000000000000" pitchFamily="2" charset="2"/>
              </a:rPr>
              <a:t>type</a:t>
            </a:r>
            <a:r>
              <a:rPr lang="en-US" dirty="0" err="1">
                <a:sym typeface="Wingdings" panose="05000000000000000000" pitchFamily="2" charset="2"/>
              </a:rPr>
              <a:t>_MIN</a:t>
            </a:r>
            <a:endParaRPr lang="en-US" dirty="0"/>
          </a:p>
          <a:p>
            <a:endParaRPr lang="en-US" dirty="0"/>
          </a:p>
          <a:p>
            <a:r>
              <a:rPr lang="en-US" dirty="0"/>
              <a:t>PROBLEM: int type may be short or long depending on the C language </a:t>
            </a:r>
            <a:r>
              <a:rPr lang="en-US" b="1" dirty="0"/>
              <a:t>implementation</a:t>
            </a:r>
            <a:r>
              <a:rPr lang="en-US" dirty="0"/>
              <a:t>: platform and compiler.</a:t>
            </a:r>
          </a:p>
          <a:p>
            <a:r>
              <a:rPr lang="en-US" dirty="0"/>
              <a:t>A 32-bit integer is 65,538 times larger than a 16-bit integer, thus the need for caution.</a:t>
            </a:r>
          </a:p>
          <a:p>
            <a:r>
              <a:rPr lang="en-CA" sz="1200" b="0" i="0" kern="1200" dirty="0">
                <a:solidFill>
                  <a:schemeClr val="tx1"/>
                </a:solidFill>
                <a:effectLst/>
                <a:latin typeface="+mn-lt"/>
                <a:ea typeface="+mn-ea"/>
                <a:cs typeface="+mn-cs"/>
              </a:rPr>
              <a:t>C99 language spec says </a:t>
            </a:r>
            <a:r>
              <a:rPr lang="en-US" b="1" dirty="0">
                <a:latin typeface="Consolas" panose="020B0609020204030204" pitchFamily="49" charset="0"/>
              </a:rPr>
              <a:t>int </a:t>
            </a:r>
            <a:r>
              <a:rPr lang="en-CA" sz="1200" b="0" i="0" kern="1200" dirty="0">
                <a:solidFill>
                  <a:schemeClr val="tx1"/>
                </a:solidFill>
                <a:effectLst/>
                <a:latin typeface="+mn-lt"/>
                <a:ea typeface="+mn-ea"/>
                <a:cs typeface="+mn-cs"/>
              </a:rPr>
              <a:t>is a signed integer type. Capable of containing </a:t>
            </a:r>
            <a:r>
              <a:rPr lang="en-CA" sz="1200" b="1" i="0" kern="1200" dirty="0">
                <a:solidFill>
                  <a:schemeClr val="tx1"/>
                </a:solidFill>
                <a:effectLst/>
                <a:latin typeface="+mn-lt"/>
                <a:ea typeface="+mn-ea"/>
                <a:cs typeface="+mn-cs"/>
              </a:rPr>
              <a:t>at least</a:t>
            </a:r>
            <a:r>
              <a:rPr lang="en-CA" sz="1200" b="0" i="0" kern="1200" dirty="0">
                <a:solidFill>
                  <a:schemeClr val="tx1"/>
                </a:solidFill>
                <a:effectLst/>
                <a:latin typeface="+mn-lt"/>
                <a:ea typeface="+mn-ea"/>
                <a:cs typeface="+mn-cs"/>
              </a:rPr>
              <a:t> the [−32,767, +32,767] range;</a:t>
            </a:r>
            <a:r>
              <a:rPr lang="en-CA" sz="1200" b="0" i="0" u="none" strike="noStrike" kern="1200" baseline="30000" dirty="0">
                <a:solidFill>
                  <a:schemeClr val="tx1"/>
                </a:solidFill>
                <a:effectLst/>
                <a:latin typeface="+mn-lt"/>
                <a:ea typeface="+mn-ea"/>
                <a:cs typeface="+mn-cs"/>
              </a:rPr>
              <a:t> </a:t>
            </a:r>
            <a:r>
              <a:rPr lang="en-CA" sz="1200" b="0" i="0" kern="1200" dirty="0">
                <a:solidFill>
                  <a:schemeClr val="tx1"/>
                </a:solidFill>
                <a:effectLst/>
                <a:latin typeface="+mn-lt"/>
                <a:ea typeface="+mn-ea"/>
                <a:cs typeface="+mn-cs"/>
              </a:rPr>
              <a:t>thus, it is at least 16 bits in size. However, many small embedded systems are 8-bit and not C99 compliant so their int may have only 256 values.</a:t>
            </a:r>
            <a:endParaRPr lang="en-US" dirty="0"/>
          </a:p>
          <a:p>
            <a:endParaRPr lang="en-US" dirty="0"/>
          </a:p>
          <a:p>
            <a:r>
              <a:rPr lang="en-CA" sz="1200" b="0" i="0" kern="1200" dirty="0">
                <a:solidFill>
                  <a:schemeClr val="tx1"/>
                </a:solidFill>
                <a:effectLst/>
                <a:latin typeface="+mn-lt"/>
                <a:ea typeface="+mn-ea"/>
                <a:cs typeface="+mn-cs"/>
              </a:rPr>
              <a:t>C language </a:t>
            </a:r>
            <a:r>
              <a:rPr lang="en-US" b="1" dirty="0">
                <a:latin typeface="Consolas" panose="020B0609020204030204" pitchFamily="49" charset="0"/>
              </a:rPr>
              <a:t>int</a:t>
            </a:r>
            <a:r>
              <a:rPr lang="en-CA" sz="1200" b="0" i="0" kern="1200" dirty="0">
                <a:solidFill>
                  <a:schemeClr val="tx1"/>
                </a:solidFill>
                <a:effectLst/>
                <a:latin typeface="+mn-lt"/>
                <a:ea typeface="+mn-ea"/>
                <a:cs typeface="+mn-cs"/>
              </a:rPr>
              <a:t> type is sized on a platform according to two factors:</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a) natural bit width or 'word' size on the target processor. This is usually 32 or 64. </a:t>
            </a:r>
            <a:r>
              <a:rPr lang="en-CA" dirty="0"/>
              <a:t>The term 'word' is used for a small group of bits that are handled simultaneously by processors of a particular architecture. The size of a word is thus CPU-specific. Many different word sizes have been used, including 6-, 8-, 12-, 16-, 18-, 24-, 32-, 36-, 39-, 40-, 48-, 60-, and 64-bit. An int normally corresponds to the natural word size of a platform and can, properly aligned, be accessed quickly. The machine reads a word at a time; using data types other than the word size requires masking and shifting which reduces efficiency. </a:t>
            </a:r>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b) integer width scheme (data model) defining how different programs communicate; </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    a uniform data model is used within a given operating system application interface. </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    This will be the </a:t>
            </a:r>
            <a:r>
              <a:rPr lang="en-CA" sz="1200" b="0" i="1" kern="1200" dirty="0">
                <a:solidFill>
                  <a:schemeClr val="tx1"/>
                </a:solidFill>
                <a:effectLst/>
                <a:latin typeface="+mn-lt"/>
                <a:ea typeface="+mn-ea"/>
                <a:cs typeface="+mn-cs"/>
              </a:rPr>
              <a:t>lowest common width in the hardware &amp; software system</a:t>
            </a:r>
            <a:br>
              <a:rPr lang="en-CA" sz="1200" b="0" i="1"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    and is why an integer is usually 32 bits wide on systems with 64-bit CPUs.</a:t>
            </a:r>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1" i="0" kern="1200" dirty="0">
                <a:solidFill>
                  <a:schemeClr val="tx1"/>
                </a:solidFill>
                <a:effectLst/>
                <a:latin typeface="+mn-lt"/>
                <a:ea typeface="+mn-ea"/>
                <a:cs typeface="+mn-cs"/>
              </a:rPr>
              <a:t>Do not program with logic that </a:t>
            </a:r>
            <a:r>
              <a:rPr lang="en-CA" sz="1200" b="1" i="0" u="sng" kern="1200" dirty="0">
                <a:solidFill>
                  <a:schemeClr val="tx1"/>
                </a:solidFill>
                <a:effectLst/>
                <a:latin typeface="+mn-lt"/>
                <a:ea typeface="+mn-ea"/>
                <a:cs typeface="+mn-cs"/>
              </a:rPr>
              <a:t>depends upon</a:t>
            </a:r>
            <a:r>
              <a:rPr lang="en-CA" sz="1200" b="1" i="0" kern="1200" dirty="0">
                <a:solidFill>
                  <a:schemeClr val="tx1"/>
                </a:solidFill>
                <a:effectLst/>
                <a:latin typeface="+mn-lt"/>
                <a:ea typeface="+mn-ea"/>
                <a:cs typeface="+mn-cs"/>
              </a:rPr>
              <a:t> the overflow side-effect. </a:t>
            </a:r>
            <a:r>
              <a:rPr lang="en-CA" dirty="0"/>
              <a:t>A side-effect is when an operation has an effect on a variable/object that is outside the intended usage. Always program within the intended usage. </a:t>
            </a:r>
            <a:r>
              <a:rPr lang="en-CA" b="1" dirty="0"/>
              <a:t>Never be clever. </a:t>
            </a:r>
            <a:r>
              <a:rPr lang="en-US" dirty="0"/>
              <a:t>In all cases, the results of calculations exceeding min/max for the numeric data type are considered </a:t>
            </a:r>
            <a:r>
              <a:rPr lang="en-US" i="1" dirty="0"/>
              <a:t>unpredictable </a:t>
            </a:r>
            <a:r>
              <a:rPr lang="en-US" i="0" dirty="0"/>
              <a:t>(C language specifications say the result is "undefined")</a:t>
            </a:r>
            <a:r>
              <a:rPr lang="en-US" dirty="0"/>
              <a:t>. Even if you think you can calculate allowing for two's complement overflow, or use the overflow behavior in your logic, DO NOT DO THAT.  It is programming to a side-effect and is very, very dangerous. </a:t>
            </a:r>
            <a:r>
              <a:rPr lang="en-CA" sz="1200" b="0" i="0" kern="1200" dirty="0">
                <a:solidFill>
                  <a:schemeClr val="tx1"/>
                </a:solidFill>
                <a:effectLst/>
                <a:latin typeface="+mn-lt"/>
                <a:ea typeface="+mn-ea"/>
                <a:cs typeface="+mn-cs"/>
              </a:rPr>
              <a:t>in Mathematics, computing the correct value of a + b is considered to be the </a:t>
            </a:r>
            <a:r>
              <a:rPr lang="en-CA" sz="1200" b="0" i="1" kern="1200" dirty="0">
                <a:solidFill>
                  <a:schemeClr val="tx1"/>
                </a:solidFill>
                <a:effectLst/>
                <a:latin typeface="+mn-lt"/>
                <a:ea typeface="+mn-ea"/>
                <a:cs typeface="+mn-cs"/>
              </a:rPr>
              <a:t>primary effect</a:t>
            </a:r>
            <a:r>
              <a:rPr lang="en-CA" sz="1200" b="0" i="0" kern="1200" dirty="0">
                <a:solidFill>
                  <a:schemeClr val="tx1"/>
                </a:solidFill>
                <a:effectLst/>
                <a:latin typeface="+mn-lt"/>
                <a:ea typeface="+mn-ea"/>
                <a:cs typeface="+mn-cs"/>
              </a:rPr>
              <a:t> of a function/operation whereas any other effects are considered </a:t>
            </a:r>
            <a:r>
              <a:rPr lang="en-CA" sz="1200" b="0" i="1" kern="1200" dirty="0">
                <a:solidFill>
                  <a:schemeClr val="tx1"/>
                </a:solidFill>
                <a:effectLst/>
                <a:latin typeface="+mn-lt"/>
                <a:ea typeface="+mn-ea"/>
                <a:cs typeface="+mn-cs"/>
              </a:rPr>
              <a:t>side-effects</a:t>
            </a:r>
            <a:r>
              <a:rPr lang="en-CA" sz="1200" b="0" i="0" kern="1200" dirty="0">
                <a:solidFill>
                  <a:schemeClr val="tx1"/>
                </a:solidFill>
                <a:effectLst/>
                <a:latin typeface="+mn-lt"/>
                <a:ea typeface="+mn-ea"/>
                <a:cs typeface="+mn-cs"/>
              </a:rPr>
              <a:t>. Overflow is a side-effect. Your C program does not know if the platform's ALU uses one's or two's complement. Regardless of platform or version of the language, the primary effect will always be the same, the side-effect may not.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https://en.wikipedia.org/wiki/C_data_types#Basic_types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https://en.wikipedia.org/wiki/Integer_overflow</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https://stackoverflow.com/questions/3944505/detecting-signed-overflow-in-c-C</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int add(int </a:t>
            </a:r>
            <a:r>
              <a:rPr lang="en-CA" sz="1200" b="0" i="0" kern="1200" dirty="0" err="1">
                <a:solidFill>
                  <a:schemeClr val="tx1"/>
                </a:solidFill>
                <a:effectLst/>
                <a:latin typeface="Consolas" panose="020B0609020204030204" pitchFamily="49" charset="0"/>
                <a:ea typeface="+mn-ea"/>
                <a:cs typeface="+mn-cs"/>
              </a:rPr>
              <a:t>lhs</a:t>
            </a:r>
            <a:r>
              <a:rPr lang="en-CA" sz="1200" b="0" i="0" kern="1200" dirty="0">
                <a:solidFill>
                  <a:schemeClr val="tx1"/>
                </a:solidFill>
                <a:effectLst/>
                <a:latin typeface="Consolas" panose="020B0609020204030204" pitchFamily="49" charset="0"/>
                <a:ea typeface="+mn-ea"/>
                <a:cs typeface="+mn-cs"/>
              </a:rPr>
              <a:t>, int </a:t>
            </a:r>
            <a:r>
              <a:rPr lang="en-CA" sz="1200" b="0" i="0" kern="1200" dirty="0" err="1">
                <a:solidFill>
                  <a:schemeClr val="tx1"/>
                </a:solidFill>
                <a:effectLst/>
                <a:latin typeface="Consolas" panose="020B0609020204030204" pitchFamily="49" charset="0"/>
                <a:ea typeface="+mn-ea"/>
                <a:cs typeface="+mn-cs"/>
              </a:rPr>
              <a:t>rhs</a:t>
            </a:r>
            <a:r>
              <a:rPr lang="en-CA" sz="1200" b="0" i="0" kern="1200" dirty="0">
                <a:solidFill>
                  <a:schemeClr val="tx1"/>
                </a:solidFill>
                <a:effectLst/>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if (</a:t>
            </a:r>
            <a:r>
              <a:rPr lang="en-CA" sz="1200" b="0" i="0" kern="1200" dirty="0" err="1">
                <a:solidFill>
                  <a:schemeClr val="tx1"/>
                </a:solidFill>
                <a:effectLst/>
                <a:latin typeface="Consolas" panose="020B0609020204030204" pitchFamily="49" charset="0"/>
                <a:ea typeface="+mn-ea"/>
                <a:cs typeface="+mn-cs"/>
              </a:rPr>
              <a:t>lhs</a:t>
            </a:r>
            <a:r>
              <a:rPr lang="en-CA" sz="1200" b="0" i="0" kern="1200" dirty="0">
                <a:solidFill>
                  <a:schemeClr val="tx1"/>
                </a:solidFill>
                <a:effectLst/>
                <a:latin typeface="Consolas" panose="020B0609020204030204" pitchFamily="49" charset="0"/>
                <a:ea typeface="+mn-ea"/>
                <a:cs typeface="+mn-cs"/>
              </a:rPr>
              <a:t> &gt;= 0)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if (INT_MAX - </a:t>
            </a:r>
            <a:r>
              <a:rPr lang="en-CA" sz="1200" b="0" i="0" kern="1200" dirty="0" err="1">
                <a:solidFill>
                  <a:schemeClr val="tx1"/>
                </a:solidFill>
                <a:effectLst/>
                <a:latin typeface="Consolas" panose="020B0609020204030204" pitchFamily="49" charset="0"/>
                <a:ea typeface="+mn-ea"/>
                <a:cs typeface="+mn-cs"/>
              </a:rPr>
              <a:t>lhs</a:t>
            </a:r>
            <a:r>
              <a:rPr lang="en-CA" sz="1200" b="0" i="0" kern="1200" dirty="0">
                <a:solidFill>
                  <a:schemeClr val="tx1"/>
                </a:solidFill>
                <a:effectLst/>
                <a:latin typeface="Consolas" panose="020B0609020204030204" pitchFamily="49" charset="0"/>
                <a:ea typeface="+mn-ea"/>
                <a:cs typeface="+mn-cs"/>
              </a:rPr>
              <a:t> &lt; </a:t>
            </a:r>
            <a:r>
              <a:rPr lang="en-CA" sz="1200" b="0" i="0" kern="1200" dirty="0" err="1">
                <a:solidFill>
                  <a:schemeClr val="tx1"/>
                </a:solidFill>
                <a:effectLst/>
                <a:latin typeface="Consolas" panose="020B0609020204030204" pitchFamily="49" charset="0"/>
                <a:ea typeface="+mn-ea"/>
                <a:cs typeface="+mn-cs"/>
              </a:rPr>
              <a:t>rhs</a:t>
            </a:r>
            <a:r>
              <a:rPr lang="en-CA" sz="1200" b="0" i="0" kern="1200" dirty="0">
                <a:solidFill>
                  <a:schemeClr val="tx1"/>
                </a:solidFill>
                <a:effectLst/>
                <a:latin typeface="Consolas" panose="020B0609020204030204" pitchFamily="49" charset="0"/>
                <a:ea typeface="+mn-ea"/>
                <a:cs typeface="+mn-cs"/>
              </a:rPr>
              <a:t>) { // check if there is room to add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 would overflow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abort();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else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if (</a:t>
            </a:r>
            <a:r>
              <a:rPr lang="en-CA" sz="1200" b="0" i="0" kern="1200" dirty="0" err="1">
                <a:solidFill>
                  <a:schemeClr val="tx1"/>
                </a:solidFill>
                <a:effectLst/>
                <a:latin typeface="Consolas" panose="020B0609020204030204" pitchFamily="49" charset="0"/>
                <a:ea typeface="+mn-ea"/>
                <a:cs typeface="+mn-cs"/>
              </a:rPr>
              <a:t>rhs</a:t>
            </a:r>
            <a:r>
              <a:rPr lang="en-CA" sz="1200" b="0" i="0" kern="1200" dirty="0">
                <a:solidFill>
                  <a:schemeClr val="tx1"/>
                </a:solidFill>
                <a:effectLst/>
                <a:latin typeface="Consolas" panose="020B0609020204030204" pitchFamily="49" charset="0"/>
                <a:ea typeface="+mn-ea"/>
                <a:cs typeface="+mn-cs"/>
              </a:rPr>
              <a:t> &lt; INT_MIN - </a:t>
            </a:r>
            <a:r>
              <a:rPr lang="en-CA" sz="1200" b="0" i="0" kern="1200" dirty="0" err="1">
                <a:solidFill>
                  <a:schemeClr val="tx1"/>
                </a:solidFill>
                <a:effectLst/>
                <a:latin typeface="Consolas" panose="020B0609020204030204" pitchFamily="49" charset="0"/>
                <a:ea typeface="+mn-ea"/>
                <a:cs typeface="+mn-cs"/>
              </a:rPr>
              <a:t>lhs</a:t>
            </a:r>
            <a:r>
              <a:rPr lang="en-CA" sz="1200" b="0" i="0" kern="1200" dirty="0">
                <a:solidFill>
                  <a:schemeClr val="tx1"/>
                </a:solidFill>
                <a:effectLst/>
                <a:latin typeface="Consolas" panose="020B0609020204030204" pitchFamily="49" charset="0"/>
                <a:ea typeface="+mn-ea"/>
                <a:cs typeface="+mn-cs"/>
              </a:rPr>
              <a:t>) { // check if there is room to subtract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 would overflow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abort();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 return </a:t>
            </a:r>
            <a:r>
              <a:rPr lang="en-CA" sz="1200" b="0" i="0" kern="1200" dirty="0" err="1">
                <a:solidFill>
                  <a:schemeClr val="tx1"/>
                </a:solidFill>
                <a:effectLst/>
                <a:latin typeface="Consolas" panose="020B0609020204030204" pitchFamily="49" charset="0"/>
                <a:ea typeface="+mn-ea"/>
                <a:cs typeface="+mn-cs"/>
              </a:rPr>
              <a:t>lhs</a:t>
            </a:r>
            <a:r>
              <a:rPr lang="en-CA" sz="1200" b="0" i="0" kern="1200" dirty="0">
                <a:solidFill>
                  <a:schemeClr val="tx1"/>
                </a:solidFill>
                <a:effectLst/>
                <a:latin typeface="Consolas" panose="020B0609020204030204" pitchFamily="49" charset="0"/>
                <a:ea typeface="+mn-ea"/>
                <a:cs typeface="+mn-cs"/>
              </a:rPr>
              <a:t> + </a:t>
            </a:r>
            <a:r>
              <a:rPr lang="en-CA" sz="1200" b="0" i="0" kern="1200" dirty="0" err="1">
                <a:solidFill>
                  <a:schemeClr val="tx1"/>
                </a:solidFill>
                <a:effectLst/>
                <a:latin typeface="Consolas" panose="020B0609020204030204" pitchFamily="49" charset="0"/>
                <a:ea typeface="+mn-ea"/>
                <a:cs typeface="+mn-cs"/>
              </a:rPr>
              <a:t>rhs</a:t>
            </a:r>
            <a:r>
              <a:rPr lang="en-CA" sz="1200" b="0" i="0" kern="1200" dirty="0">
                <a:solidFill>
                  <a:schemeClr val="tx1"/>
                </a:solidFill>
                <a:effectLst/>
                <a:latin typeface="Consolas" panose="020B0609020204030204" pitchFamily="49" charset="0"/>
                <a:ea typeface="+mn-ea"/>
                <a:cs typeface="+mn-cs"/>
              </a:rPr>
              <a:t>; // sum will not overflow</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Consolas" panose="020B0609020204030204" pitchFamily="49"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br>
              <a:rPr lang="en-CA" sz="1200" b="0" i="0" kern="1200" dirty="0">
                <a:solidFill>
                  <a:schemeClr val="tx1"/>
                </a:solidFill>
                <a:effectLst/>
                <a:latin typeface="+mn-lt"/>
                <a:ea typeface="+mn-ea"/>
                <a:cs typeface="+mn-cs"/>
              </a:rPr>
            </a:br>
            <a:endParaRPr lang="en-CA"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deeper reading on sizing variables, especially for embedded systems, see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https://embeddedgurus.com/stack-overflow/2008/06/efficient-c-tips-1-choosing-the-correct-integer-size/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https://www.informit.com/articles/article.aspx?p=1620206</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20</a:t>
            </a:fld>
            <a:endParaRPr lang="en-US"/>
          </a:p>
        </p:txBody>
      </p:sp>
    </p:spTree>
    <p:extLst>
      <p:ext uri="{BB962C8B-B14F-4D97-AF65-F5344CB8AC3E}">
        <p14:creationId xmlns:p14="http://schemas.microsoft.com/office/powerpoint/2010/main" val="24591282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Implementation = compiler + platform (hardware and OS).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Your C code could compile successfully but run </a:t>
            </a:r>
            <a:r>
              <a:rPr lang="en-CA" b="1" dirty="0"/>
              <a:t>differently</a:t>
            </a:r>
            <a:r>
              <a:rPr lang="en-CA" dirty="0"/>
              <a:t> under another implementation. Even different compilers on the </a:t>
            </a:r>
            <a:r>
              <a:rPr lang="en-CA" i="1" dirty="0"/>
              <a:t>same </a:t>
            </a:r>
            <a:r>
              <a:rPr lang="en-CA" dirty="0"/>
              <a:t>platform could result in differently running code.</a:t>
            </a:r>
            <a:endParaRPr lang="en-US" dirty="0"/>
          </a:p>
          <a:p>
            <a:r>
              <a:rPr lang="en-CA" dirty="0"/>
              <a:t>By the time C was standardized, there were many C compilers on many platforms. </a:t>
            </a:r>
          </a:p>
          <a:p>
            <a:r>
              <a:rPr lang="en-CA" dirty="0"/>
              <a:t>For backward compatibility, variations in data type sizes had to be accepted as valid.</a:t>
            </a:r>
          </a:p>
          <a:p>
            <a:endParaRPr lang="en-US" dirty="0"/>
          </a:p>
          <a:p>
            <a:r>
              <a:rPr lang="en-US" dirty="0"/>
              <a:t>For portability with C99 compilers, declare the size you need: </a:t>
            </a:r>
            <a:r>
              <a:rPr lang="en-US" b="1" dirty="0">
                <a:latin typeface="Consolas" panose="020B0609020204030204" pitchFamily="49" charset="0"/>
              </a:rPr>
              <a:t>short</a:t>
            </a:r>
            <a:r>
              <a:rPr lang="en-US" b="1" dirty="0"/>
              <a:t> </a:t>
            </a:r>
            <a:r>
              <a:rPr lang="en-US" dirty="0"/>
              <a:t>or </a:t>
            </a:r>
            <a:r>
              <a:rPr lang="en-US" b="1" dirty="0">
                <a:latin typeface="Consolas" panose="020B0609020204030204" pitchFamily="49" charset="0"/>
              </a:rPr>
              <a:t>long</a:t>
            </a:r>
            <a:r>
              <a:rPr lang="en-US" b="1" dirty="0"/>
              <a:t> </a:t>
            </a:r>
            <a:r>
              <a:rPr lang="en-US" dirty="0"/>
              <a:t>or </a:t>
            </a:r>
            <a:r>
              <a:rPr lang="en-US" b="1" dirty="0">
                <a:latin typeface="Consolas" panose="020B0609020204030204" pitchFamily="49" charset="0"/>
              </a:rPr>
              <a:t>long</a:t>
            </a:r>
            <a:r>
              <a:rPr lang="en-US" b="1" dirty="0"/>
              <a:t> </a:t>
            </a:r>
            <a:r>
              <a:rPr lang="en-US" b="1" dirty="0" err="1">
                <a:latin typeface="Consolas" panose="020B0609020204030204" pitchFamily="49" charset="0"/>
              </a:rPr>
              <a:t>long</a:t>
            </a:r>
            <a:r>
              <a:rPr lang="en-US" b="1" dirty="0"/>
              <a:t> f</a:t>
            </a:r>
            <a:r>
              <a:rPr lang="en-US" dirty="0"/>
              <a:t>or 16-bit or 32-bit or 64-bit but never “int”.</a:t>
            </a:r>
          </a:p>
          <a:p>
            <a:r>
              <a:rPr lang="en-US" sz="1200" dirty="0"/>
              <a:t>See https://barrgroup.com/Embedded-Systems/How-To/C-Fixed-Width-Integers-C99</a:t>
            </a:r>
          </a:p>
          <a:p>
            <a:r>
              <a:rPr lang="en-CA" dirty="0"/>
              <a:t>ISO C99 standard includes new &lt;</a:t>
            </a:r>
            <a:r>
              <a:rPr lang="en-CA" dirty="0" err="1"/>
              <a:t>stdint.h</a:t>
            </a:r>
            <a:r>
              <a:rPr lang="en-CA" dirty="0"/>
              <a:t>&gt; header file to declare fixed width integer data types, to make hardware interfacing in C easier: e.g. </a:t>
            </a:r>
            <a:r>
              <a:rPr lang="en-CA" b="1" dirty="0">
                <a:latin typeface="Consolas" panose="020B0609020204030204" pitchFamily="49" charset="0"/>
              </a:rPr>
              <a:t>int8_t</a:t>
            </a:r>
            <a:r>
              <a:rPr lang="en-CA" dirty="0">
                <a:latin typeface="Consolas" panose="020B0609020204030204" pitchFamily="49" charset="0"/>
              </a:rPr>
              <a:t>, </a:t>
            </a:r>
            <a:r>
              <a:rPr lang="en-CA" b="1" dirty="0">
                <a:latin typeface="Consolas" panose="020B0609020204030204" pitchFamily="49" charset="0"/>
              </a:rPr>
              <a:t>int16_t</a:t>
            </a:r>
            <a:r>
              <a:rPr lang="en-CA" dirty="0">
                <a:latin typeface="Consolas" panose="020B0609020204030204" pitchFamily="49" charset="0"/>
              </a:rPr>
              <a:t>, </a:t>
            </a:r>
            <a:r>
              <a:rPr lang="en-CA" b="1" dirty="0">
                <a:latin typeface="Consolas" panose="020B0609020204030204" pitchFamily="49" charset="0"/>
              </a:rPr>
              <a:t>int32_t</a:t>
            </a:r>
            <a:r>
              <a:rPr lang="en-CA" dirty="0">
                <a:latin typeface="Consolas" panose="020B0609020204030204" pitchFamily="49" charset="0"/>
              </a:rPr>
              <a:t>, </a:t>
            </a:r>
            <a:r>
              <a:rPr lang="en-CA" b="1" dirty="0">
                <a:latin typeface="Consolas" panose="020B0609020204030204" pitchFamily="49" charset="0"/>
              </a:rPr>
              <a:t>int64_t</a:t>
            </a:r>
          </a:p>
          <a:p>
            <a:r>
              <a:rPr lang="en-US" dirty="0"/>
              <a:t>These typedefs specify exact-width integer types for more portable code, have minimum and maximum value macros for each type, </a:t>
            </a:r>
            <a:r>
              <a:rPr lang="en-US" i="1" dirty="0"/>
              <a:t>particularly useful for embedded programming.</a:t>
            </a:r>
          </a:p>
          <a:p>
            <a:r>
              <a:rPr lang="en-US" sz="1200" dirty="0"/>
              <a:t>https://en.wikibooks.org/wiki/C_Programming/stdint.h</a:t>
            </a:r>
          </a:p>
          <a:p>
            <a:r>
              <a:rPr lang="en-US" sz="1200" dirty="0"/>
              <a:t>https://en.cppreference.com/w/c/types/integer</a:t>
            </a:r>
          </a:p>
          <a:p>
            <a:r>
              <a:rPr lang="en-US" sz="1200" dirty="0"/>
              <a:t>https://www.informit.com/articles/article.aspx?p=1620206</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What happens when you have too many? It doesn't matter. You must always have a data type sized to hold more than enough.</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The easiest way to remember maximum values for data types is to get a tattoo. However, short : 32767 and long : 2 billion will be all you need to know in most situations.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efficiency, declare </a:t>
            </a:r>
            <a:r>
              <a:rPr lang="en-US" b="1" dirty="0" err="1">
                <a:latin typeface="Consolas" panose="020B0609020204030204" pitchFamily="49" charset="0"/>
              </a:rPr>
              <a:t>int</a:t>
            </a:r>
            <a:r>
              <a:rPr lang="en-US" b="1" dirty="0">
                <a:latin typeface="Consolas" panose="020B0609020204030204" pitchFamily="49" charset="0"/>
              </a:rPr>
              <a:t> </a:t>
            </a:r>
            <a:r>
              <a:rPr lang="en-US" dirty="0"/>
              <a:t>the compiler will optimize processing for the target platform.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 compilers are supposed to be written for performance which means different strategies and maybe different results on different platforms.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A guy closes his umbrella and walks into an office building. Just two steps in, he slips and falls on the floor. </a:t>
            </a:r>
            <a:br>
              <a:rPr lang="en-US" b="1" dirty="0"/>
            </a:br>
            <a:r>
              <a:rPr lang="en-US" b="1" dirty="0"/>
              <a:t>“Hey buddy, you OK? Didn’t you see the wet floor warning sign?”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“Yeah, I did, but I’m a programmer. We pay no attention to warnings; we only look at errors.”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safe programming, ask for the warnings: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err="1"/>
              <a:t>gcc</a:t>
            </a:r>
            <a:r>
              <a:rPr lang="en-CA" dirty="0"/>
              <a:t> -pedantic -Wall -</a:t>
            </a:r>
            <a:r>
              <a:rPr lang="en-CA" dirty="0" err="1"/>
              <a:t>Wextra</a:t>
            </a:r>
            <a:r>
              <a:rPr lang="en-CA" dirty="0"/>
              <a:t> -</a:t>
            </a:r>
            <a:r>
              <a:rPr lang="en-CA" dirty="0" err="1"/>
              <a:t>Wshadow</a:t>
            </a:r>
            <a:r>
              <a:rPr lang="en-CA" dirty="0"/>
              <a:t> -</a:t>
            </a:r>
            <a:r>
              <a:rPr lang="en-CA" dirty="0" err="1"/>
              <a:t>Wstrict</a:t>
            </a:r>
            <a:r>
              <a:rPr lang="en-CA" dirty="0"/>
              <a:t>-overflow=5 -</a:t>
            </a:r>
            <a:r>
              <a:rPr lang="en-CA" dirty="0" err="1"/>
              <a:t>Wwrite</a:t>
            </a:r>
            <a:r>
              <a:rPr lang="en-CA" dirty="0"/>
              <a:t>-strings -</a:t>
            </a:r>
            <a:r>
              <a:rPr lang="en-CA" dirty="0" err="1"/>
              <a:t>Werror</a:t>
            </a:r>
            <a:endParaRPr lang="en-CA" dirty="0"/>
          </a:p>
          <a:p>
            <a:r>
              <a:rPr lang="en-CA" b="1" dirty="0"/>
              <a:t>-Wall -</a:t>
            </a:r>
            <a:r>
              <a:rPr lang="en-CA" b="1" dirty="0" err="1"/>
              <a:t>Wextra</a:t>
            </a:r>
            <a:r>
              <a:rPr lang="en-CA" dirty="0"/>
              <a:t> </a:t>
            </a:r>
            <a:br>
              <a:rPr lang="en-CA" dirty="0"/>
            </a:br>
            <a:r>
              <a:rPr lang="en-CA" dirty="0"/>
              <a:t>Turn on all warnings to help ensure the underlying code is secure.</a:t>
            </a:r>
          </a:p>
          <a:p>
            <a:r>
              <a:rPr lang="en-CA" b="1" dirty="0"/>
              <a:t>-</a:t>
            </a:r>
            <a:r>
              <a:rPr lang="en-CA" b="1" dirty="0" err="1"/>
              <a:t>Wconversion</a:t>
            </a:r>
            <a:r>
              <a:rPr lang="en-CA" b="1" dirty="0"/>
              <a:t> -</a:t>
            </a:r>
            <a:r>
              <a:rPr lang="en-CA" b="1" dirty="0" err="1"/>
              <a:t>Wsign</a:t>
            </a:r>
            <a:r>
              <a:rPr lang="en-CA" b="1" dirty="0"/>
              <a:t>-conversion</a:t>
            </a:r>
            <a:br>
              <a:rPr lang="en-CA" dirty="0"/>
            </a:br>
            <a:r>
              <a:rPr lang="en-CA" dirty="0"/>
              <a:t>Warn on </a:t>
            </a:r>
            <a:r>
              <a:rPr lang="en-CA" dirty="0" err="1"/>
              <a:t>unsign</a:t>
            </a:r>
            <a:r>
              <a:rPr lang="en-CA" dirty="0"/>
              <a:t>/sign conversion.</a:t>
            </a:r>
          </a:p>
          <a:p>
            <a:r>
              <a:rPr lang="en-CA" b="1" dirty="0">
                <a:hlinkClick r:id="rId3"/>
              </a:rPr>
              <a:t>-</a:t>
            </a:r>
            <a:r>
              <a:rPr lang="en-CA" b="1" dirty="0" err="1">
                <a:hlinkClick r:id="rId3"/>
              </a:rPr>
              <a:t>Wformat</a:t>
            </a:r>
            <a:r>
              <a:rPr lang="en-CA" b="1" dirty="0">
                <a:hlinkClick r:id="rId3"/>
              </a:rPr>
              <a:t>­-security</a:t>
            </a:r>
            <a:br>
              <a:rPr lang="en-CA" dirty="0"/>
            </a:br>
            <a:r>
              <a:rPr lang="en-CA" dirty="0"/>
              <a:t>Warn about uses of format functions that represent possible security problems.</a:t>
            </a:r>
          </a:p>
          <a:p>
            <a:r>
              <a:rPr lang="en-CA" b="1" dirty="0"/>
              <a:t>-</a:t>
            </a:r>
            <a:r>
              <a:rPr lang="en-CA" b="1" dirty="0" err="1"/>
              <a:t>Werror</a:t>
            </a:r>
            <a:r>
              <a:rPr lang="en-CA" dirty="0"/>
              <a:t> </a:t>
            </a:r>
            <a:br>
              <a:rPr lang="en-CA" dirty="0"/>
            </a:br>
            <a:r>
              <a:rPr lang="en-CA" dirty="0"/>
              <a:t>Turns all warnings into errors.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https://gcc.gnu.org/onlinedocs/gcc-4.0.1/gcc/Warning-Options.html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https://gcc.gnu.org/onlinedocs/gcc/Warning-Options.html#Warning-Options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https://stackoverflow.com/questions/154630/recommended-gcc-warning-options-for-c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https://gcc.gnu.org/onlinedocs/gcc/Integer-Overflow-Builtins.html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http://www.pixelbeat.org/programming/gcc/integer_overflow.html</a:t>
            </a:r>
          </a:p>
          <a:p>
            <a:endParaRPr lang="en-US" dirty="0"/>
          </a:p>
          <a:p>
            <a:r>
              <a:rPr lang="en-CA" dirty="0"/>
              <a:t>http://www.softwaretestingclass.com/what-is-exhaustive-testing-in-software-testing/</a:t>
            </a:r>
          </a:p>
          <a:p>
            <a:r>
              <a:rPr lang="en-US" dirty="0"/>
              <a:t>Exhaustive testing is usually impossible but searching for "Exhaustive testing" will lead to what is possible.</a:t>
            </a:r>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21</a:t>
            </a:fld>
            <a:endParaRPr lang="en-US"/>
          </a:p>
        </p:txBody>
      </p:sp>
    </p:spTree>
    <p:extLst>
      <p:ext uri="{BB962C8B-B14F-4D97-AF65-F5344CB8AC3E}">
        <p14:creationId xmlns:p14="http://schemas.microsoft.com/office/powerpoint/2010/main" val="26312577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algn="l" rtl="0" eaLnBrk="1" latinLnBrk="0" hangingPunct="1">
              <a:spcBef>
                <a:spcPts val="0"/>
              </a:spcBef>
              <a:spcAft>
                <a:spcPts val="0"/>
              </a:spcAft>
            </a:pPr>
            <a:r>
              <a:rPr lang="en-CA" sz="1200" kern="1200" dirty="0">
                <a:solidFill>
                  <a:srgbClr val="000000"/>
                </a:solidFill>
                <a:effectLst/>
                <a:latin typeface="Verdana" panose="020B0604030504040204" pitchFamily="34" charset="0"/>
                <a:ea typeface="Verdana" panose="020B0604030504040204" pitchFamily="34" charset="0"/>
                <a:cs typeface="+mn-cs"/>
              </a:rPr>
              <a:t>Of course, there is no value between zero and one in base 2.</a:t>
            </a:r>
          </a:p>
          <a:p>
            <a:pPr marL="0" algn="l" rtl="0" eaLnBrk="1" latinLnBrk="0" hangingPunct="1">
              <a:spcBef>
                <a:spcPts val="0"/>
              </a:spcBef>
              <a:spcAft>
                <a:spcPts val="0"/>
              </a:spcAft>
            </a:pPr>
            <a:endParaRPr lang="en-CA" sz="1200" kern="1200" dirty="0">
              <a:solidFill>
                <a:srgbClr val="000000"/>
              </a:solidFill>
              <a:effectLst/>
              <a:latin typeface="Verdana" panose="020B0604030504040204" pitchFamily="34" charset="0"/>
              <a:ea typeface="Verdana" panose="020B0604030504040204" pitchFamily="34"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rgbClr val="000000"/>
                </a:solidFill>
                <a:effectLst/>
                <a:latin typeface="Verdana" panose="020B0604030504040204" pitchFamily="34" charset="0"/>
                <a:ea typeface="Verdana" panose="020B0604030504040204" pitchFamily="34" charset="0"/>
                <a:cs typeface="+mn-cs"/>
              </a:rPr>
              <a:t>A programmer walks into a cafe and asks for 1.014 root beers.</a:t>
            </a:r>
            <a:br>
              <a:rPr lang="en-CA" sz="1200" kern="1200" dirty="0">
                <a:solidFill>
                  <a:srgbClr val="000000"/>
                </a:solidFill>
                <a:effectLst/>
                <a:latin typeface="Verdana" panose="020B0604030504040204" pitchFamily="34" charset="0"/>
                <a:ea typeface="Verdana" panose="020B0604030504040204" pitchFamily="34" charset="0"/>
                <a:cs typeface="+mn-cs"/>
              </a:rPr>
            </a:br>
            <a:r>
              <a:rPr lang="en-CA" sz="1200" kern="1200" dirty="0">
                <a:solidFill>
                  <a:srgbClr val="000000"/>
                </a:solidFill>
                <a:effectLst/>
                <a:latin typeface="Verdana" panose="020B0604030504040204" pitchFamily="34" charset="0"/>
                <a:ea typeface="Verdana" panose="020B0604030504040204" pitchFamily="34" charset="0"/>
                <a:cs typeface="+mn-cs"/>
              </a:rPr>
              <a:t>The bartender says, “I’ll have to charge you extra, that’s a root beer float”.</a:t>
            </a:r>
            <a:br>
              <a:rPr lang="en-CA" sz="1200" kern="1200" dirty="0">
                <a:solidFill>
                  <a:srgbClr val="000000"/>
                </a:solidFill>
                <a:effectLst/>
                <a:latin typeface="Verdana" panose="020B0604030504040204" pitchFamily="34" charset="0"/>
                <a:ea typeface="Verdana" panose="020B0604030504040204" pitchFamily="34" charset="0"/>
                <a:cs typeface="+mn-cs"/>
              </a:rPr>
            </a:br>
            <a:r>
              <a:rPr lang="en-CA" sz="1200" kern="1200" dirty="0">
                <a:solidFill>
                  <a:srgbClr val="000000"/>
                </a:solidFill>
                <a:effectLst/>
                <a:latin typeface="Verdana" panose="020B0604030504040204" pitchFamily="34" charset="0"/>
                <a:ea typeface="Verdana" panose="020B0604030504040204" pitchFamily="34" charset="0"/>
                <a:cs typeface="+mn-cs"/>
              </a:rPr>
              <a:t>The programmer says, “In that case, better make it a double.”</a:t>
            </a:r>
            <a:endParaRPr lang="en-GB" sz="1200" dirty="0">
              <a:effectLst/>
            </a:endParaRPr>
          </a:p>
          <a:p>
            <a:pPr marL="0" algn="l" rtl="0" eaLnBrk="1" latinLnBrk="0" hangingPunct="1">
              <a:spcBef>
                <a:spcPts val="0"/>
              </a:spcBef>
              <a:spcAft>
                <a:spcPts val="0"/>
              </a:spcAft>
            </a:pPr>
            <a:endParaRPr lang="en-CA" sz="1200" kern="1200" dirty="0">
              <a:solidFill>
                <a:srgbClr val="000000"/>
              </a:solidFill>
              <a:effectLst/>
              <a:latin typeface="Verdana" panose="020B0604030504040204" pitchFamily="34" charset="0"/>
              <a:ea typeface="Verdana" panose="020B0604030504040204" pitchFamily="34" charset="0"/>
              <a:cs typeface="+mn-cs"/>
            </a:endParaRPr>
          </a:p>
          <a:p>
            <a:pPr marL="0" algn="l" rtl="0" eaLnBrk="1" latinLnBrk="0" hangingPunct="1">
              <a:spcBef>
                <a:spcPts val="0"/>
              </a:spcBef>
              <a:spcAft>
                <a:spcPts val="0"/>
              </a:spcAft>
            </a:pPr>
            <a:r>
              <a:rPr lang="en-CA" sz="1200" kern="1200" dirty="0">
                <a:solidFill>
                  <a:srgbClr val="000000"/>
                </a:solidFill>
                <a:effectLst/>
                <a:latin typeface="Verdana" panose="020B0604030504040204" pitchFamily="34" charset="0"/>
                <a:ea typeface="Verdana" panose="020B0604030504040204" pitchFamily="34" charset="0"/>
                <a:cs typeface="+mn-cs"/>
              </a:rPr>
              <a:t>You can have very large values or very small values but not both at the same time. A float has at least 6 positions of accuracy regardless of where the decimal point is. </a:t>
            </a:r>
            <a:r>
              <a:rPr lang="en-US" sz="1200" kern="1200" dirty="0">
                <a:solidFill>
                  <a:srgbClr val="000000"/>
                </a:solidFill>
                <a:effectLst/>
                <a:latin typeface="Verdana" panose="020B0604030504040204" pitchFamily="34" charset="0"/>
                <a:ea typeface="Verdana" panose="020B0604030504040204" pitchFamily="34" charset="0"/>
                <a:cs typeface="+mn-cs"/>
              </a:rPr>
              <a:t>e.g. 0.123456 or 123456.0 or 123.456</a:t>
            </a:r>
            <a:br>
              <a:rPr lang="en-US" sz="1200" kern="1200" dirty="0">
                <a:solidFill>
                  <a:srgbClr val="000000"/>
                </a:solidFill>
                <a:effectLst/>
                <a:latin typeface="Verdana" panose="020B0604030504040204" pitchFamily="34" charset="0"/>
                <a:ea typeface="Verdana" panose="020B0604030504040204" pitchFamily="34" charset="0"/>
                <a:cs typeface="+mn-cs"/>
              </a:rPr>
            </a:br>
            <a:r>
              <a:rPr lang="en-US" sz="1200" kern="1200" dirty="0">
                <a:solidFill>
                  <a:srgbClr val="000000"/>
                </a:solidFill>
                <a:effectLst/>
                <a:latin typeface="Verdana" panose="020B0604030504040204" pitchFamily="34" charset="0"/>
                <a:ea typeface="Verdana" panose="020B0604030504040204" pitchFamily="34" charset="0"/>
                <a:cs typeface="+mn-cs"/>
              </a:rPr>
              <a:t>A</a:t>
            </a:r>
            <a:r>
              <a:rPr lang="en-CA" sz="1200" kern="1200" dirty="0">
                <a:solidFill>
                  <a:srgbClr val="000000"/>
                </a:solidFill>
                <a:effectLst/>
                <a:latin typeface="Verdana" panose="020B0604030504040204" pitchFamily="34" charset="0"/>
                <a:ea typeface="Verdana" panose="020B0604030504040204" pitchFamily="34" charset="0"/>
                <a:cs typeface="+mn-cs"/>
              </a:rPr>
              <a:t> double has 10 positions of accuracy, AKA "scale".</a:t>
            </a:r>
            <a:br>
              <a:rPr lang="en-US" sz="1200" kern="1200" dirty="0">
                <a:solidFill>
                  <a:srgbClr val="000000"/>
                </a:solidFill>
                <a:effectLst/>
                <a:latin typeface="Verdana" panose="020B0604030504040204" pitchFamily="34" charset="0"/>
                <a:ea typeface="Verdana" panose="020B0604030504040204" pitchFamily="34" charset="0"/>
                <a:cs typeface="+mn-cs"/>
              </a:rPr>
            </a:br>
            <a:r>
              <a:rPr lang="en-CA" sz="1200" kern="1200" dirty="0">
                <a:solidFill>
                  <a:srgbClr val="000000"/>
                </a:solidFill>
                <a:effectLst/>
                <a:latin typeface="Verdana" panose="020B0604030504040204" pitchFamily="34" charset="0"/>
                <a:ea typeface="Verdana" panose="020B0604030504040204" pitchFamily="34" charset="0"/>
                <a:cs typeface="+mn-cs"/>
              </a:rPr>
              <a:t>The compiler and platform may give more positions of precision and accuracy, but not less.</a:t>
            </a:r>
          </a:p>
          <a:p>
            <a:pPr marL="0" algn="l" rtl="0" eaLnBrk="1" latinLnBrk="0" hangingPunct="1">
              <a:spcBef>
                <a:spcPts val="0"/>
              </a:spcBef>
              <a:spcAft>
                <a:spcPts val="0"/>
              </a:spcAft>
            </a:pPr>
            <a:endParaRPr lang="en-CA" sz="1200" kern="1200" dirty="0">
              <a:solidFill>
                <a:srgbClr val="000000"/>
              </a:solidFill>
              <a:effectLst/>
              <a:latin typeface="Verdana" panose="020B0604030504040204" pitchFamily="34" charset="0"/>
              <a:ea typeface="Verdana" panose="020B0604030504040204" pitchFamily="34" charset="0"/>
              <a:cs typeface="+mn-cs"/>
            </a:endParaRPr>
          </a:p>
          <a:p>
            <a:pPr marL="0" algn="l" rtl="0" eaLnBrk="1" latinLnBrk="0" hangingPunct="1">
              <a:spcBef>
                <a:spcPts val="0"/>
              </a:spcBef>
              <a:spcAft>
                <a:spcPts val="0"/>
              </a:spcAft>
            </a:pPr>
            <a:r>
              <a:rPr lang="en-CA" sz="1200" kern="1200" dirty="0">
                <a:solidFill>
                  <a:srgbClr val="000000"/>
                </a:solidFill>
                <a:effectLst/>
                <a:latin typeface="Verdana" panose="020B0604030504040204" pitchFamily="34" charset="0"/>
                <a:ea typeface="Verdana" panose="020B0604030504040204" pitchFamily="34" charset="0"/>
                <a:cs typeface="+mn-cs"/>
              </a:rPr>
              <a:t>Run demo program in .zip file:  </a:t>
            </a:r>
            <a:r>
              <a:rPr lang="en-CA" sz="1200" kern="1200" dirty="0" err="1">
                <a:solidFill>
                  <a:srgbClr val="000000"/>
                </a:solidFill>
                <a:effectLst/>
                <a:latin typeface="Verdana" panose="020B0604030504040204" pitchFamily="34" charset="0"/>
                <a:ea typeface="Verdana" panose="020B0604030504040204" pitchFamily="34" charset="0"/>
                <a:cs typeface="+mn-cs"/>
              </a:rPr>
              <a:t>sizeof_Data_Types.c</a:t>
            </a:r>
            <a:endParaRPr lang="en-CA" sz="1200" kern="1200" dirty="0">
              <a:solidFill>
                <a:srgbClr val="000000"/>
              </a:solidFill>
              <a:effectLst/>
              <a:latin typeface="Verdana" panose="020B0604030504040204" pitchFamily="34" charset="0"/>
              <a:ea typeface="Verdana" panose="020B0604030504040204" pitchFamily="34" charset="0"/>
              <a:cs typeface="+mn-cs"/>
            </a:endParaRPr>
          </a:p>
          <a:p>
            <a:pPr marL="0" algn="l" rtl="0" eaLnBrk="1" latinLnBrk="0" hangingPunct="1">
              <a:spcBef>
                <a:spcPts val="0"/>
              </a:spcBef>
              <a:spcAft>
                <a:spcPts val="0"/>
              </a:spcAft>
            </a:pPr>
            <a:r>
              <a:rPr lang="en-US" sz="1200" kern="1200" dirty="0" err="1">
                <a:solidFill>
                  <a:srgbClr val="000000"/>
                </a:solidFill>
                <a:effectLst/>
                <a:latin typeface="Verdana" panose="020B0604030504040204" pitchFamily="34" charset="0"/>
                <a:ea typeface="Verdana" panose="020B0604030504040204" pitchFamily="34" charset="0"/>
                <a:cs typeface="+mn-cs"/>
              </a:rPr>
              <a:t>sizeof</a:t>
            </a:r>
            <a:r>
              <a:rPr lang="en-US" sz="1200" kern="1200" dirty="0">
                <a:solidFill>
                  <a:srgbClr val="000000"/>
                </a:solidFill>
                <a:effectLst/>
                <a:latin typeface="Verdana" panose="020B0604030504040204" pitchFamily="34" charset="0"/>
                <a:ea typeface="Verdana" panose="020B0604030504040204" pitchFamily="34" charset="0"/>
                <a:cs typeface="+mn-cs"/>
              </a:rPr>
              <a:t>(float)  = 4 bytes, 24 significant bits</a:t>
            </a:r>
          </a:p>
          <a:p>
            <a:pPr marL="0" algn="l" rtl="0" eaLnBrk="1" latinLnBrk="0" hangingPunct="1">
              <a:spcBef>
                <a:spcPts val="0"/>
              </a:spcBef>
              <a:spcAft>
                <a:spcPts val="0"/>
              </a:spcAft>
            </a:pPr>
            <a:r>
              <a:rPr lang="en-US" sz="1200" kern="1200" dirty="0">
                <a:solidFill>
                  <a:srgbClr val="000000"/>
                </a:solidFill>
                <a:effectLst/>
                <a:latin typeface="Verdana" panose="020B0604030504040204" pitchFamily="34" charset="0"/>
                <a:ea typeface="Verdana" panose="020B0604030504040204" pitchFamily="34" charset="0"/>
                <a:cs typeface="+mn-cs"/>
              </a:rPr>
              <a:t>significant digits accuracy = min. 6 positions of whole + fractional parts. i.e. the number of base-10 digits that can be represented accurately. </a:t>
            </a:r>
          </a:p>
          <a:p>
            <a:pPr marL="0" algn="l" rtl="0" eaLnBrk="1" latinLnBrk="0" hangingPunct="1">
              <a:spcBef>
                <a:spcPts val="0"/>
              </a:spcBef>
              <a:spcAft>
                <a:spcPts val="0"/>
              </a:spcAft>
            </a:pPr>
            <a:endParaRPr lang="en-US" sz="1200" kern="1200" dirty="0">
              <a:solidFill>
                <a:srgbClr val="000000"/>
              </a:solidFill>
              <a:effectLst/>
              <a:latin typeface="Verdana" panose="020B0604030504040204" pitchFamily="34" charset="0"/>
              <a:ea typeface="Verdana" panose="020B0604030504040204" pitchFamily="34" charset="0"/>
              <a:cs typeface="+mn-cs"/>
            </a:endParaRPr>
          </a:p>
          <a:p>
            <a:pPr marL="0" algn="l" rtl="0" eaLnBrk="1" latinLnBrk="0" hangingPunct="1">
              <a:spcBef>
                <a:spcPts val="0"/>
              </a:spcBef>
              <a:spcAft>
                <a:spcPts val="0"/>
              </a:spcAft>
            </a:pPr>
            <a:r>
              <a:rPr lang="en-US" sz="1200" kern="1200" dirty="0" err="1">
                <a:solidFill>
                  <a:srgbClr val="000000"/>
                </a:solidFill>
                <a:effectLst/>
                <a:latin typeface="Verdana" panose="020B0604030504040204" pitchFamily="34" charset="0"/>
                <a:ea typeface="Verdana" panose="020B0604030504040204" pitchFamily="34" charset="0"/>
                <a:cs typeface="+mn-cs"/>
              </a:rPr>
              <a:t>sizeof</a:t>
            </a:r>
            <a:r>
              <a:rPr lang="en-US" sz="1200" kern="1200" dirty="0">
                <a:solidFill>
                  <a:srgbClr val="000000"/>
                </a:solidFill>
                <a:effectLst/>
                <a:latin typeface="Verdana" panose="020B0604030504040204" pitchFamily="34" charset="0"/>
                <a:ea typeface="Verdana" panose="020B0604030504040204" pitchFamily="34" charset="0"/>
                <a:cs typeface="+mn-cs"/>
              </a:rPr>
              <a:t>(double) = 8 bytes, 53 significant bits</a:t>
            </a:r>
          </a:p>
          <a:p>
            <a:pPr marL="0" algn="l" rtl="0" eaLnBrk="1" latinLnBrk="0" hangingPunct="1">
              <a:spcBef>
                <a:spcPts val="0"/>
              </a:spcBef>
              <a:spcAft>
                <a:spcPts val="0"/>
              </a:spcAft>
            </a:pPr>
            <a:r>
              <a:rPr lang="en-US" sz="1200" kern="1200" dirty="0">
                <a:solidFill>
                  <a:srgbClr val="000000"/>
                </a:solidFill>
                <a:effectLst/>
                <a:latin typeface="Verdana" panose="020B0604030504040204" pitchFamily="34" charset="0"/>
                <a:ea typeface="Verdana" panose="020B0604030504040204" pitchFamily="34" charset="0"/>
                <a:cs typeface="+mn-cs"/>
              </a:rPr>
              <a:t>maximum value  = 2^53 = 9007199254740992</a:t>
            </a:r>
          </a:p>
          <a:p>
            <a:pPr marL="0" algn="l" rtl="0" eaLnBrk="1" latinLnBrk="0" hangingPunct="1">
              <a:spcBef>
                <a:spcPts val="0"/>
              </a:spcBef>
              <a:spcAft>
                <a:spcPts val="0"/>
              </a:spcAft>
            </a:pPr>
            <a:r>
              <a:rPr lang="en-US" sz="1200" kern="1200" dirty="0">
                <a:solidFill>
                  <a:srgbClr val="000000"/>
                </a:solidFill>
                <a:effectLst/>
                <a:latin typeface="Verdana" panose="020B0604030504040204" pitchFamily="34" charset="0"/>
                <a:ea typeface="Verdana" panose="020B0604030504040204" pitchFamily="34" charset="0"/>
                <a:cs typeface="+mn-cs"/>
              </a:rPr>
              <a:t>significant digits accuracy = 15 regardless of decimal point's position (using Visual Studio IDE on Windows/64)</a:t>
            </a:r>
            <a:endParaRPr lang="en-CA" sz="1200" kern="1200" dirty="0">
              <a:solidFill>
                <a:srgbClr val="000000"/>
              </a:solidFill>
              <a:effectLst/>
              <a:latin typeface="Verdana" panose="020B0604030504040204" pitchFamily="34" charset="0"/>
              <a:ea typeface="Verdana" panose="020B0604030504040204" pitchFamily="34" charset="0"/>
              <a:cs typeface="+mn-cs"/>
            </a:endParaRPr>
          </a:p>
        </p:txBody>
      </p:sp>
      <p:sp>
        <p:nvSpPr>
          <p:cNvPr id="4" name="Slide Number Placeholder 3"/>
          <p:cNvSpPr>
            <a:spLocks noGrp="1"/>
          </p:cNvSpPr>
          <p:nvPr>
            <p:ph type="sldNum" sz="quarter" idx="10"/>
          </p:nvPr>
        </p:nvSpPr>
        <p:spPr/>
        <p:txBody>
          <a:bodyPr/>
          <a:lstStyle/>
          <a:p>
            <a:fld id="{6CE49CAB-11E7-4E46-B3A8-B9759289B5BF}" type="slidenum">
              <a:rPr lang="en-US" smtClean="0"/>
              <a:t>22</a:t>
            </a:fld>
            <a:endParaRPr lang="en-US"/>
          </a:p>
        </p:txBody>
      </p:sp>
    </p:spTree>
    <p:extLst>
      <p:ext uri="{BB962C8B-B14F-4D97-AF65-F5344CB8AC3E}">
        <p14:creationId xmlns:p14="http://schemas.microsoft.com/office/powerpoint/2010/main" val="21210450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dirty="0"/>
              <a:t>Float is a </a:t>
            </a:r>
            <a:r>
              <a:rPr lang="en-US" sz="1400" kern="1200" dirty="0">
                <a:solidFill>
                  <a:schemeClr val="tx1"/>
                </a:solidFill>
                <a:latin typeface="Verdana" panose="020B0604030504040204" pitchFamily="34" charset="0"/>
                <a:ea typeface="Verdana" panose="020B0604030504040204" pitchFamily="34" charset="0"/>
                <a:cs typeface="+mn-cs"/>
              </a:rPr>
              <a:t>single-precision </a:t>
            </a:r>
            <a:r>
              <a:rPr lang="en-CA" sz="1400" kern="1200" dirty="0">
                <a:solidFill>
                  <a:schemeClr val="tx1"/>
                </a:solidFill>
                <a:latin typeface="Verdana" panose="020B0604030504040204" pitchFamily="34" charset="0"/>
                <a:ea typeface="Verdana" panose="020B0604030504040204" pitchFamily="34" charset="0"/>
                <a:cs typeface="+mn-cs"/>
              </a:rPr>
              <a:t>floating-point type with</a:t>
            </a:r>
            <a:r>
              <a:rPr lang="en-US" dirty="0"/>
              <a:t> </a:t>
            </a:r>
            <a:r>
              <a:rPr lang="en-CA" dirty="0"/>
              <a:t>6 reliable decimal digits known as "scale". Precision is the total number of significant and decimal digits.</a:t>
            </a:r>
            <a:endParaRPr lang="en-US" dirty="0"/>
          </a:p>
          <a:p>
            <a:r>
              <a:rPr lang="en-US" dirty="0"/>
              <a:t>Double is known as double-precision fp. </a:t>
            </a:r>
            <a:br>
              <a:rPr lang="en-US" dirty="0"/>
            </a:br>
            <a:r>
              <a:rPr lang="en-CA" dirty="0"/>
              <a:t>15 reliable decimal digits of scale in Visual Studio on Windows/64</a:t>
            </a:r>
            <a:endParaRPr lang="en-US" dirty="0"/>
          </a:p>
          <a:p>
            <a:r>
              <a:rPr lang="en-US" dirty="0"/>
              <a:t>See https://en.wikipedia.org/wiki/C_data_types</a:t>
            </a:r>
          </a:p>
          <a:p>
            <a:endParaRPr lang="en-US" dirty="0"/>
          </a:p>
          <a:p>
            <a:r>
              <a:rPr lang="en-US" dirty="0"/>
              <a:t>See a pattern here? See next slide, too.</a:t>
            </a:r>
          </a:p>
          <a:p>
            <a:endParaRPr lang="en-US" dirty="0"/>
          </a:p>
          <a:p>
            <a:pPr marL="0" indent="0">
              <a:buNone/>
            </a:pPr>
            <a:r>
              <a:rPr lang="en-CA" dirty="0">
                <a:latin typeface="Consolas" panose="020B0609020204030204" pitchFamily="49" charset="0"/>
              </a:rPr>
              <a:t> 1 / 3 = float  0.3333333</a:t>
            </a:r>
            <a:r>
              <a:rPr lang="en-CA" b="1" u="sng" dirty="0">
                <a:latin typeface="Consolas" panose="020B0609020204030204" pitchFamily="49" charset="0"/>
              </a:rPr>
              <a:t>432674407958984375</a:t>
            </a:r>
            <a:endParaRPr lang="en-CA" dirty="0">
              <a:latin typeface="Consolas" panose="020B0609020204030204" pitchFamily="49" charset="0"/>
            </a:endParaRPr>
          </a:p>
          <a:p>
            <a:pPr marL="0" indent="0">
              <a:buNone/>
            </a:pPr>
            <a:r>
              <a:rPr lang="en-CA" dirty="0">
                <a:latin typeface="Consolas" panose="020B0609020204030204" pitchFamily="49" charset="0"/>
              </a:rPr>
              <a:t> 1 / 3 = double 0.3333333333333333</a:t>
            </a:r>
            <a:r>
              <a:rPr lang="en-CA" b="1" u="sng" dirty="0">
                <a:latin typeface="Consolas" panose="020B0609020204030204" pitchFamily="49" charset="0"/>
              </a:rPr>
              <a:t>148296162562473909929394721984863281250</a:t>
            </a:r>
          </a:p>
          <a:p>
            <a:pPr marL="0" indent="0">
              <a:buNone/>
            </a:pPr>
            <a:endParaRPr lang="en-CA" b="1" u="sng" dirty="0">
              <a:latin typeface="Consolas" panose="020B0609020204030204" pitchFamily="49" charset="0"/>
            </a:endParaRPr>
          </a:p>
          <a:p>
            <a:pPr marL="0" indent="0">
              <a:buNone/>
            </a:pPr>
            <a:r>
              <a:rPr lang="en-CA" b="1" u="sng" dirty="0">
                <a:latin typeface="Consolas" panose="020B0609020204030204" pitchFamily="49" charset="0"/>
              </a:rPr>
              <a:t>Condition known as underflow </a:t>
            </a:r>
            <a:br>
              <a:rPr lang="en-CA" b="1" u="sng" dirty="0">
                <a:latin typeface="Consolas" panose="020B0609020204030204" pitchFamily="49" charset="0"/>
              </a:rPr>
            </a:br>
            <a:r>
              <a:rPr lang="en-CA" dirty="0"/>
              <a:t>The term arithmetic underflow (or "floating point underflow", or just "underflow") is a condition in a computer program where the result of a calculation is a number of smaller absolute value than the computer can actually represent in memory on its CPU. See https://en.wikipedia.org/wiki/Arithmetic_underflow</a:t>
            </a:r>
          </a:p>
          <a:p>
            <a:pPr marL="0" indent="0">
              <a:buNone/>
            </a:pPr>
            <a:endParaRPr lang="en-CA" dirty="0"/>
          </a:p>
          <a:p>
            <a:pPr marL="0" indent="0">
              <a:buNone/>
            </a:pPr>
            <a:r>
              <a:rPr lang="en-CA" dirty="0"/>
              <a:t>When floating point values exceed the maximum accuracy of their data type, they do not overflow. Adding 1 may not increase the value, adding 3 could increase the value by 2: TEST!  (N.B. maximum accuracy, not maximum capacity – there is no maximum capacity, just diminishing accuracy for very large or very small numbers)</a:t>
            </a:r>
          </a:p>
          <a:p>
            <a:pPr marL="0" indent="0">
              <a:buNone/>
            </a:pPr>
            <a:endParaRPr lang="en-CA" dirty="0"/>
          </a:p>
          <a:p>
            <a:pPr marL="0" indent="0">
              <a:buNone/>
            </a:pPr>
            <a:r>
              <a:rPr lang="en-CA" dirty="0"/>
              <a:t>Floating-Point Numbers Aren’t Real</a:t>
            </a:r>
          </a:p>
          <a:p>
            <a:pPr marL="0" indent="0">
              <a:buNone/>
            </a:pPr>
            <a:r>
              <a:rPr lang="en-CA" dirty="0"/>
              <a:t>http://www.freshsources.com/FPNotReal.pdf</a:t>
            </a:r>
          </a:p>
          <a:p>
            <a:pPr marL="0" indent="0">
              <a:buNone/>
            </a:pPr>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23</a:t>
            </a:fld>
            <a:endParaRPr lang="en-US"/>
          </a:p>
        </p:txBody>
      </p:sp>
    </p:spTree>
    <p:extLst>
      <p:ext uri="{BB962C8B-B14F-4D97-AF65-F5344CB8AC3E}">
        <p14:creationId xmlns:p14="http://schemas.microsoft.com/office/powerpoint/2010/main" val="37154616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dirty="0"/>
              <a:t>If the fraction is a power of 2, the decimals are accurate because they are an exact binary value of 2 to the n</a:t>
            </a:r>
            <a:r>
              <a:rPr lang="en-US" baseline="30000" dirty="0"/>
              <a:t>th</a:t>
            </a:r>
            <a:r>
              <a:rPr lang="en-US" dirty="0"/>
              <a:t> power. Otherwise, fractional values beyond a certain precision are a binary estimate.</a:t>
            </a:r>
          </a:p>
          <a:p>
            <a:endParaRPr lang="en-US" dirty="0"/>
          </a:p>
          <a:p>
            <a:pPr marL="0" indent="0">
              <a:buNone/>
            </a:pPr>
            <a:r>
              <a:rPr lang="en-CA" dirty="0">
                <a:latin typeface="Consolas" panose="020B0609020204030204" pitchFamily="49" charset="0"/>
              </a:rPr>
              <a:t> 1 / 5 = float  0.20000000</a:t>
            </a:r>
            <a:r>
              <a:rPr lang="en-CA" b="1" u="sng" dirty="0">
                <a:latin typeface="Consolas" panose="020B0609020204030204" pitchFamily="49" charset="0"/>
              </a:rPr>
              <a:t>298023223876953125</a:t>
            </a:r>
            <a:endParaRPr lang="en-CA" dirty="0">
              <a:latin typeface="Consolas" panose="020B0609020204030204" pitchFamily="49" charset="0"/>
            </a:endParaRPr>
          </a:p>
          <a:p>
            <a:pPr marL="0" indent="0">
              <a:buNone/>
            </a:pPr>
            <a:r>
              <a:rPr lang="en-CA" dirty="0">
                <a:latin typeface="Consolas" panose="020B0609020204030204" pitchFamily="49" charset="0"/>
              </a:rPr>
              <a:t> 1 / 5 = double 0.2000000000000000</a:t>
            </a:r>
            <a:r>
              <a:rPr lang="en-CA" b="1" u="sng" dirty="0">
                <a:latin typeface="Consolas" panose="020B0609020204030204" pitchFamily="49" charset="0"/>
              </a:rPr>
              <a:t>111022302462515654042363166809082031250</a:t>
            </a:r>
          </a:p>
          <a:p>
            <a:pPr marL="0" indent="0">
              <a:buNone/>
            </a:pPr>
            <a:endParaRPr lang="en-CA" dirty="0">
              <a:latin typeface="Consolas" panose="020B0609020204030204" pitchFamily="49" charset="0"/>
            </a:endParaRPr>
          </a:p>
          <a:p>
            <a:pPr marL="0" indent="0">
              <a:buNone/>
            </a:pPr>
            <a:r>
              <a:rPr lang="en-CA" dirty="0">
                <a:latin typeface="Consolas" panose="020B0609020204030204" pitchFamily="49" charset="0"/>
              </a:rPr>
              <a:t> 1 /10 = float  0.10000000</a:t>
            </a:r>
            <a:r>
              <a:rPr lang="en-CA" b="1" u="sng" dirty="0">
                <a:latin typeface="Consolas" panose="020B0609020204030204" pitchFamily="49" charset="0"/>
              </a:rPr>
              <a:t>1490116119384765625</a:t>
            </a:r>
            <a:endParaRPr lang="en-CA" dirty="0">
              <a:latin typeface="Consolas" panose="020B0609020204030204" pitchFamily="49" charset="0"/>
            </a:endParaRPr>
          </a:p>
          <a:p>
            <a:pPr marL="0" indent="0">
              <a:buNone/>
            </a:pPr>
            <a:r>
              <a:rPr lang="en-CA" dirty="0">
                <a:latin typeface="Consolas" panose="020B0609020204030204" pitchFamily="49" charset="0"/>
              </a:rPr>
              <a:t> 1 /10 = double 0.10000000000000000</a:t>
            </a:r>
            <a:r>
              <a:rPr lang="en-CA" b="1" u="sng" dirty="0">
                <a:latin typeface="Consolas" panose="020B0609020204030204" pitchFamily="49" charset="0"/>
              </a:rPr>
              <a:t>55511151231257827021181583404541015625</a:t>
            </a:r>
          </a:p>
          <a:p>
            <a:endParaRPr lang="en-CA" dirty="0"/>
          </a:p>
          <a:p>
            <a:r>
              <a:rPr lang="en-US" dirty="0" err="1">
                <a:latin typeface="Consolas" panose="020B0609020204030204" pitchFamily="49" charset="0"/>
              </a:rPr>
              <a:t>printf</a:t>
            </a:r>
            <a:r>
              <a:rPr lang="en-US" dirty="0">
                <a:latin typeface="Consolas" panose="020B0609020204030204" pitchFamily="49" charset="0"/>
              </a:rPr>
              <a:t>("%f", </a:t>
            </a:r>
            <a:r>
              <a:rPr lang="en-US" dirty="0" err="1">
                <a:latin typeface="Consolas" panose="020B0609020204030204" pitchFamily="49" charset="0"/>
              </a:rPr>
              <a:t>myFloat</a:t>
            </a:r>
            <a:r>
              <a:rPr lang="en-US" dirty="0">
                <a:latin typeface="Consolas" panose="020B0609020204030204" pitchFamily="49" charset="0"/>
              </a:rPr>
              <a:t>);</a:t>
            </a:r>
          </a:p>
          <a:p>
            <a:r>
              <a:rPr lang="en-US" dirty="0" err="1">
                <a:latin typeface="Consolas" panose="020B0609020204030204" pitchFamily="49" charset="0"/>
              </a:rPr>
              <a:t>printf</a:t>
            </a:r>
            <a:r>
              <a:rPr lang="en-US" dirty="0">
                <a:latin typeface="Consolas" panose="020B0609020204030204" pitchFamily="49" charset="0"/>
              </a:rPr>
              <a:t>("%.2f", </a:t>
            </a:r>
            <a:r>
              <a:rPr lang="en-US" dirty="0" err="1">
                <a:latin typeface="Consolas" panose="020B0609020204030204" pitchFamily="49" charset="0"/>
              </a:rPr>
              <a:t>myFloat</a:t>
            </a:r>
            <a:r>
              <a:rPr lang="en-US" dirty="0">
                <a:latin typeface="Consolas" panose="020B0609020204030204" pitchFamily="49" charset="0"/>
              </a:rPr>
              <a:t>); // </a:t>
            </a:r>
            <a:r>
              <a:rPr lang="en-US" b="1" dirty="0">
                <a:latin typeface="Consolas" panose="020B0609020204030204" pitchFamily="49" charset="0"/>
              </a:rPr>
              <a:t>auto rounds to 2 decimal positions</a:t>
            </a:r>
          </a:p>
          <a:p>
            <a:r>
              <a:rPr lang="en-US" dirty="0">
                <a:latin typeface="Consolas" panose="020B0609020204030204" pitchFamily="49" charset="0"/>
              </a:rPr>
              <a:t>// .2 represents the number of decimal places to show after the decimal separator WITH ROUNDING</a:t>
            </a:r>
          </a:p>
          <a:p>
            <a:endParaRPr lang="en-US" dirty="0">
              <a:latin typeface="Consolas" panose="020B0609020204030204" pitchFamily="49" charset="0"/>
            </a:endParaRPr>
          </a:p>
          <a:p>
            <a:r>
              <a:rPr lang="en-US" dirty="0" err="1">
                <a:latin typeface="Consolas" panose="020B0609020204030204" pitchFamily="49" charset="0"/>
              </a:rPr>
              <a:t>printf</a:t>
            </a:r>
            <a:r>
              <a:rPr lang="en-US" dirty="0">
                <a:latin typeface="Consolas" panose="020B0609020204030204" pitchFamily="49" charset="0"/>
              </a:rPr>
              <a:t>("%.6f", </a:t>
            </a:r>
            <a:r>
              <a:rPr lang="en-US" dirty="0" err="1">
                <a:latin typeface="Consolas" panose="020B0609020204030204" pitchFamily="49" charset="0"/>
              </a:rPr>
              <a:t>myFloat</a:t>
            </a:r>
            <a:r>
              <a:rPr lang="en-US" dirty="0">
                <a:latin typeface="Consolas" panose="020B0609020204030204" pitchFamily="49" charset="0"/>
              </a:rPr>
              <a:t>); // TEST to show less rounded value</a:t>
            </a:r>
          </a:p>
          <a:p>
            <a:r>
              <a:rPr lang="en-US" dirty="0">
                <a:latin typeface="Consolas" panose="020B0609020204030204" pitchFamily="49" charset="0"/>
              </a:rPr>
              <a:t>//        *</a:t>
            </a:r>
          </a:p>
          <a:p>
            <a:endParaRPr lang="en-US" dirty="0">
              <a:latin typeface="Consolas" panose="020B0609020204030204" pitchFamily="49" charset="0"/>
            </a:endParaRPr>
          </a:p>
          <a:p>
            <a:r>
              <a:rPr lang="en-US" dirty="0" err="1">
                <a:latin typeface="Consolas" panose="020B0609020204030204" pitchFamily="49" charset="0"/>
              </a:rPr>
              <a:t>floatValue</a:t>
            </a:r>
            <a:r>
              <a:rPr lang="en-US" dirty="0">
                <a:latin typeface="Consolas" panose="020B0609020204030204" pitchFamily="49" charset="0"/>
              </a:rPr>
              <a:t> += .005 ;	 // force variable data to round to nearest penny when considering two decimal places only</a:t>
            </a:r>
          </a:p>
          <a:p>
            <a:r>
              <a:rPr lang="en-US" u="none" dirty="0">
                <a:latin typeface="Consolas" panose="020B0609020204030204" pitchFamily="49" charset="0"/>
              </a:rPr>
              <a:t>0.44444</a:t>
            </a:r>
            <a:r>
              <a:rPr lang="en-US" dirty="0">
                <a:latin typeface="Consolas" panose="020B0609020204030204" pitchFamily="49" charset="0"/>
              </a:rPr>
              <a:t> (44 cents rounded on output) +0.005 becomes </a:t>
            </a:r>
            <a:r>
              <a:rPr lang="en-US" u="sng" dirty="0">
                <a:latin typeface="Consolas" panose="020B0609020204030204" pitchFamily="49" charset="0"/>
              </a:rPr>
              <a:t>0.44</a:t>
            </a:r>
            <a:r>
              <a:rPr lang="en-US" dirty="0">
                <a:latin typeface="Consolas" panose="020B0609020204030204" pitchFamily="49" charset="0"/>
              </a:rPr>
              <a:t>944 (44 cents without rounding)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latin typeface="Consolas" panose="020B0609020204030204" pitchFamily="49" charset="0"/>
              </a:rPr>
              <a:t>0.44999</a:t>
            </a:r>
            <a:r>
              <a:rPr lang="en-US" dirty="0">
                <a:latin typeface="Consolas" panose="020B0609020204030204" pitchFamily="49" charset="0"/>
              </a:rPr>
              <a:t> (45 cents rounded on output) +0.005 becomes </a:t>
            </a:r>
            <a:r>
              <a:rPr lang="en-US" u="sng" dirty="0">
                <a:latin typeface="Consolas" panose="020B0609020204030204" pitchFamily="49" charset="0"/>
              </a:rPr>
              <a:t>0.45</a:t>
            </a:r>
            <a:r>
              <a:rPr lang="en-US" dirty="0">
                <a:latin typeface="Consolas" panose="020B0609020204030204" pitchFamily="49" charset="0"/>
              </a:rPr>
              <a:t>499 (45 cents without rounding) </a:t>
            </a:r>
          </a:p>
          <a:p>
            <a:endParaRPr lang="en-US" dirty="0">
              <a:latin typeface="Consolas" panose="020B0609020204030204" pitchFamily="49" charset="0"/>
            </a:endParaRPr>
          </a:p>
          <a:p>
            <a:endParaRPr lang="en-US" dirty="0">
              <a:latin typeface="Consolas" panose="020B0609020204030204" pitchFamily="49" charset="0"/>
            </a:endParaRP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24</a:t>
            </a:fld>
            <a:endParaRPr lang="en-US"/>
          </a:p>
        </p:txBody>
      </p:sp>
    </p:spTree>
    <p:extLst>
      <p:ext uri="{BB962C8B-B14F-4D97-AF65-F5344CB8AC3E}">
        <p14:creationId xmlns:p14="http://schemas.microsoft.com/office/powerpoint/2010/main" val="2249359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i="1" dirty="0"/>
              <a:t>There are small quirks in the binary approximation of decimal fractions depending on the value, size of the data type, rounding behavior, and hardware/software implementation. </a:t>
            </a:r>
          </a:p>
          <a:p>
            <a:r>
              <a:rPr lang="en-US" i="1" dirty="0"/>
              <a:t>It is not necessarily a smooth distribution of decimal fractional values in the binary world.</a:t>
            </a:r>
          </a:p>
          <a:p>
            <a:r>
              <a:rPr lang="en-CA" dirty="0"/>
              <a:t>There are differences in rounding at the limits of precision (float rounds up, double rounds down).</a:t>
            </a:r>
          </a:p>
          <a:p>
            <a:endParaRPr lang="en-US" dirty="0"/>
          </a:p>
          <a:p>
            <a:r>
              <a:rPr lang="en-US" dirty="0"/>
              <a:t>In IBM systems, there has always been a DECIMAL data type, base 10, just like humans use, for business and financial applications. Other databases now support a DECIMAL data type as do high-level languages like Java, C#, Python, Objective-C.</a:t>
            </a:r>
          </a:p>
          <a:p>
            <a:r>
              <a:rPr lang="en-US" dirty="0"/>
              <a:t>E.g. DECIMAL size 9.2 contains 1,234,567.89 It overflows at ten million: 9,999,999.99. Even with decimal data types, we have to ask, “Is this wide enough?” The tech term for bigness is usually "width" as in how many bits wide?</a:t>
            </a:r>
          </a:p>
          <a:p>
            <a:endParaRPr lang="en-US" dirty="0"/>
          </a:p>
          <a:p>
            <a:r>
              <a:rPr lang="en-US" dirty="0"/>
              <a:t>When sizing variables, it is recommended to allow for at least two decimal orders of magnitude more than the highest expected value. E.g. if the client is sure DECIMAL size 9.2 containing up to 9,999,999.99 is sufficient, make the variable size DECIMAL size 11.2 </a:t>
            </a:r>
            <a:endParaRPr lang="en-CA"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See </a:t>
            </a:r>
            <a:r>
              <a:rPr lang="en-CA" sz="1200" b="0" i="0" kern="1200" dirty="0">
                <a:solidFill>
                  <a:schemeClr val="tx1"/>
                </a:solidFill>
                <a:effectLst/>
                <a:latin typeface="+mn-lt"/>
                <a:ea typeface="+mn-ea"/>
                <a:cs typeface="+mn-cs"/>
              </a:rPr>
              <a:t>Floating Point Numbers – Computerphile (9 minutes)</a:t>
            </a:r>
            <a:endParaRPr lang="en-CA" dirty="0"/>
          </a:p>
          <a:p>
            <a:r>
              <a:rPr lang="en-CA" dirty="0"/>
              <a:t>https://www.youtube.com/watch?v=PZRI1IfStY0&amp;ab_channel=Computerphile</a:t>
            </a:r>
          </a:p>
          <a:p>
            <a:endParaRPr lang="en-US" dirty="0"/>
          </a:p>
          <a:p>
            <a:r>
              <a:rPr lang="en-CA" dirty="0"/>
              <a:t>There are small quirks in the binary approximation of decimal fractions depending on the value, size of the data type, rounding behavior, and hardware/software implementation. </a:t>
            </a:r>
          </a:p>
          <a:p>
            <a:r>
              <a:rPr lang="en-CA" dirty="0"/>
              <a:t>It is not necessarily a smooth distribution of decimal fractional values in the binary world.</a:t>
            </a:r>
          </a:p>
          <a:p>
            <a:r>
              <a:rPr lang="en-CA" dirty="0"/>
              <a:t>There are differences in rounding at the limits of precision (float rounds up, double rounds down).</a:t>
            </a:r>
          </a:p>
          <a:p>
            <a:r>
              <a:rPr lang="en-US" b="1" dirty="0"/>
              <a:t>never compare floats or doubles using == because it checks if binary values are the same: okay for integers but not floating point</a:t>
            </a:r>
          </a:p>
          <a:p>
            <a:r>
              <a:rPr lang="en-US" dirty="0"/>
              <a:t>The best you can do is to take their difference and check if it is less than an epsilon (machine epsilon is the maximum relative error )</a:t>
            </a:r>
            <a:br>
              <a:rPr lang="en-US" dirty="0"/>
            </a:br>
            <a:r>
              <a:rPr lang="en-US" dirty="0"/>
              <a:t>https://en.wikipedia.org/wiki/Machine_epsilon</a:t>
            </a:r>
          </a:p>
          <a:p>
            <a:r>
              <a:rPr lang="en-US" dirty="0"/>
              <a:t>#include &lt;</a:t>
            </a:r>
            <a:r>
              <a:rPr lang="en-US" dirty="0" err="1"/>
              <a:t>float.h</a:t>
            </a:r>
            <a:r>
              <a:rPr lang="en-US" dirty="0"/>
              <a:t>&gt;</a:t>
            </a:r>
          </a:p>
          <a:p>
            <a:r>
              <a:rPr lang="en-GB" dirty="0">
                <a:latin typeface="Consolas" panose="020B0609020204030204" pitchFamily="49" charset="0"/>
              </a:rPr>
              <a:t>if ( abs(</a:t>
            </a:r>
            <a:r>
              <a:rPr lang="en-GB" dirty="0" err="1">
                <a:latin typeface="Consolas" panose="020B0609020204030204" pitchFamily="49" charset="0"/>
              </a:rPr>
              <a:t>fx</a:t>
            </a:r>
            <a:r>
              <a:rPr lang="en-GB" dirty="0">
                <a:latin typeface="Consolas" panose="020B0609020204030204" pitchFamily="49" charset="0"/>
              </a:rPr>
              <a:t> - </a:t>
            </a:r>
            <a:r>
              <a:rPr lang="en-GB" dirty="0" err="1">
                <a:latin typeface="Consolas" panose="020B0609020204030204" pitchFamily="49" charset="0"/>
              </a:rPr>
              <a:t>fy</a:t>
            </a:r>
            <a:r>
              <a:rPr lang="en-GB" dirty="0">
                <a:latin typeface="Consolas" panose="020B0609020204030204" pitchFamily="49" charset="0"/>
              </a:rPr>
              <a:t>) &lt; FLT_EPSILON ) // if absolute value of diff between two floats is LT epsilon, then consider equal</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latin typeface="Consolas" panose="020B0609020204030204" pitchFamily="49" charset="0"/>
              </a:rPr>
              <a:t>if ( abs(dx - </a:t>
            </a:r>
            <a:r>
              <a:rPr lang="en-GB" dirty="0" err="1">
                <a:latin typeface="Consolas" panose="020B0609020204030204" pitchFamily="49" charset="0"/>
              </a:rPr>
              <a:t>dy</a:t>
            </a:r>
            <a:r>
              <a:rPr lang="en-GB" dirty="0">
                <a:latin typeface="Consolas" panose="020B0609020204030204" pitchFamily="49" charset="0"/>
              </a:rPr>
              <a:t>) &lt; DBL_EPSILON ) // if absolute value of diff between two doubles is LT epsilon, then consider equal</a:t>
            </a:r>
          </a:p>
          <a:p>
            <a:endParaRPr lang="en-US" dirty="0">
              <a:latin typeface="Consolas" panose="020B0609020204030204" pitchFamily="49" charset="0"/>
            </a:endParaRPr>
          </a:p>
          <a:p>
            <a:endParaRPr lang="en-CA" dirty="0"/>
          </a:p>
          <a:p>
            <a:r>
              <a:rPr lang="en-CA" dirty="0"/>
              <a:t>Actual properties of float and double are unspecified (except that double is not smaller than float), </a:t>
            </a:r>
          </a:p>
          <a:p>
            <a:r>
              <a:rPr lang="en-CA" dirty="0"/>
              <a:t>** therefore, portability between systems is not necessarily predictable **</a:t>
            </a:r>
          </a:p>
          <a:p>
            <a:r>
              <a:rPr lang="en-CA" dirty="0"/>
              <a:t>on most systems, size and behaviour are according to IEEE 754 standards for floating-point format</a:t>
            </a:r>
          </a:p>
          <a:p>
            <a:r>
              <a:rPr lang="en-CA" dirty="0"/>
              <a:t>where float is 32 bit and double is 64 bit. Floats and double exhibit identical behavior within the limits of a float.</a:t>
            </a:r>
          </a:p>
          <a:p>
            <a:r>
              <a:rPr lang="en-CA" dirty="0"/>
              <a:t>When programming with floating point, know what you need: what range of values are processed and how exact must the results be. Performance usually varies inversely with data type size, long in bit length = short in performance.</a:t>
            </a:r>
          </a:p>
          <a:p>
            <a:endParaRPr lang="en-US" dirty="0"/>
          </a:p>
          <a:p>
            <a:r>
              <a:rPr lang="en-US" dirty="0"/>
              <a:t>Double can represent values from </a:t>
            </a:r>
            <a:r>
              <a:rPr lang="en-GB" dirty="0"/>
              <a:t>-2</a:t>
            </a:r>
            <a:r>
              <a:rPr lang="en-GB" baseline="30000" dirty="0"/>
              <a:t>53</a:t>
            </a:r>
            <a:r>
              <a:rPr lang="en-GB" dirty="0"/>
              <a:t> to 2</a:t>
            </a:r>
            <a:r>
              <a:rPr lang="en-GB" baseline="30000" dirty="0"/>
              <a:t>53</a:t>
            </a:r>
            <a:endParaRPr lang="en-GB" baseline="0" dirty="0"/>
          </a:p>
          <a:p>
            <a:r>
              <a:rPr lang="en-GB" baseline="0" dirty="0"/>
              <a:t>but very large whole numbers will sacrifice decimal precision. Very, very large whole numbers exhibit the same behaviour as decimal values where the only accuracy is with values that are powers of 2. e.g. +1 to a float at its maximum value will result in a value that is +2.</a:t>
            </a:r>
            <a:endParaRPr lang="en-US" dirty="0"/>
          </a:p>
        </p:txBody>
      </p:sp>
      <p:sp>
        <p:nvSpPr>
          <p:cNvPr id="4" name="Slide Number Placeholder 3"/>
          <p:cNvSpPr>
            <a:spLocks noGrp="1"/>
          </p:cNvSpPr>
          <p:nvPr>
            <p:ph type="sldNum" sz="quarter" idx="10"/>
          </p:nvPr>
        </p:nvSpPr>
        <p:spPr/>
        <p:txBody>
          <a:bodyPr/>
          <a:lstStyle/>
          <a:p>
            <a:fld id="{6CE49CAB-11E7-4E46-B3A8-B9759289B5BF}" type="slidenum">
              <a:rPr lang="en-US" smtClean="0"/>
              <a:t>25</a:t>
            </a:fld>
            <a:endParaRPr lang="en-US"/>
          </a:p>
        </p:txBody>
      </p:sp>
    </p:spTree>
    <p:extLst>
      <p:ext uri="{BB962C8B-B14F-4D97-AF65-F5344CB8AC3E}">
        <p14:creationId xmlns:p14="http://schemas.microsoft.com/office/powerpoint/2010/main" val="24758198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CA" dirty="0"/>
              <a:t>How many programmers does it take to change a lightbulb?</a:t>
            </a:r>
          </a:p>
          <a:p>
            <a:pPr>
              <a:spcBef>
                <a:spcPts val="0"/>
              </a:spcBef>
              <a:spcAft>
                <a:spcPts val="600"/>
              </a:spcAft>
            </a:pPr>
            <a:r>
              <a:rPr lang="en-US" dirty="0"/>
              <a:t>•	Approximately one.</a:t>
            </a:r>
          </a:p>
          <a:p>
            <a:r>
              <a:rPr lang="en-CA" dirty="0"/>
              <a:t>After rounding, how many programmers does it take to change a lightbulb?</a:t>
            </a:r>
          </a:p>
          <a:p>
            <a:r>
              <a:rPr lang="en-US" dirty="0"/>
              <a:t>•	None, it’s a hardware problem.</a:t>
            </a:r>
          </a:p>
          <a:p>
            <a:r>
              <a:rPr lang="en-US" dirty="0"/>
              <a:t>How many hardware engineers does it take to change a lightbulb? </a:t>
            </a:r>
          </a:p>
          <a:p>
            <a:r>
              <a:rPr lang="en-US" dirty="0"/>
              <a:t>•	None, they’ll fix it in software.</a:t>
            </a:r>
          </a:p>
          <a:p>
            <a:r>
              <a:rPr lang="en-US" dirty="0"/>
              <a:t>How many low-level software engineers does it take to change a lightbulb?</a:t>
            </a:r>
          </a:p>
          <a:p>
            <a:r>
              <a:rPr lang="en-US" dirty="0"/>
              <a:t>•	"It's hard to say. Each time we separate the bulb into its modules to do unit testing, it stops working."</a:t>
            </a:r>
          </a:p>
          <a:p>
            <a:r>
              <a:rPr lang="en-US" dirty="0"/>
              <a:t>How many maintenance programmers does it take to change a lightbulb?</a:t>
            </a:r>
          </a:p>
          <a:p>
            <a:r>
              <a:rPr lang="en-US" dirty="0"/>
              <a:t>•	None. They try to fix the old one.</a:t>
            </a:r>
          </a:p>
          <a:p>
            <a:pPr algn="l"/>
            <a:r>
              <a:rPr lang="en-US" sz="1400" kern="1200" dirty="0">
                <a:solidFill>
                  <a:schemeClr val="tx1"/>
                </a:solidFill>
                <a:latin typeface="Verdana" panose="020B0604030504040204" pitchFamily="34" charset="0"/>
                <a:ea typeface="Verdana" panose="020B0604030504040204" pitchFamily="34" charset="0"/>
                <a:cs typeface="+mn-cs"/>
              </a:rPr>
              <a:t>How many Linux users does it take to change a lightbulb?</a:t>
            </a:r>
          </a:p>
          <a:p>
            <a:pPr marL="0" algn="l" defTabSz="914400" rtl="0" eaLnBrk="1" latinLnBrk="0" hangingPunct="1"/>
            <a:r>
              <a:rPr lang="en-US" dirty="0"/>
              <a:t>•	</a:t>
            </a:r>
            <a:r>
              <a:rPr lang="en-US" sz="1400" kern="1200" dirty="0">
                <a:solidFill>
                  <a:schemeClr val="tx1"/>
                </a:solidFill>
                <a:latin typeface="Verdana" panose="020B0604030504040204" pitchFamily="34" charset="0"/>
                <a:ea typeface="Verdana" panose="020B0604030504040204" pitchFamily="34" charset="0"/>
                <a:cs typeface="+mn-cs"/>
              </a:rPr>
              <a:t>None - there is no problem with the lightbulb, you’re using your house wrong.</a:t>
            </a:r>
          </a:p>
          <a:p>
            <a:endParaRPr lang="en-US" sz="1400" kern="1200" dirty="0">
              <a:solidFill>
                <a:schemeClr val="tx1"/>
              </a:solidFill>
              <a:latin typeface="Verdana" panose="020B0604030504040204" pitchFamily="34" charset="0"/>
              <a:ea typeface="Verdana" panose="020B0604030504040204" pitchFamily="34" charset="0"/>
              <a:cs typeface="+mn-cs"/>
            </a:endParaRPr>
          </a:p>
          <a:p>
            <a:r>
              <a:rPr lang="en-US" dirty="0"/>
              <a:t>Of course, as everyone knows, back in the day, all it took was a couple of university kids in a garage in Palo Alto to change a lightbulb.</a:t>
            </a:r>
          </a:p>
          <a:p>
            <a:endParaRPr lang="en-US" dirty="0"/>
          </a:p>
          <a:p>
            <a:r>
              <a:rPr lang="en-CA" sz="1400" kern="1200" dirty="0">
                <a:solidFill>
                  <a:srgbClr val="0000FF"/>
                </a:solidFill>
                <a:latin typeface="Consolas" panose="020B0609020204030204" pitchFamily="49" charset="0"/>
                <a:ea typeface="Verdana" panose="020B0604030504040204" pitchFamily="34" charset="0"/>
                <a:cs typeface="+mn-cs"/>
              </a:rPr>
              <a:t>double test = 1 + 0.000000000000001; // adding 1 from the 15th decimal position </a:t>
            </a:r>
          </a:p>
          <a:p>
            <a:r>
              <a:rPr lang="en-CA" sz="1400" kern="1200" dirty="0" err="1">
                <a:solidFill>
                  <a:srgbClr val="0000FF"/>
                </a:solidFill>
                <a:latin typeface="Consolas" panose="020B0609020204030204" pitchFamily="49" charset="0"/>
                <a:ea typeface="Verdana" panose="020B0604030504040204" pitchFamily="34" charset="0"/>
                <a:cs typeface="+mn-cs"/>
              </a:rPr>
              <a:t>printf</a:t>
            </a:r>
            <a:r>
              <a:rPr lang="en-CA" sz="1400" kern="1200" dirty="0">
                <a:solidFill>
                  <a:srgbClr val="0000FF"/>
                </a:solidFill>
                <a:latin typeface="Consolas" panose="020B0609020204030204" pitchFamily="49" charset="0"/>
                <a:ea typeface="Verdana" panose="020B0604030504040204" pitchFamily="34" charset="0"/>
                <a:cs typeface="+mn-cs"/>
              </a:rPr>
              <a:t>("%.32f\n", test ); // gives value shown in above slide</a:t>
            </a:r>
          </a:p>
          <a:p>
            <a:r>
              <a:rPr lang="en-CA" sz="1400" dirty="0">
                <a:solidFill>
                  <a:srgbClr val="0000FF"/>
                </a:solidFill>
                <a:latin typeface="Consolas" panose="020B0609020204030204" pitchFamily="49" charset="0"/>
              </a:rPr>
              <a:t>double</a:t>
            </a:r>
            <a:r>
              <a:rPr lang="en-CA" sz="1400" dirty="0">
                <a:solidFill>
                  <a:srgbClr val="000000"/>
                </a:solidFill>
                <a:latin typeface="Consolas" panose="020B0609020204030204" pitchFamily="49" charset="0"/>
              </a:rPr>
              <a:t> test = 1 + 0.0000000000000001; // adding 1 in 16</a:t>
            </a:r>
            <a:r>
              <a:rPr lang="en-CA" sz="1400" baseline="30000" dirty="0">
                <a:solidFill>
                  <a:srgbClr val="000000"/>
                </a:solidFill>
                <a:latin typeface="Consolas" panose="020B0609020204030204" pitchFamily="49" charset="0"/>
              </a:rPr>
              <a:t>th</a:t>
            </a:r>
            <a:r>
              <a:rPr lang="en-CA" sz="1400" dirty="0">
                <a:solidFill>
                  <a:srgbClr val="000000"/>
                </a:solidFill>
                <a:latin typeface="Consolas" panose="020B0609020204030204" pitchFamily="49" charset="0"/>
              </a:rPr>
              <a:t> decimal place does not compute, it is ignored</a:t>
            </a:r>
          </a:p>
          <a:p>
            <a:r>
              <a:rPr lang="en-CA" sz="1400" dirty="0" err="1">
                <a:solidFill>
                  <a:srgbClr val="000000"/>
                </a:solidFill>
                <a:latin typeface="Consolas" panose="020B0609020204030204" pitchFamily="49" charset="0"/>
              </a:rPr>
              <a:t>printf</a:t>
            </a:r>
            <a:r>
              <a:rPr lang="en-CA" sz="1400" dirty="0">
                <a:solidFill>
                  <a:srgbClr val="000000"/>
                </a:solidFill>
                <a:latin typeface="Consolas" panose="020B0609020204030204" pitchFamily="49" charset="0"/>
              </a:rPr>
              <a:t>(</a:t>
            </a:r>
            <a:r>
              <a:rPr lang="en-CA" sz="1400" dirty="0">
                <a:solidFill>
                  <a:srgbClr val="A31515"/>
                </a:solidFill>
                <a:latin typeface="Consolas" panose="020B0609020204030204" pitchFamily="49" charset="0"/>
              </a:rPr>
              <a:t>"%.32f\n"</a:t>
            </a:r>
            <a:r>
              <a:rPr lang="en-CA" sz="1400" dirty="0">
                <a:solidFill>
                  <a:srgbClr val="000000"/>
                </a:solidFill>
                <a:latin typeface="Consolas" panose="020B0609020204030204" pitchFamily="49" charset="0"/>
              </a:rPr>
              <a:t>, test );</a:t>
            </a:r>
          </a:p>
          <a:p>
            <a:endParaRPr lang="en-US" dirty="0"/>
          </a:p>
          <a:p>
            <a:r>
              <a:rPr lang="en-CA" dirty="0"/>
              <a:t>http://syque.com/cstyle/ch9.2.htm</a:t>
            </a:r>
          </a:p>
          <a:p>
            <a:endParaRPr lang="en-CA" dirty="0"/>
          </a:p>
          <a:p>
            <a:r>
              <a:rPr lang="en-CA" dirty="0"/>
              <a:t>http://syque.com/cstyle/ch10.3.htm</a:t>
            </a:r>
          </a:p>
        </p:txBody>
      </p:sp>
      <p:sp>
        <p:nvSpPr>
          <p:cNvPr id="4" name="Slide Number Placeholder 3"/>
          <p:cNvSpPr>
            <a:spLocks noGrp="1"/>
          </p:cNvSpPr>
          <p:nvPr>
            <p:ph type="sldNum" sz="quarter" idx="10"/>
          </p:nvPr>
        </p:nvSpPr>
        <p:spPr/>
        <p:txBody>
          <a:bodyPr/>
          <a:lstStyle/>
          <a:p>
            <a:fld id="{6CE49CAB-11E7-4E46-B3A8-B9759289B5BF}" type="slidenum">
              <a:rPr lang="en-US" smtClean="0"/>
              <a:t>26</a:t>
            </a:fld>
            <a:endParaRPr lang="en-US"/>
          </a:p>
        </p:txBody>
      </p:sp>
    </p:spTree>
    <p:extLst>
      <p:ext uri="{BB962C8B-B14F-4D97-AF65-F5344CB8AC3E}">
        <p14:creationId xmlns:p14="http://schemas.microsoft.com/office/powerpoint/2010/main" val="962496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Photo from https://commons.wikimedia.org/wiki/File:Ariane_5ES_with_ATV_4_on_its_way_to_ELA-3.jpg</a:t>
            </a:r>
          </a:p>
          <a:p>
            <a:pPr marL="0" marR="0" lvl="0" indent="0" algn="l" defTabSz="914400" rtl="0" eaLnBrk="1" fontAlgn="auto" latinLnBrk="0" hangingPunct="1">
              <a:lnSpc>
                <a:spcPct val="100000"/>
              </a:lnSpc>
              <a:spcBef>
                <a:spcPts val="0"/>
              </a:spcBef>
              <a:spcAft>
                <a:spcPts val="0"/>
              </a:spcAft>
              <a:buClrTx/>
              <a:buSzTx/>
              <a:buFontTx/>
              <a:buNone/>
              <a:tabLst/>
              <a:defRPr/>
            </a:pPr>
            <a:br>
              <a:rPr lang="en-CA"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The Explosion of the Ariane 5</a:t>
            </a:r>
            <a:br>
              <a:rPr lang="en-CA" sz="1200" kern="1200" dirty="0">
                <a:solidFill>
                  <a:schemeClr val="tx1"/>
                </a:solidFill>
                <a:effectLst/>
                <a:latin typeface="+mn-lt"/>
                <a:ea typeface="+mn-ea"/>
                <a:cs typeface="+mn-cs"/>
              </a:rPr>
            </a:br>
            <a:r>
              <a:rPr lang="en-CA" sz="1200" kern="1200" dirty="0">
                <a:solidFill>
                  <a:schemeClr val="tx1"/>
                </a:solidFill>
                <a:effectLst/>
                <a:latin typeface="+mn-lt"/>
                <a:ea typeface="+mn-ea"/>
                <a:cs typeface="+mn-cs"/>
              </a:rPr>
              <a:t>https://www-users.math.umn.edu/~arnold/disasters/ariane.html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Longer (00:1:46) video of 'Ariane 5' Rocket first launch failure/explosion with sound.</a:t>
            </a: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https://www.youtube.com/watch?v=gp_D8r-2hwk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You did test the software, didn’t you?</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 No need. It worked fine on the Ariane 4</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But the Ariane 5 is more powerful.</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 So?</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It can carry heavier payloads.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 No 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It is also faster than the Ariane 4 (</a:t>
            </a:r>
            <a:r>
              <a:rPr lang="en-GB" sz="1200" kern="1200" dirty="0">
                <a:solidFill>
                  <a:schemeClr val="tx1"/>
                </a:solidFill>
                <a:effectLst/>
                <a:latin typeface="+mn-lt"/>
                <a:ea typeface="+mn-ea"/>
                <a:cs typeface="+mn-cs"/>
              </a:rPr>
              <a:t>after 36 seconds of flight</a:t>
            </a:r>
            <a:r>
              <a:rPr lang="en-CA" sz="1200" kern="1200" dirty="0">
                <a:solidFill>
                  <a:schemeClr val="tx1"/>
                </a:solidFill>
                <a:effectLst/>
                <a:latin typeface="+mn-lt"/>
                <a:ea typeface="+mn-ea"/>
                <a:cs typeface="+mn-cs"/>
              </a:rPr>
              <a:t>). A higher velocity means more events per unit time.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 Faster? Hmm, I wonder if that will be a 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Yup, that was a 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 But hey, it worked fine for the first 36 seconds. Let’s not overstate the issue. Only the last 3 seconds were problematic.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CE49CAB-11E7-4E46-B3A8-B9759289B5BF}" type="slidenum">
              <a:rPr lang="en-US" smtClean="0"/>
              <a:t>27</a:t>
            </a:fld>
            <a:endParaRPr lang="en-US"/>
          </a:p>
        </p:txBody>
      </p:sp>
    </p:spTree>
    <p:extLst>
      <p:ext uri="{BB962C8B-B14F-4D97-AF65-F5344CB8AC3E}">
        <p14:creationId xmlns:p14="http://schemas.microsoft.com/office/powerpoint/2010/main" val="40397748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b="1" dirty="0"/>
              <a:t>Ariane 5 rocket self-destructs 40 seconds after launch</a:t>
            </a:r>
          </a:p>
          <a:p>
            <a:pPr fontAlgn="base" latinLnBrk="0"/>
            <a:r>
              <a:rPr lang="en-CA" sz="1200" b="0" i="0" kern="1200" dirty="0">
                <a:solidFill>
                  <a:schemeClr val="tx1"/>
                </a:solidFill>
                <a:effectLst/>
                <a:latin typeface="+mn-lt"/>
                <a:ea typeface="+mn-ea"/>
                <a:cs typeface="+mn-cs"/>
              </a:rPr>
              <a:t>June 4, 1996 – Ariane 5 Flight 501. Working code for the Ariane 4 rocket is reused in the Ariane 5, but the more powerful Ariane 5 engines provided extra payload capacity and, incidentally, capable of higher velocity: more events per unit time </a:t>
            </a:r>
            <a:r>
              <a:rPr lang="en-CA" sz="1200" b="0" i="0" kern="1200" dirty="0" err="1">
                <a:solidFill>
                  <a:schemeClr val="tx1"/>
                </a:solidFill>
                <a:effectLst/>
                <a:latin typeface="+mn-lt"/>
                <a:ea typeface="+mn-ea"/>
                <a:cs typeface="+mn-cs"/>
              </a:rPr>
              <a:t>occured</a:t>
            </a:r>
            <a:r>
              <a:rPr lang="en-CA" sz="1200" b="0" i="0" kern="1200" dirty="0">
                <a:solidFill>
                  <a:schemeClr val="tx1"/>
                </a:solidFill>
                <a:effectLst/>
                <a:latin typeface="+mn-lt"/>
                <a:ea typeface="+mn-ea"/>
                <a:cs typeface="+mn-cs"/>
              </a:rPr>
              <a:t>. This triggered a bug. First Flight 501's backup computer crashes, followed 0.05 seconds later by a crash of the primary computer </a:t>
            </a:r>
            <a:r>
              <a:rPr lang="en-CA" sz="1200" b="0" i="1" kern="1200" dirty="0">
                <a:solidFill>
                  <a:schemeClr val="tx1"/>
                </a:solidFill>
                <a:effectLst/>
                <a:latin typeface="+mn-lt"/>
                <a:ea typeface="+mn-ea"/>
                <a:cs typeface="+mn-cs"/>
              </a:rPr>
              <a:t>which used the same software. [Only the hardware had a backup, not the software!] </a:t>
            </a:r>
            <a:r>
              <a:rPr lang="en-CA" sz="1200" b="0" i="0" kern="1200" dirty="0">
                <a:solidFill>
                  <a:schemeClr val="tx1"/>
                </a:solidFill>
                <a:effectLst/>
                <a:latin typeface="+mn-lt"/>
                <a:ea typeface="+mn-ea"/>
                <a:cs typeface="+mn-cs"/>
              </a:rPr>
              <a:t>The rocket disintegrates 40 seconds after launch.</a:t>
            </a:r>
          </a:p>
          <a:p>
            <a:pPr fontAlgn="base" latinLnBrk="0"/>
            <a:r>
              <a:rPr lang="en-CA" sz="1200" b="0" i="0" kern="1200" dirty="0">
                <a:solidFill>
                  <a:schemeClr val="tx1"/>
                </a:solidFill>
                <a:effectLst/>
                <a:latin typeface="+mn-lt"/>
                <a:ea typeface="+mn-ea"/>
                <a:cs typeface="+mn-cs"/>
              </a:rPr>
              <a:t>"The error is in the code that converts a 64-bit floating-point number to a 16-bit signed integer. "</a:t>
            </a:r>
          </a:p>
          <a:p>
            <a:pPr fontAlgn="base" latinLnBrk="0"/>
            <a:r>
              <a:rPr lang="en-US" sz="1200" b="0" i="0" kern="1200" dirty="0">
                <a:solidFill>
                  <a:schemeClr val="tx1"/>
                </a:solidFill>
                <a:effectLst/>
                <a:latin typeface="+mn-lt"/>
                <a:ea typeface="+mn-ea"/>
                <a:cs typeface="+mn-cs"/>
              </a:rPr>
              <a:t>T</a:t>
            </a:r>
            <a:r>
              <a:rPr lang="en-CA" sz="1200" b="0" i="0" kern="1200" dirty="0">
                <a:solidFill>
                  <a:schemeClr val="tx1"/>
                </a:solidFill>
                <a:effectLst/>
                <a:latin typeface="+mn-lt"/>
                <a:ea typeface="+mn-ea"/>
                <a:cs typeface="+mn-cs"/>
              </a:rPr>
              <a:t>he real error is in thinking such a conversion is a good idea. But, because the software worked on the Ariane 4, it was carried over to the Ariane 5 – known as cargo cult programming or blindly copying code from a similar implementation. </a:t>
            </a:r>
          </a:p>
          <a:p>
            <a:pPr fontAlgn="base" latinLnBrk="0"/>
            <a:r>
              <a:rPr lang="en-CA" sz="1200" b="1" i="0" kern="1200" dirty="0">
                <a:solidFill>
                  <a:schemeClr val="tx1"/>
                </a:solidFill>
                <a:effectLst/>
                <a:latin typeface="+mn-lt"/>
                <a:ea typeface="+mn-ea"/>
                <a:cs typeface="+mn-cs"/>
              </a:rPr>
              <a:t>Who thought a double precision floating point value which can be up to 9,007,199,254,740,992 (over 9 quadrillion or 2^53 integer precision) would fit into an integer with a maximum of 32,767. You would need almost 275 billion 16-bit signed integers to hold the maximum accurate value in a 64-bit double. </a:t>
            </a:r>
          </a:p>
          <a:p>
            <a:pPr fontAlgn="base" latinLnBrk="0"/>
            <a:r>
              <a:rPr lang="en-CA" sz="1200" u="sng" kern="1200" dirty="0">
                <a:solidFill>
                  <a:schemeClr val="tx1"/>
                </a:solidFill>
                <a:effectLst/>
                <a:latin typeface="+mn-lt"/>
                <a:ea typeface="+mn-ea"/>
                <a:cs typeface="+mn-cs"/>
                <a:hlinkClick r:id="rId3"/>
              </a:rPr>
              <a:t>https://around.com/ariane.html</a:t>
            </a:r>
            <a:endParaRPr lang="en-CA" sz="1200" b="1" i="0" kern="1200" dirty="0">
              <a:solidFill>
                <a:schemeClr val="tx1"/>
              </a:solidFill>
              <a:effectLst/>
              <a:latin typeface="+mn-lt"/>
              <a:ea typeface="+mn-ea"/>
              <a:cs typeface="+mn-cs"/>
            </a:endParaRPr>
          </a:p>
          <a:p>
            <a:pPr fontAlgn="base" latinLnBrk="0"/>
            <a:r>
              <a:rPr lang="en-US" sz="1200" b="0" i="0" kern="1200" dirty="0">
                <a:solidFill>
                  <a:schemeClr val="tx1"/>
                </a:solidFill>
                <a:effectLst/>
                <a:latin typeface="+mn-lt"/>
                <a:ea typeface="+mn-ea"/>
                <a:cs typeface="+mn-cs"/>
              </a:rPr>
              <a:t>https://en.wikipedia.org/wiki/Double-precision_floating-point_format#C_and_C.2B.2B</a:t>
            </a:r>
          </a:p>
          <a:p>
            <a:pPr fontAlgn="base" latinLnBrk="0"/>
            <a:r>
              <a:rPr lang="en-US" sz="1200" b="0" i="0" kern="1200" dirty="0">
                <a:solidFill>
                  <a:schemeClr val="tx1"/>
                </a:solidFill>
                <a:effectLst/>
                <a:latin typeface="+mn-lt"/>
                <a:ea typeface="+mn-ea"/>
                <a:cs typeface="+mn-cs"/>
              </a:rPr>
              <a:t>https://en.wikipedia.org/wiki/Cargo_cult_programming</a:t>
            </a:r>
          </a:p>
          <a:p>
            <a:pPr fontAlgn="base" latinLnBrk="0"/>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911 busy signal</a:t>
            </a:r>
            <a:endParaRPr lang="en-CA"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For six hours on April 9, 2014, 911 emergency services went dark for more than 11 million Americans across seven states due to an entirely preventable software error. You'd think that counting up to 40 million 911 calls would never happen. But it did. </a:t>
            </a:r>
            <a:r>
              <a:rPr lang="en-CA" sz="1200" b="0" i="0" kern="1200" dirty="0">
                <a:solidFill>
                  <a:schemeClr val="tx1"/>
                </a:solidFill>
                <a:effectLst/>
                <a:latin typeface="+mn-lt"/>
                <a:ea typeface="+mn-ea"/>
                <a:cs typeface="+mn-cs"/>
              </a:rPr>
              <a:t>And because the programmers hadn’t anticipated the problem, they hadn’t created alarms to call attention to it. Nobody knew what was happening. For six hours, no one knew </a:t>
            </a:r>
            <a:r>
              <a:rPr lang="en-CA" sz="1200" kern="1200" dirty="0">
                <a:solidFill>
                  <a:schemeClr val="tx1"/>
                </a:solidFill>
                <a:effectLst/>
                <a:latin typeface="+mn-lt"/>
                <a:ea typeface="+mn-ea"/>
                <a:cs typeface="+mn-cs"/>
              </a:rPr>
              <a:t>911 calls were going nowhere.</a:t>
            </a:r>
            <a:br>
              <a:rPr lang="en-CA" sz="1200" kern="1200" dirty="0">
                <a:solidFill>
                  <a:schemeClr val="tx1"/>
                </a:solidFill>
                <a:effectLst/>
                <a:latin typeface="+mn-lt"/>
                <a:ea typeface="+mn-ea"/>
                <a:cs typeface="+mn-cs"/>
              </a:rPr>
            </a:br>
            <a:r>
              <a:rPr lang="en-CA" sz="1200" u="sng" kern="1200" dirty="0">
                <a:solidFill>
                  <a:schemeClr val="tx1"/>
                </a:solidFill>
                <a:effectLst/>
                <a:latin typeface="+mn-lt"/>
                <a:ea typeface="+mn-ea"/>
                <a:cs typeface="+mn-cs"/>
                <a:hlinkClick r:id="rId4"/>
              </a:rPr>
              <a:t>https://apps.fcc.gov/edocs_public/attachmatch/DOC-330012A1.pdf</a:t>
            </a:r>
            <a:br>
              <a:rPr lang="en-CA" sz="1200" kern="1200" dirty="0">
                <a:solidFill>
                  <a:schemeClr val="tx1"/>
                </a:solidFill>
                <a:effectLst/>
                <a:latin typeface="+mn-lt"/>
                <a:ea typeface="+mn-ea"/>
                <a:cs typeface="+mn-cs"/>
              </a:rPr>
            </a:br>
            <a:r>
              <a:rPr lang="en-CA" sz="1200" kern="1200" dirty="0">
                <a:solidFill>
                  <a:schemeClr val="tx1"/>
                </a:solidFill>
                <a:effectLst/>
                <a:latin typeface="+mn-lt"/>
                <a:ea typeface="+mn-ea"/>
                <a:cs typeface="+mn-cs"/>
              </a:rPr>
              <a:t>April 2014 Multistate 911 Outage: Cause and Impact.</a:t>
            </a:r>
            <a:br>
              <a:rPr lang="en-CA" sz="1200" kern="1200" dirty="0">
                <a:solidFill>
                  <a:schemeClr val="tx1"/>
                </a:solidFill>
                <a:effectLst/>
                <a:latin typeface="+mn-lt"/>
                <a:ea typeface="+mn-ea"/>
                <a:cs typeface="+mn-cs"/>
              </a:rPr>
            </a:br>
            <a:r>
              <a:rPr lang="en-CA" sz="1200" kern="1200" dirty="0">
                <a:solidFill>
                  <a:schemeClr val="tx1"/>
                </a:solidFill>
                <a:effectLst/>
                <a:latin typeface="+mn-lt"/>
                <a:ea typeface="+mn-ea"/>
                <a:cs typeface="+mn-cs"/>
              </a:rPr>
              <a:t>Report and Recommendations. Public Safety Docket No. 14-72. PSHSB Case File Nos. 14-CCR-0001-0007</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"When it originally designed the software for its PTM, </a:t>
            </a:r>
            <a:r>
              <a:rPr lang="en-US" sz="1200" kern="1200" dirty="0" err="1">
                <a:solidFill>
                  <a:schemeClr val="tx1"/>
                </a:solidFill>
                <a:effectLst/>
                <a:latin typeface="+mn-lt"/>
                <a:ea typeface="+mn-ea"/>
                <a:cs typeface="+mn-cs"/>
              </a:rPr>
              <a:t>Intrado</a:t>
            </a:r>
            <a:r>
              <a:rPr lang="en-US" sz="1200" kern="1200" dirty="0">
                <a:solidFill>
                  <a:schemeClr val="tx1"/>
                </a:solidFill>
                <a:effectLst/>
                <a:latin typeface="+mn-lt"/>
                <a:ea typeface="+mn-ea"/>
                <a:cs typeface="+mn-cs"/>
              </a:rPr>
              <a:t> programmed it with a pre-set maximum of sequential log record numbers. At around midnight on April 9, the PTM module in </a:t>
            </a:r>
            <a:r>
              <a:rPr lang="en-US" sz="1200" kern="1200" dirty="0" err="1">
                <a:solidFill>
                  <a:schemeClr val="tx1"/>
                </a:solidFill>
                <a:effectLst/>
                <a:latin typeface="+mn-lt"/>
                <a:ea typeface="+mn-ea"/>
                <a:cs typeface="+mn-cs"/>
              </a:rPr>
              <a:t>Intrado’s</a:t>
            </a:r>
            <a:r>
              <a:rPr lang="en-US" sz="1200" kern="1200" dirty="0">
                <a:solidFill>
                  <a:schemeClr val="tx1"/>
                </a:solidFill>
                <a:effectLst/>
                <a:latin typeface="+mn-lt"/>
                <a:ea typeface="+mn-ea"/>
                <a:cs typeface="+mn-cs"/>
              </a:rPr>
              <a:t> Englewood IPSR reached this maximum, at which point it ceased generating additional CAMA trunk assignments for incoming 911 calls. When subsequent requests for CAMA trunk assignment were received, the PTM did not respond, interfacing timers timed out, and 911 calls were no longer completed to those PSAPs with CAMA trunks. In other words, these calls destined for PSAPs using CAMA trunks went nowhere. This amounted to over 87 percent of all 911 calls during the outage. Notably, the IPSR did not issue any major or critical alarm for this outage. Instead, it issued several thousand minor alarms for calls not completing, but these did not attract the attention of </a:t>
            </a:r>
            <a:r>
              <a:rPr lang="en-US" sz="1200" kern="1200" dirty="0" err="1">
                <a:solidFill>
                  <a:schemeClr val="tx1"/>
                </a:solidFill>
                <a:effectLst/>
                <a:latin typeface="+mn-lt"/>
                <a:ea typeface="+mn-ea"/>
                <a:cs typeface="+mn-cs"/>
              </a:rPr>
              <a:t>Intrado</a:t>
            </a:r>
            <a:r>
              <a:rPr lang="en-US" sz="1200" kern="1200" dirty="0">
                <a:solidFill>
                  <a:schemeClr val="tx1"/>
                </a:solidFill>
                <a:effectLst/>
                <a:latin typeface="+mn-lt"/>
                <a:ea typeface="+mn-ea"/>
                <a:cs typeface="+mn-cs"/>
              </a:rPr>
              <a:t> staff. " page 13  [ this seems rather odd since the entire point of the system was to route calls!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fontAlgn="base" latinLnBrk="0"/>
            <a:r>
              <a:rPr lang="en-CA" sz="1200" b="1" i="0" kern="1200" dirty="0">
                <a:solidFill>
                  <a:schemeClr val="tx1"/>
                </a:solidFill>
                <a:effectLst/>
                <a:latin typeface="+mn-lt"/>
                <a:ea typeface="+mn-ea"/>
                <a:cs typeface="+mn-cs"/>
              </a:rPr>
              <a:t>1985-1987 – Therac-25 medical accelerator.</a:t>
            </a:r>
            <a:r>
              <a:rPr lang="en-CA" sz="1200" b="0" i="0" kern="1200" dirty="0">
                <a:solidFill>
                  <a:schemeClr val="tx1"/>
                </a:solidFill>
                <a:effectLst/>
                <a:latin typeface="+mn-lt"/>
                <a:ea typeface="+mn-ea"/>
                <a:cs typeface="+mn-cs"/>
              </a:rPr>
              <a:t> </a:t>
            </a:r>
          </a:p>
          <a:p>
            <a:pPr fontAlgn="base" latinLnBrk="0"/>
            <a:r>
              <a:rPr lang="en-CA" sz="1200" b="0" i="0" kern="1200" dirty="0">
                <a:solidFill>
                  <a:schemeClr val="tx1"/>
                </a:solidFill>
                <a:effectLst/>
                <a:latin typeface="+mn-lt"/>
                <a:ea typeface="+mn-ea"/>
                <a:cs typeface="+mn-cs"/>
              </a:rPr>
              <a:t>A radiation therapy device malfunctions and delivers lethal radiation doses at several medical facilities. Six patients die; others are seriously injured due to over exposure. Therac-25 "improved" the Therac-20's electromechanical safety interlocks with software control, a decision made because software was perceived to be more reliable. But software for the Therac-25 – a machine without hardware interlocks was based Therac-6 and -20 models that have mechanical safety mechanisms.</a:t>
            </a:r>
          </a:p>
          <a:p>
            <a:pPr fontAlgn="base" latinLnBrk="0"/>
            <a:endParaRPr lang="en-CA" sz="1200" b="0" i="0" kern="1200" dirty="0">
              <a:solidFill>
                <a:schemeClr val="tx1"/>
              </a:solidFill>
              <a:effectLst/>
              <a:latin typeface="+mn-lt"/>
              <a:ea typeface="+mn-ea"/>
              <a:cs typeface="+mn-cs"/>
            </a:endParaRPr>
          </a:p>
          <a:p>
            <a:pPr fontAlgn="base" latinLnBrk="0"/>
            <a:r>
              <a:rPr lang="en-CA" sz="1200" b="0" i="0" kern="1200" dirty="0">
                <a:solidFill>
                  <a:schemeClr val="tx1"/>
                </a:solidFill>
                <a:effectLst/>
                <a:latin typeface="+mn-lt"/>
                <a:ea typeface="+mn-ea"/>
                <a:cs typeface="+mn-cs"/>
              </a:rPr>
              <a:t>What </a:t>
            </a:r>
            <a:r>
              <a:rPr lang="en-CA" sz="1200" b="0" i="0" kern="1200" dirty="0" err="1">
                <a:solidFill>
                  <a:schemeClr val="tx1"/>
                </a:solidFill>
                <a:effectLst/>
                <a:latin typeface="+mn-lt"/>
                <a:ea typeface="+mn-ea"/>
                <a:cs typeface="+mn-cs"/>
              </a:rPr>
              <a:t>Thereac</a:t>
            </a:r>
            <a:r>
              <a:rPr lang="en-CA" sz="1200" b="0" i="0" kern="1200" dirty="0">
                <a:solidFill>
                  <a:schemeClr val="tx1"/>
                </a:solidFill>
                <a:effectLst/>
                <a:latin typeface="+mn-lt"/>
                <a:ea typeface="+mn-ea"/>
                <a:cs typeface="+mn-cs"/>
              </a:rPr>
              <a:t> engineers didn't know was that both the 20 and the 25 were built upon an operating system and real-time controller that had been kludged together by a programmer with no formal training. The control software appeared to have been written by a programmer with little experience coding for real-time systems. There were few comments, and no proof that any timing analysis had been performed. According to AECL, a </a:t>
            </a:r>
            <a:r>
              <a:rPr lang="en-CA" sz="1200" b="1" i="0" kern="1200" dirty="0">
                <a:solidFill>
                  <a:schemeClr val="tx1"/>
                </a:solidFill>
                <a:effectLst/>
                <a:latin typeface="+mn-lt"/>
                <a:ea typeface="+mn-ea"/>
                <a:cs typeface="+mn-cs"/>
              </a:rPr>
              <a:t>single </a:t>
            </a:r>
            <a:r>
              <a:rPr lang="en-CA" sz="1200" b="0" i="0" kern="1200" dirty="0">
                <a:solidFill>
                  <a:schemeClr val="tx1"/>
                </a:solidFill>
                <a:effectLst/>
                <a:latin typeface="+mn-lt"/>
                <a:ea typeface="+mn-ea"/>
                <a:cs typeface="+mn-cs"/>
              </a:rPr>
              <a:t>programmer had written the software based upon the Therac-6 and 20 code. An </a:t>
            </a:r>
            <a:r>
              <a:rPr lang="en-CA" sz="1200" b="1" i="0" kern="1200" dirty="0">
                <a:solidFill>
                  <a:schemeClr val="tx1"/>
                </a:solidFill>
                <a:effectLst/>
                <a:latin typeface="+mn-lt"/>
                <a:ea typeface="+mn-ea"/>
                <a:cs typeface="+mn-cs"/>
              </a:rPr>
              <a:t>expert</a:t>
            </a:r>
            <a:r>
              <a:rPr lang="en-CA" sz="1200" b="0" i="0" kern="1200" dirty="0">
                <a:solidFill>
                  <a:schemeClr val="tx1"/>
                </a:solidFill>
                <a:effectLst/>
                <a:latin typeface="+mn-lt"/>
                <a:ea typeface="+mn-ea"/>
                <a:cs typeface="+mn-cs"/>
              </a:rPr>
              <a:t> programmer would have insisted on having </a:t>
            </a:r>
            <a:r>
              <a:rPr lang="en-CA" sz="1200" b="1" i="0" kern="1200" dirty="0">
                <a:solidFill>
                  <a:schemeClr val="tx1"/>
                </a:solidFill>
                <a:effectLst/>
                <a:latin typeface="+mn-lt"/>
                <a:ea typeface="+mn-ea"/>
                <a:cs typeface="+mn-cs"/>
              </a:rPr>
              <a:t>another expert </a:t>
            </a:r>
            <a:r>
              <a:rPr lang="en-CA" sz="1200" b="0" i="0" kern="1200" dirty="0">
                <a:solidFill>
                  <a:schemeClr val="tx1"/>
                </a:solidFill>
                <a:effectLst/>
                <a:latin typeface="+mn-lt"/>
                <a:ea typeface="+mn-ea"/>
                <a:cs typeface="+mn-cs"/>
              </a:rPr>
              <a:t>on the project. Expert programmers would have each written different major parts of the code that had to work together (executive real-time machine functions and application level software), written test cases for the </a:t>
            </a:r>
            <a:r>
              <a:rPr lang="en-CA" sz="1200" b="0" i="1" kern="1200" dirty="0">
                <a:solidFill>
                  <a:schemeClr val="tx1"/>
                </a:solidFill>
                <a:effectLst/>
                <a:latin typeface="+mn-lt"/>
                <a:ea typeface="+mn-ea"/>
                <a:cs typeface="+mn-cs"/>
              </a:rPr>
              <a:t>other </a:t>
            </a:r>
            <a:r>
              <a:rPr lang="en-CA" sz="1200" b="0" i="0" kern="1200" dirty="0">
                <a:solidFill>
                  <a:schemeClr val="tx1"/>
                </a:solidFill>
                <a:effectLst/>
                <a:latin typeface="+mn-lt"/>
                <a:ea typeface="+mn-ea"/>
                <a:cs typeface="+mn-cs"/>
              </a:rPr>
              <a:t>programmer’s code, reviewed each other's code, and performed testing together. When there is only one point of view and one person's understanding of the problem being solved, it had better be PERFECT.</a:t>
            </a:r>
          </a:p>
          <a:p>
            <a:pPr fontAlgn="base" latinLnBrk="0"/>
            <a:endParaRPr lang="en-CA" sz="1200" b="0" i="0"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CA" sz="1200" b="1" i="0" kern="1200" dirty="0">
                <a:solidFill>
                  <a:schemeClr val="tx1"/>
                </a:solidFill>
                <a:effectLst/>
                <a:latin typeface="+mn-lt"/>
                <a:ea typeface="+mn-ea"/>
                <a:cs typeface="+mn-cs"/>
              </a:rPr>
              <a:t>Side-effect logic:</a:t>
            </a:r>
            <a:r>
              <a:rPr lang="en-CA" sz="1200" b="0" i="0" kern="1200" dirty="0">
                <a:solidFill>
                  <a:schemeClr val="tx1"/>
                </a:solidFill>
                <a:effectLst/>
                <a:latin typeface="+mn-lt"/>
                <a:ea typeface="+mn-ea"/>
                <a:cs typeface="+mn-cs"/>
              </a:rPr>
              <a:t>  In traditional C programming (before version C99), </a:t>
            </a:r>
            <a:r>
              <a:rPr lang="en-CA" sz="1200" b="0" i="1" kern="1200" dirty="0">
                <a:solidFill>
                  <a:schemeClr val="tx1"/>
                </a:solidFill>
                <a:effectLst/>
                <a:latin typeface="+mn-lt"/>
                <a:ea typeface="+mn-ea"/>
                <a:cs typeface="+mn-cs"/>
              </a:rPr>
              <a:t>false</a:t>
            </a:r>
            <a:r>
              <a:rPr lang="en-CA" sz="1200" b="0" i="0" kern="1200" dirty="0">
                <a:solidFill>
                  <a:schemeClr val="tx1"/>
                </a:solidFill>
                <a:effectLst/>
                <a:latin typeface="+mn-lt"/>
                <a:ea typeface="+mn-ea"/>
                <a:cs typeface="+mn-cs"/>
              </a:rPr>
              <a:t> is represented by 0, and </a:t>
            </a:r>
            <a:r>
              <a:rPr lang="en-CA" sz="1200" b="0" i="1" kern="1200" dirty="0">
                <a:solidFill>
                  <a:schemeClr val="tx1"/>
                </a:solidFill>
                <a:effectLst/>
                <a:latin typeface="+mn-lt"/>
                <a:ea typeface="+mn-ea"/>
                <a:cs typeface="+mn-cs"/>
              </a:rPr>
              <a:t>true</a:t>
            </a:r>
            <a:r>
              <a:rPr lang="en-CA" sz="1200" b="0" i="0" kern="1200" dirty="0">
                <a:solidFill>
                  <a:schemeClr val="tx1"/>
                </a:solidFill>
                <a:effectLst/>
                <a:latin typeface="+mn-lt"/>
                <a:ea typeface="+mn-ea"/>
                <a:cs typeface="+mn-cs"/>
              </a:rPr>
              <a:t> is represented by any numeric value not equal to 0 which is, technically not-false. The distinction seems academic as far as program evaluation goes but that is not the point, readability and meaning to a human programmer is the goal. Until C language version C99, the Boolean data type did not exist (</a:t>
            </a:r>
            <a:r>
              <a:rPr lang="en-CA" sz="1200" b="0" i="0" kern="1200" baseline="0" dirty="0">
                <a:solidFill>
                  <a:schemeClr val="tx1"/>
                </a:solidFill>
                <a:effectLst/>
                <a:latin typeface="Consolas" panose="020B0609020204030204" pitchFamily="49" charset="0"/>
                <a:ea typeface="+mn-ea"/>
                <a:cs typeface="+mn-cs"/>
              </a:rPr>
              <a:t>bool</a:t>
            </a:r>
            <a:r>
              <a:rPr lang="en-CA" sz="1200" b="0" i="0" kern="1200" dirty="0">
                <a:solidFill>
                  <a:schemeClr val="tx1"/>
                </a:solidFill>
                <a:effectLst/>
                <a:latin typeface="+mn-lt"/>
                <a:ea typeface="+mn-ea"/>
                <a:cs typeface="+mn-cs"/>
              </a:rPr>
              <a:t>). The </a:t>
            </a:r>
            <a:r>
              <a:rPr lang="en-CA" sz="1200" b="0" i="0" kern="1200" dirty="0" err="1">
                <a:solidFill>
                  <a:schemeClr val="tx1"/>
                </a:solidFill>
                <a:effectLst/>
                <a:latin typeface="+mn-lt"/>
                <a:ea typeface="+mn-ea"/>
                <a:cs typeface="+mn-cs"/>
              </a:rPr>
              <a:t>Therac</a:t>
            </a:r>
            <a:r>
              <a:rPr lang="en-CA" sz="1200" b="0" i="0" kern="1200" dirty="0">
                <a:solidFill>
                  <a:schemeClr val="tx1"/>
                </a:solidFill>
                <a:effectLst/>
                <a:latin typeface="+mn-lt"/>
                <a:ea typeface="+mn-ea"/>
                <a:cs typeface="+mn-cs"/>
              </a:rPr>
              <a:t> software set a True condition by </a:t>
            </a:r>
            <a:r>
              <a:rPr lang="en-CA" sz="1200" b="1" i="0" kern="1200" dirty="0">
                <a:solidFill>
                  <a:schemeClr val="tx1"/>
                </a:solidFill>
                <a:effectLst/>
                <a:latin typeface="+mn-lt"/>
                <a:ea typeface="+mn-ea"/>
                <a:cs typeface="+mn-cs"/>
              </a:rPr>
              <a:t>incrementing </a:t>
            </a:r>
            <a:r>
              <a:rPr lang="en-CA" sz="1200" b="0" i="0" kern="1200" dirty="0">
                <a:solidFill>
                  <a:schemeClr val="tx1"/>
                </a:solidFill>
                <a:effectLst/>
                <a:latin typeface="+mn-lt"/>
                <a:ea typeface="+mn-ea"/>
                <a:cs typeface="+mn-cs"/>
              </a:rPr>
              <a:t>a variable  (</a:t>
            </a:r>
            <a:r>
              <a:rPr lang="en-CA" sz="1200" b="0" i="0" kern="1200" dirty="0" err="1">
                <a:solidFill>
                  <a:schemeClr val="tx1"/>
                </a:solidFill>
                <a:effectLst/>
                <a:latin typeface="+mn-lt"/>
                <a:ea typeface="+mn-ea"/>
                <a:cs typeface="+mn-cs"/>
              </a:rPr>
              <a:t>failTest</a:t>
            </a:r>
            <a:r>
              <a:rPr lang="en-CA" sz="1200" b="0" i="0" kern="1200" dirty="0">
                <a:solidFill>
                  <a:schemeClr val="tx1"/>
                </a:solidFill>
                <a:effectLst/>
                <a:latin typeface="+mn-lt"/>
                <a:ea typeface="+mn-ea"/>
                <a:cs typeface="+mn-cs"/>
              </a:rPr>
              <a:t> = </a:t>
            </a:r>
            <a:r>
              <a:rPr lang="en-CA" sz="1200" b="0" i="0" kern="1200" dirty="0" err="1">
                <a:solidFill>
                  <a:schemeClr val="tx1"/>
                </a:solidFill>
                <a:effectLst/>
                <a:latin typeface="+mn-lt"/>
                <a:ea typeface="+mn-ea"/>
                <a:cs typeface="+mn-cs"/>
              </a:rPr>
              <a:t>failTest</a:t>
            </a:r>
            <a:r>
              <a:rPr lang="en-CA" sz="1200" b="0" i="0" kern="1200" dirty="0">
                <a:solidFill>
                  <a:schemeClr val="tx1"/>
                </a:solidFill>
                <a:effectLst/>
                <a:latin typeface="+mn-lt"/>
                <a:ea typeface="+mn-ea"/>
                <a:cs typeface="+mn-cs"/>
              </a:rPr>
              <a:t> + 1), rather than by setting it to a constant non-zero value (</a:t>
            </a:r>
            <a:r>
              <a:rPr lang="en-CA" sz="1200" b="0" i="0" kern="1200" dirty="0" err="1">
                <a:solidFill>
                  <a:schemeClr val="tx1"/>
                </a:solidFill>
                <a:effectLst/>
                <a:latin typeface="+mn-lt"/>
                <a:ea typeface="+mn-ea"/>
                <a:cs typeface="+mn-cs"/>
              </a:rPr>
              <a:t>failTest</a:t>
            </a:r>
            <a:r>
              <a:rPr lang="en-CA" sz="1200" b="0" i="0" kern="1200" dirty="0">
                <a:solidFill>
                  <a:schemeClr val="tx1"/>
                </a:solidFill>
                <a:effectLst/>
                <a:latin typeface="+mn-lt"/>
                <a:ea typeface="+mn-ea"/>
                <a:cs typeface="+mn-cs"/>
              </a:rPr>
              <a:t> = 1). Occasionally an arithmetic overflow occurred, causing the flag to return to zero and the software to bypass safety checks. </a:t>
            </a:r>
            <a:r>
              <a:rPr lang="en-CA" sz="1200" b="1" i="0" kern="1200" dirty="0">
                <a:solidFill>
                  <a:schemeClr val="tx1"/>
                </a:solidFill>
                <a:effectLst/>
                <a:latin typeface="+mn-lt"/>
                <a:ea typeface="+mn-ea"/>
                <a:cs typeface="+mn-cs"/>
              </a:rPr>
              <a:t>Programmers often use C variables to mean two things (a bad practice in general): Is there a problem? and How many problems do we have? It only works reliably if there are no problems. E.g. If there are exactly 256 problems, a byte counter (unsigned or signed) will loop back to zero indicating no (or 256) problems! </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CA" sz="1200" b="1" i="0"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IF statements without a relational operator and comparison are usually used when the tested variable is a </a:t>
            </a:r>
            <a:r>
              <a:rPr lang="en-US" sz="1200" b="1" i="0" kern="1200" dirty="0" err="1">
                <a:solidFill>
                  <a:schemeClr val="tx1"/>
                </a:solidFill>
                <a:effectLst/>
                <a:latin typeface="+mn-lt"/>
                <a:ea typeface="+mn-ea"/>
                <a:cs typeface="+mn-cs"/>
              </a:rPr>
              <a:t>boolean</a:t>
            </a:r>
            <a:r>
              <a:rPr lang="en-US" sz="1200" b="1" i="0" kern="1200" dirty="0">
                <a:solidFill>
                  <a:schemeClr val="tx1"/>
                </a:solidFill>
                <a:effectLst/>
                <a:latin typeface="+mn-lt"/>
                <a:ea typeface="+mn-ea"/>
                <a:cs typeface="+mn-cs"/>
              </a:rPr>
              <a:t> (or used exactly like one). Decision logic should be expressed in terms of a human value indicating the meaning of the decision logic, not whether C would correctly interpret the value as false or not-false.</a:t>
            </a:r>
            <a:endParaRPr lang="en-CA" sz="1200" b="1" i="0"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endParaRPr lang="en-CA" sz="1200" b="1" i="0"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CA" sz="1200" b="1" i="0" kern="1200" dirty="0">
                <a:solidFill>
                  <a:schemeClr val="tx1"/>
                </a:solidFill>
                <a:effectLst/>
                <a:latin typeface="+mn-lt"/>
                <a:ea typeface="+mn-ea"/>
                <a:cs typeface="+mn-cs"/>
              </a:rPr>
              <a:t>UX flaw</a:t>
            </a:r>
            <a:r>
              <a:rPr lang="en-CA" sz="1200" b="0" i="0" kern="1200" dirty="0">
                <a:solidFill>
                  <a:schemeClr val="tx1"/>
                </a:solidFill>
                <a:effectLst/>
                <a:latin typeface="+mn-lt"/>
                <a:ea typeface="+mn-ea"/>
                <a:cs typeface="+mn-cs"/>
              </a:rPr>
              <a:t>: When the system noticed that something was wrong, it halted the X-ray beam and displayed "MALFUNCTION" with a number from 1 to 64. The user manual did not explain or even address the error codes. To an operator, the message was meaningless. In a machine like this, the operator cannot just see that something is wrong. It's not like it had a flat tire. Operators could press the P key to override the warning and proceed anyway. After all, why would a machine allow you to override an error message if something was really wrong?</a:t>
            </a:r>
          </a:p>
          <a:p>
            <a:pPr fontAlgn="base" latinLnBrk="0"/>
            <a:r>
              <a:rPr lang="en-CA" sz="1200" b="1" i="0" kern="1200" dirty="0">
                <a:solidFill>
                  <a:schemeClr val="tx1"/>
                </a:solidFill>
                <a:effectLst/>
                <a:latin typeface="+mn-lt"/>
                <a:ea typeface="+mn-ea"/>
                <a:cs typeface="+mn-cs"/>
              </a:rPr>
              <a:t>Program design/flow error</a:t>
            </a:r>
            <a:r>
              <a:rPr lang="en-CA" sz="1200" b="0" i="0" kern="1200" dirty="0">
                <a:solidFill>
                  <a:schemeClr val="tx1"/>
                </a:solidFill>
                <a:effectLst/>
                <a:latin typeface="+mn-lt"/>
                <a:ea typeface="+mn-ea"/>
                <a:cs typeface="+mn-cs"/>
              </a:rPr>
              <a:t>: The equipment control task did not properly synchronize with the operator interface task, so that race conditions occurred if the operator changed the setup too quickly. (the tasks were multi-threaded when they should have been single-threaded.) This was missed during testing, since it took some practice before operators were able to work quickly enough to get ahead of the equipment control task. The setup UI should have been "modal", i.e. blocking the application flow until information required to continue is entered.</a:t>
            </a:r>
          </a:p>
          <a:p>
            <a:pPr fontAlgn="base" latinLnBrk="0"/>
            <a:r>
              <a:rPr lang="en-US" sz="1200" b="0" i="0" kern="1200" dirty="0">
                <a:solidFill>
                  <a:schemeClr val="tx1"/>
                </a:solidFill>
                <a:effectLst/>
                <a:latin typeface="+mn-lt"/>
                <a:ea typeface="+mn-ea"/>
                <a:cs typeface="+mn-cs"/>
              </a:rPr>
              <a:t>R</a:t>
            </a:r>
            <a:r>
              <a:rPr lang="en-CA" sz="1200" b="0" i="0" kern="1200" dirty="0">
                <a:solidFill>
                  <a:schemeClr val="tx1"/>
                </a:solidFill>
                <a:effectLst/>
                <a:latin typeface="+mn-lt"/>
                <a:ea typeface="+mn-ea"/>
                <a:cs typeface="+mn-cs"/>
              </a:rPr>
              <a:t>ace condition joke example: </a:t>
            </a:r>
            <a:r>
              <a:rPr lang="en-CA" dirty="0"/>
              <a:t>Knock, knock. Race condition. Who’s there.</a:t>
            </a:r>
            <a:endParaRPr lang="en-CA" sz="1200" b="0" i="0" kern="1200" dirty="0">
              <a:solidFill>
                <a:schemeClr val="tx1"/>
              </a:solidFill>
              <a:effectLst/>
              <a:latin typeface="+mn-lt"/>
              <a:ea typeface="+mn-ea"/>
              <a:cs typeface="+mn-cs"/>
            </a:endParaRPr>
          </a:p>
          <a:p>
            <a:pPr fontAlgn="base" latinLnBrk="0"/>
            <a:r>
              <a:rPr lang="en-CA" sz="1200" b="0" i="0" kern="1200" dirty="0">
                <a:solidFill>
                  <a:schemeClr val="tx1"/>
                </a:solidFill>
                <a:effectLst/>
                <a:latin typeface="+mn-lt"/>
                <a:ea typeface="+mn-ea"/>
                <a:cs typeface="+mn-cs"/>
              </a:rPr>
              <a:t>https://en.wikipedia.org/wiki/Therac-25  https://en.wikipedia.org/wiki/Thread_(computing) https://en.wikipedia.org/wiki/Race_condition   https://en.wikipedia.org/wiki/Modal_window</a:t>
            </a:r>
          </a:p>
          <a:p>
            <a:pPr fontAlgn="base" latinLnBrk="0"/>
            <a:r>
              <a:rPr lang="en-US" sz="1200" b="0" i="0" kern="1200" dirty="0">
                <a:solidFill>
                  <a:schemeClr val="tx1"/>
                </a:solidFill>
                <a:effectLst/>
                <a:latin typeface="+mn-lt"/>
                <a:ea typeface="+mn-ea"/>
                <a:cs typeface="+mn-cs"/>
              </a:rPr>
              <a:t>http://www.ccnr.org/fatal_dose.html</a:t>
            </a:r>
          </a:p>
          <a:p>
            <a:pPr fontAlgn="base" latinLnBrk="0"/>
            <a:r>
              <a:rPr lang="en-US" sz="1200" b="0" i="0" kern="1200" dirty="0">
                <a:solidFill>
                  <a:schemeClr val="tx1"/>
                </a:solidFill>
                <a:effectLst/>
                <a:latin typeface="+mn-lt"/>
                <a:ea typeface="+mn-ea"/>
                <a:cs typeface="+mn-cs"/>
              </a:rPr>
              <a:t>http://www.cs.umd.edu/class/spring2003/cmsc838p/Misc/therac.pdf</a:t>
            </a:r>
          </a:p>
          <a:p>
            <a:pPr fontAlgn="base" latinLnBrk="0"/>
            <a:r>
              <a:rPr lang="en-US" sz="1200" b="0" i="0" kern="1200" dirty="0">
                <a:solidFill>
                  <a:schemeClr val="tx1"/>
                </a:solidFill>
                <a:effectLst/>
                <a:latin typeface="+mn-lt"/>
                <a:ea typeface="+mn-ea"/>
                <a:cs typeface="+mn-cs"/>
              </a:rPr>
              <a:t>http://sunnyday.mit.edu/papers/therac.pdf</a:t>
            </a:r>
          </a:p>
          <a:p>
            <a:pPr fontAlgn="base" latinLnBrk="0"/>
            <a:r>
              <a:rPr lang="en-US" sz="1200" b="0" i="0" kern="1200" dirty="0">
                <a:solidFill>
                  <a:schemeClr val="tx1"/>
                </a:solidFill>
                <a:effectLst/>
                <a:latin typeface="+mn-lt"/>
                <a:ea typeface="+mn-ea"/>
                <a:cs typeface="+mn-cs"/>
              </a:rPr>
              <a:t>https://hackaday.com/2015/10/26/killed-by-a-machine-the-therac-25/</a:t>
            </a:r>
          </a:p>
          <a:p>
            <a:pPr fontAlgn="base" latinLnBrk="0"/>
            <a:r>
              <a:rPr lang="en-US" sz="1200" b="0" i="0" kern="1200" dirty="0">
                <a:solidFill>
                  <a:schemeClr val="tx1"/>
                </a:solidFill>
                <a:effectLst/>
                <a:latin typeface="+mn-lt"/>
                <a:ea typeface="+mn-ea"/>
                <a:cs typeface="+mn-cs"/>
              </a:rPr>
              <a:t>http://courses.cs.vt.edu/professionalism/Therac_25/Therac_1.html   …/Therac_2.html    …/Therac_3.html </a:t>
            </a:r>
          </a:p>
          <a:p>
            <a:pPr fontAlgn="base" latinLnBrk="0"/>
            <a:r>
              <a:rPr lang="en-US" sz="1200" b="0" i="0" kern="1200" dirty="0">
                <a:solidFill>
                  <a:schemeClr val="tx1"/>
                </a:solidFill>
                <a:effectLst/>
                <a:latin typeface="+mn-lt"/>
                <a:ea typeface="+mn-ea"/>
                <a:cs typeface="+mn-cs"/>
              </a:rPr>
              <a:t>http://courses.cs.vt.edu/professionalism/Therac_25/Therac_4.html </a:t>
            </a:r>
            <a:r>
              <a:rPr lang="en-CA" sz="1200" b="1" i="0" kern="1200" dirty="0">
                <a:solidFill>
                  <a:schemeClr val="tx1"/>
                </a:solidFill>
                <a:effectLst/>
                <a:latin typeface="+mn-lt"/>
                <a:ea typeface="+mn-ea"/>
                <a:cs typeface="+mn-cs"/>
              </a:rPr>
              <a:t>Lessons learned and System engineering</a:t>
            </a:r>
          </a:p>
          <a:p>
            <a:pPr fontAlgn="base" latinLnBrk="0"/>
            <a:r>
              <a:rPr lang="en-CA" sz="1200" b="0" i="0" kern="1200" dirty="0">
                <a:solidFill>
                  <a:schemeClr val="tx1"/>
                </a:solidFill>
                <a:effectLst/>
                <a:latin typeface="+mn-lt"/>
                <a:ea typeface="+mn-ea"/>
                <a:cs typeface="+mn-cs"/>
              </a:rPr>
              <a:t>http://courses.cs.vt.edu/professionalism/Therac_25/Therac_5.html  </a:t>
            </a:r>
            <a:r>
              <a:rPr lang="en-CA" sz="1200" b="1" i="0" kern="1200" dirty="0">
                <a:solidFill>
                  <a:schemeClr val="tx1"/>
                </a:solidFill>
                <a:effectLst/>
                <a:latin typeface="+mn-lt"/>
                <a:ea typeface="+mn-ea"/>
                <a:cs typeface="+mn-cs"/>
              </a:rPr>
              <a:t>Software engineering</a:t>
            </a:r>
            <a:endParaRPr lang="en-CA" sz="1200" b="0" i="0" kern="1200" dirty="0">
              <a:solidFill>
                <a:schemeClr val="tx1"/>
              </a:solidFill>
              <a:effectLst/>
              <a:latin typeface="+mn-lt"/>
              <a:ea typeface="+mn-ea"/>
              <a:cs typeface="+mn-cs"/>
            </a:endParaRPr>
          </a:p>
          <a:p>
            <a:pPr fontAlgn="base" latinLnBrk="0"/>
            <a:r>
              <a:rPr lang="en-US" sz="1200" b="0" i="0" kern="1200" dirty="0">
                <a:solidFill>
                  <a:schemeClr val="tx1"/>
                </a:solidFill>
                <a:effectLst/>
                <a:latin typeface="+mn-lt"/>
                <a:ea typeface="+mn-ea"/>
                <a:cs typeface="+mn-cs"/>
              </a:rPr>
              <a:t>http://courses.cs.vt.edu/professionalism/Therac_25/Side_bar_1.html …/Side_bar_2.html …/Side_bar_3.html …/Side_bar_4.html …/Side_bar_5.html</a:t>
            </a:r>
          </a:p>
          <a:p>
            <a:pPr fontAlgn="base" latinLnBrk="0"/>
            <a:endParaRPr lang="en-US" sz="1200" b="0" i="0" kern="1200" dirty="0">
              <a:solidFill>
                <a:schemeClr val="tx1"/>
              </a:solidFill>
              <a:effectLst/>
              <a:latin typeface="+mn-lt"/>
              <a:ea typeface="+mn-ea"/>
              <a:cs typeface="+mn-cs"/>
            </a:endParaRPr>
          </a:p>
          <a:p>
            <a:r>
              <a:rPr lang="en-CA" sz="1200" b="0" i="0" u="none" strike="noStrike" kern="1200" baseline="0" dirty="0">
                <a:solidFill>
                  <a:schemeClr val="tx1"/>
                </a:solidFill>
                <a:latin typeface="+mn-lt"/>
                <a:ea typeface="+mn-ea"/>
                <a:cs typeface="+mn-cs"/>
              </a:rPr>
              <a:t>“Human intuition is poor at estimating the true probability of supposedly ‘extremely rare’ combinations of events in systems operating at a scale of millions of requests per second,” CHRIS Newcombe wrote in a paper. “That human fallibility means that some of the more subtle, dangerous bugs turn out to be errors in design; the code faithfully implements the intended design, but the design fails to correctly handle a particular ‘rare’ scenario.”</a:t>
            </a:r>
          </a:p>
          <a:p>
            <a:endParaRPr lang="en-CA" sz="1200" b="0" i="0" u="none" strike="noStrike" kern="1200" baseline="0" dirty="0">
              <a:solidFill>
                <a:schemeClr val="tx1"/>
              </a:solidFill>
              <a:effectLst/>
              <a:latin typeface="+mn-lt"/>
              <a:ea typeface="+mn-ea"/>
              <a:cs typeface="+mn-cs"/>
            </a:endParaRPr>
          </a:p>
          <a:p>
            <a:r>
              <a:rPr lang="en-US" sz="1200" b="0" i="0" kern="1200" dirty="0">
                <a:solidFill>
                  <a:schemeClr val="tx1"/>
                </a:solidFill>
                <a:effectLst/>
                <a:latin typeface="Consolas" panose="020B0609020204030204" pitchFamily="49" charset="0"/>
                <a:ea typeface="+mn-ea"/>
                <a:cs typeface="+mn-cs"/>
              </a:rPr>
              <a:t>// not just error++</a:t>
            </a:r>
          </a:p>
          <a:p>
            <a:r>
              <a:rPr lang="en-US" sz="1200" b="0" i="0" kern="1200" dirty="0">
                <a:solidFill>
                  <a:schemeClr val="tx1"/>
                </a:solidFill>
                <a:effectLst/>
                <a:latin typeface="Consolas" panose="020B0609020204030204" pitchFamily="49" charset="0"/>
                <a:ea typeface="+mn-ea"/>
                <a:cs typeface="+mn-cs"/>
              </a:rPr>
              <a:t>if (</a:t>
            </a:r>
            <a:r>
              <a:rPr lang="en-US" sz="1200" b="0" i="0" kern="1200" dirty="0" err="1">
                <a:solidFill>
                  <a:schemeClr val="tx1"/>
                </a:solidFill>
                <a:effectLst/>
                <a:latin typeface="Consolas" panose="020B0609020204030204" pitchFamily="49" charset="0"/>
                <a:ea typeface="+mn-ea"/>
                <a:cs typeface="+mn-cs"/>
              </a:rPr>
              <a:t>aConditionIsWrong</a:t>
            </a:r>
            <a:r>
              <a:rPr lang="en-US" sz="1200" b="0" i="0" kern="1200" dirty="0">
                <a:solidFill>
                  <a:schemeClr val="tx1"/>
                </a:solidFill>
                <a:effectLst/>
                <a:latin typeface="Consolas" panose="020B0609020204030204" pitchFamily="49" charset="0"/>
                <a:ea typeface="+mn-ea"/>
                <a:cs typeface="+mn-cs"/>
              </a:rPr>
              <a:t>) </a:t>
            </a:r>
          </a:p>
          <a:p>
            <a:r>
              <a:rPr lang="en-US" sz="1200" b="0" i="0" kern="1200" dirty="0">
                <a:solidFill>
                  <a:schemeClr val="tx1"/>
                </a:solidFill>
                <a:effectLst/>
                <a:latin typeface="Consolas" panose="020B0609020204030204" pitchFamily="49" charset="0"/>
                <a:ea typeface="+mn-ea"/>
                <a:cs typeface="+mn-cs"/>
              </a:rPr>
              <a:t>{</a:t>
            </a:r>
          </a:p>
          <a:p>
            <a:r>
              <a:rPr lang="en-US" sz="1200" b="0" i="0" kern="1200" dirty="0">
                <a:solidFill>
                  <a:schemeClr val="tx1"/>
                </a:solidFill>
                <a:effectLst/>
                <a:latin typeface="Consolas" panose="020B0609020204030204" pitchFamily="49" charset="0"/>
                <a:ea typeface="+mn-ea"/>
                <a:cs typeface="+mn-cs"/>
              </a:rPr>
              <a:t>	error++;	      // number of errors</a:t>
            </a:r>
          </a:p>
          <a:p>
            <a:r>
              <a:rPr lang="en-US" sz="1200" b="0" i="0" kern="1200" dirty="0">
                <a:solidFill>
                  <a:schemeClr val="tx1"/>
                </a:solidFill>
                <a:effectLst/>
                <a:latin typeface="Consolas" panose="020B0609020204030204" pitchFamily="49" charset="0"/>
                <a:ea typeface="+mn-ea"/>
                <a:cs typeface="+mn-cs"/>
              </a:rPr>
              <a:t>	</a:t>
            </a:r>
            <a:r>
              <a:rPr lang="en-US" sz="1200" b="0" i="0" kern="1200" dirty="0" err="1">
                <a:solidFill>
                  <a:schemeClr val="tx1"/>
                </a:solidFill>
                <a:effectLst/>
                <a:latin typeface="Consolas" panose="020B0609020204030204" pitchFamily="49" charset="0"/>
                <a:ea typeface="+mn-ea"/>
                <a:cs typeface="+mn-cs"/>
              </a:rPr>
              <a:t>isError</a:t>
            </a:r>
            <a:r>
              <a:rPr lang="en-US" sz="1200" b="0" i="0" kern="1200" dirty="0">
                <a:solidFill>
                  <a:schemeClr val="tx1"/>
                </a:solidFill>
                <a:effectLst/>
                <a:latin typeface="Consolas" panose="020B0609020204030204" pitchFamily="49" charset="0"/>
                <a:ea typeface="+mn-ea"/>
                <a:cs typeface="+mn-cs"/>
              </a:rPr>
              <a:t> = true;  // do we have an error?</a:t>
            </a:r>
          </a:p>
          <a:p>
            <a:r>
              <a:rPr lang="en-US" sz="1200" b="0" i="0" kern="1200" dirty="0">
                <a:solidFill>
                  <a:schemeClr val="tx1"/>
                </a:solidFill>
                <a:effectLst/>
                <a:latin typeface="Consolas" panose="020B0609020204030204" pitchFamily="49" charset="0"/>
                <a:ea typeface="+mn-ea"/>
                <a:cs typeface="+mn-cs"/>
              </a:rPr>
              <a:t>} </a:t>
            </a:r>
          </a:p>
          <a:p>
            <a:r>
              <a:rPr lang="en-US" sz="1200" b="0" i="0" kern="1200" dirty="0">
                <a:solidFill>
                  <a:schemeClr val="tx1"/>
                </a:solidFill>
                <a:effectLst/>
                <a:latin typeface="Consolas" panose="020B0609020204030204" pitchFamily="49" charset="0"/>
                <a:ea typeface="+mn-ea"/>
                <a:cs typeface="+mn-cs"/>
              </a:rPr>
              <a:t>if (</a:t>
            </a:r>
            <a:r>
              <a:rPr lang="en-US" sz="1200" b="0" i="0" kern="1200" dirty="0" err="1">
                <a:solidFill>
                  <a:schemeClr val="tx1"/>
                </a:solidFill>
                <a:effectLst/>
                <a:latin typeface="Consolas" panose="020B0609020204030204" pitchFamily="49" charset="0"/>
                <a:ea typeface="+mn-ea"/>
                <a:cs typeface="+mn-cs"/>
              </a:rPr>
              <a:t>isError</a:t>
            </a:r>
            <a:r>
              <a:rPr lang="en-US" sz="1200" b="0" i="0" kern="1200" dirty="0">
                <a:solidFill>
                  <a:schemeClr val="tx1"/>
                </a:solidFill>
                <a:effectLst/>
                <a:latin typeface="Consolas" panose="020B0609020204030204" pitchFamily="49" charset="0"/>
                <a:ea typeface="+mn-ea"/>
                <a:cs typeface="+mn-cs"/>
              </a:rPr>
              <a:t> AND !error ) { // then BIG PROBLEM</a:t>
            </a:r>
          </a:p>
          <a:p>
            <a:r>
              <a:rPr lang="en-US" sz="1200" b="0" i="0" kern="1200" dirty="0">
                <a:solidFill>
                  <a:schemeClr val="tx1"/>
                </a:solidFill>
                <a:effectLst/>
                <a:latin typeface="Consolas" panose="020B0609020204030204" pitchFamily="49" charset="0"/>
                <a:ea typeface="+mn-ea"/>
                <a:cs typeface="+mn-cs"/>
              </a:rPr>
              <a:t>	whoa(); // stop!</a:t>
            </a:r>
          </a:p>
          <a:p>
            <a:r>
              <a:rPr lang="en-US" sz="1200" b="0" i="0" kern="1200" dirty="0">
                <a:solidFill>
                  <a:schemeClr val="tx1"/>
                </a:solidFill>
                <a:effectLst/>
                <a:latin typeface="Consolas" panose="020B0609020204030204" pitchFamily="49" charset="0"/>
                <a:ea typeface="+mn-ea"/>
                <a:cs typeface="+mn-cs"/>
              </a:rPr>
              <a:t>}</a:t>
            </a:r>
          </a:p>
          <a:p>
            <a:endParaRPr lang="en-CA" sz="1200" b="0" i="0" kern="1200" dirty="0">
              <a:solidFill>
                <a:schemeClr val="tx1"/>
              </a:solidFill>
              <a:effectLst/>
              <a:latin typeface="+mn-lt"/>
              <a:ea typeface="+mn-ea"/>
              <a:cs typeface="+mn-cs"/>
            </a:endParaRP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1" i="0" kern="1200" dirty="0">
                <a:solidFill>
                  <a:schemeClr val="tx1"/>
                </a:solidFill>
                <a:effectLst/>
                <a:latin typeface="+mn-lt"/>
                <a:ea typeface="+mn-ea"/>
                <a:cs typeface="+mn-cs"/>
              </a:rPr>
              <a:t>Sudden Acceleration in Toyota Vehicles 2002 – 2010+</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$3B+ in fines and lawsuit settlements.</a:t>
            </a:r>
          </a:p>
          <a:p>
            <a:r>
              <a:rPr lang="en-CA" sz="1200" b="0" i="0" kern="1200" dirty="0">
                <a:solidFill>
                  <a:schemeClr val="tx1"/>
                </a:solidFill>
                <a:effectLst/>
                <a:latin typeface="+mn-lt"/>
                <a:ea typeface="+mn-ea"/>
                <a:cs typeface="+mn-cs"/>
              </a:rPr>
              <a:t>https://en.wikipedia.org/wiki/Sudden_unintended_acceleration#Sudden_Acceleration_in_Toyota_Vehicles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https://embeddedgurus.com/barr-code/2013/10/an-update-on-toyota-and-unintended-acceleration/ </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Nearly 400 wrongful-death and personal injury cases were settled by Toyota as a result of unintended acceleration: $3B+ in fines and lawsuit settlements.</a:t>
            </a:r>
          </a:p>
          <a:p>
            <a:pPr marL="171450" indent="-171450" algn="l" defTabSz="914400" rtl="0" eaLnBrk="1" latinLnBrk="0" hangingPunct="1">
              <a:buFontTx/>
              <a:buChar char="-"/>
            </a:pPr>
            <a:r>
              <a:rPr lang="en-US" sz="1200" kern="1200" dirty="0">
                <a:solidFill>
                  <a:schemeClr val="tx1"/>
                </a:solidFill>
                <a:effectLst/>
                <a:latin typeface="+mn-lt"/>
                <a:ea typeface="+mn-ea"/>
                <a:cs typeface="+mn-cs"/>
              </a:rPr>
              <a:t>250,000 lines of code in the Electronic Throttle Control System (ETCS) module described as "spaghetti code"</a:t>
            </a:r>
          </a:p>
          <a:p>
            <a:pPr marL="171450" indent="-171450" algn="l" defTabSz="914400" rtl="0" eaLnBrk="1" latinLnBrk="0" hangingPunct="1">
              <a:buFontTx/>
              <a:buChar char="-"/>
            </a:pPr>
            <a:r>
              <a:rPr lang="en-US" sz="1200" kern="1200" dirty="0">
                <a:solidFill>
                  <a:schemeClr val="tx1"/>
                </a:solidFill>
                <a:effectLst/>
                <a:latin typeface="+mn-lt"/>
                <a:ea typeface="+mn-ea"/>
                <a:cs typeface="+mn-cs"/>
              </a:rPr>
              <a:t>80,000 lines not to industry standards, almost 1/3 of the code.</a:t>
            </a:r>
          </a:p>
          <a:p>
            <a:pPr marL="171450" indent="-171450" algn="l" defTabSz="914400" rtl="0" eaLnBrk="1" latinLnBrk="0" hangingPunct="1">
              <a:buFontTx/>
              <a:buChar char="-"/>
            </a:pPr>
            <a:r>
              <a:rPr lang="en-US" sz="1200" kern="1200" dirty="0">
                <a:solidFill>
                  <a:schemeClr val="tx1"/>
                </a:solidFill>
                <a:effectLst/>
                <a:latin typeface="+mn-lt"/>
                <a:ea typeface="+mn-ea"/>
                <a:cs typeface="+mn-cs"/>
              </a:rPr>
              <a:t>11,000 global variables where there should be only as few as absolutely necessary</a:t>
            </a:r>
          </a:p>
          <a:p>
            <a:pPr marL="171450" indent="-171450">
              <a:buFontTx/>
              <a:buChar char="-"/>
            </a:pPr>
            <a:r>
              <a:rPr lang="en-US" sz="1200" kern="1200" dirty="0">
                <a:solidFill>
                  <a:schemeClr val="tx1"/>
                </a:solidFill>
                <a:effectLst/>
                <a:latin typeface="+mn-lt"/>
                <a:ea typeface="+mn-ea"/>
                <a:cs typeface="+mn-cs"/>
              </a:rPr>
              <a:t>105 of 343 switch statements had no default or error trap and other poor programming practices.</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Error trap is an unconditional catch-all at the end of an IF/ELSE or switch structure. </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E.g. IF (true1) {do this} ELSE IF (true2) {do that} ELSE IF (true3) {do other} ELSE {unknow condition; never expected to get here; go into failsafe and/or debug mode} ENDIF</a:t>
            </a:r>
          </a:p>
          <a:p>
            <a:pPr marL="171450" indent="-171450">
              <a:buFontTx/>
              <a:buChar char="-"/>
            </a:pPr>
            <a:r>
              <a:rPr lang="en-US" sz="1200" kern="1200" dirty="0">
                <a:solidFill>
                  <a:schemeClr val="tx1"/>
                </a:solidFill>
                <a:effectLst/>
                <a:latin typeface="+mn-lt"/>
                <a:ea typeface="+mn-ea"/>
                <a:cs typeface="+mn-cs"/>
              </a:rPr>
              <a:t>Of 67 functions in the ETCS code, 75% were measured as so complex as to be untestable.</a:t>
            </a:r>
          </a:p>
          <a:p>
            <a:pPr marL="171450" indent="-171450">
              <a:buFontTx/>
              <a:buChar char="-"/>
            </a:pPr>
            <a:r>
              <a:rPr lang="en-US" sz="1200" kern="1200" dirty="0">
                <a:solidFill>
                  <a:schemeClr val="tx1"/>
                </a:solidFill>
                <a:effectLst/>
                <a:latin typeface="+mn-lt"/>
                <a:ea typeface="+mn-ea"/>
                <a:cs typeface="+mn-cs"/>
              </a:rPr>
              <a:t>Excessive recursion causing stack overflow (code runs on constrained hardware – it ran out of memory)</a:t>
            </a:r>
          </a:p>
          <a:p>
            <a:pPr marL="171450" indent="-171450">
              <a:buFontTx/>
              <a:buChar char="-"/>
            </a:pPr>
            <a:r>
              <a:rPr lang="en-US" sz="1200" b="1" kern="1200" dirty="0">
                <a:solidFill>
                  <a:schemeClr val="tx1"/>
                </a:solidFill>
                <a:effectLst/>
                <a:latin typeface="+mn-lt"/>
                <a:ea typeface="+mn-ea"/>
                <a:cs typeface="+mn-cs"/>
              </a:rPr>
              <a:t>Casting from one data type to another altered values. See https://en.wikipedia.org/wiki/Type_conversion#C-like_languages</a:t>
            </a:r>
          </a:p>
          <a:p>
            <a:pPr marL="171450" indent="-171450">
              <a:buFontTx/>
              <a:buChar char="-"/>
            </a:pPr>
            <a:r>
              <a:rPr lang="en-US" sz="1200" kern="1200" dirty="0">
                <a:solidFill>
                  <a:schemeClr val="tx1"/>
                </a:solidFill>
                <a:effectLst/>
                <a:latin typeface="+mn-lt"/>
                <a:ea typeface="+mn-ea"/>
                <a:cs typeface="+mn-cs"/>
              </a:rPr>
              <a:t>Uninitialized variables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kern="1200" dirty="0">
                <a:solidFill>
                  <a:schemeClr val="tx1"/>
                </a:solidFill>
                <a:effectLst/>
                <a:latin typeface="+mn-lt"/>
                <a:ea typeface="+mn-ea"/>
                <a:cs typeface="+mn-cs"/>
              </a:rPr>
              <a:t>Unreferenced variables, multiple declarations of global variables</a:t>
            </a:r>
          </a:p>
          <a:p>
            <a:pPr marL="171450" indent="-171450">
              <a:buFontTx/>
              <a:buChar char="-"/>
            </a:pPr>
            <a:r>
              <a:rPr lang="en-US" sz="1200" kern="1200" dirty="0">
                <a:solidFill>
                  <a:schemeClr val="tx1"/>
                </a:solidFill>
                <a:effectLst/>
                <a:latin typeface="+mn-lt"/>
                <a:ea typeface="+mn-ea"/>
                <a:cs typeface="+mn-cs"/>
              </a:rPr>
              <a:t>arrays initialized but with buffer overflows, e.g. poor use of </a:t>
            </a:r>
            <a:r>
              <a:rPr lang="en-CA" sz="1200" dirty="0" err="1">
                <a:latin typeface="Courier New" panose="02070309020205020404" pitchFamily="49" charset="0"/>
                <a:cs typeface="Courier New" panose="02070309020205020404" pitchFamily="49" charset="0"/>
              </a:rPr>
              <a:t>strcpy</a:t>
            </a:r>
            <a:r>
              <a:rPr lang="en-CA" sz="1200" dirty="0">
                <a:latin typeface="Courier New" panose="02070309020205020404" pitchFamily="49" charset="0"/>
                <a:cs typeface="Courier New" panose="02070309020205020404" pitchFamily="49" charset="0"/>
              </a:rPr>
              <a:t>()</a:t>
            </a:r>
            <a:r>
              <a:rPr lang="en-CA" dirty="0"/>
              <a:t> </a:t>
            </a:r>
            <a:r>
              <a:rPr lang="en-US" sz="1200" kern="1200" dirty="0">
                <a:solidFill>
                  <a:schemeClr val="tx1"/>
                </a:solidFill>
                <a:effectLst/>
                <a:latin typeface="+mn-lt"/>
                <a:ea typeface="+mn-ea"/>
                <a:cs typeface="+mn-cs"/>
              </a:rPr>
              <a:t>i.e. indices referenced memory outside array boundaries (index less than zero or greater than the last element in the array). In C, </a:t>
            </a:r>
            <a:r>
              <a:rPr lang="en-CA" dirty="0"/>
              <a:t>accessing an array outside its bounds has "</a:t>
            </a:r>
            <a:r>
              <a:rPr lang="en-CA" i="1" dirty="0"/>
              <a:t>undefined behavior</a:t>
            </a:r>
            <a:r>
              <a:rPr lang="en-CA" dirty="0"/>
              <a:t>". "Possible undefined behavior ranges from ignoring the situation completely with unpredictable results, to behaving during translation or program execution in a documented manner characteristic of the environment (with or without the issuance of a diagnostic message), to terminating a translation or execution (with the issuance of a diagnostic message)."</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See https://stackoverflow.com/questions/15646973/how-dangerous-is-it-to-access-an-array-out-of-bounds</a:t>
            </a:r>
          </a:p>
          <a:p>
            <a:endParaRPr lang="en-CA" sz="1200" b="0" i="0" u="none" strike="noStrike" kern="1200" baseline="0" dirty="0">
              <a:solidFill>
                <a:schemeClr val="tx1"/>
              </a:solidFill>
              <a:latin typeface="+mn-lt"/>
              <a:ea typeface="+mn-ea"/>
              <a:cs typeface="+mn-cs"/>
            </a:endParaRPr>
          </a:p>
          <a:p>
            <a:r>
              <a:rPr lang="en-CA" sz="1200" b="0" i="0" u="none" strike="noStrike" kern="1200" baseline="0" dirty="0">
                <a:solidFill>
                  <a:schemeClr val="tx1"/>
                </a:solidFill>
                <a:latin typeface="+mn-lt"/>
                <a:ea typeface="+mn-ea"/>
                <a:cs typeface="+mn-cs"/>
              </a:rPr>
              <a:t>This is the trouble with making things out of code, as opposed to something physical, is that “The complexity,” as Leveson puts it, “is invisible to the eye.” The media for describing what software </a:t>
            </a:r>
            <a:r>
              <a:rPr lang="en-CA" sz="1200" b="0" i="1" u="none" strike="noStrike" kern="1200" baseline="0" dirty="0">
                <a:solidFill>
                  <a:schemeClr val="tx1"/>
                </a:solidFill>
                <a:latin typeface="+mn-lt"/>
                <a:ea typeface="+mn-ea"/>
                <a:cs typeface="+mn-cs"/>
              </a:rPr>
              <a:t>should </a:t>
            </a:r>
            <a:r>
              <a:rPr lang="en-CA" sz="1200" b="0" i="0" u="none" strike="noStrike" kern="1200" baseline="0" dirty="0">
                <a:solidFill>
                  <a:schemeClr val="tx1"/>
                </a:solidFill>
                <a:latin typeface="+mn-lt"/>
                <a:ea typeface="+mn-ea"/>
                <a:cs typeface="+mn-cs"/>
              </a:rPr>
              <a:t>do—conversations, prose descriptions, drawings on a sheet of paper—are so different from the media describing what software </a:t>
            </a:r>
            <a:r>
              <a:rPr lang="en-CA" sz="1200" b="0" i="1" u="none" strike="noStrike" kern="1200" baseline="0" dirty="0">
                <a:solidFill>
                  <a:schemeClr val="tx1"/>
                </a:solidFill>
                <a:latin typeface="+mn-lt"/>
                <a:ea typeface="+mn-ea"/>
                <a:cs typeface="+mn-cs"/>
              </a:rPr>
              <a:t>does </a:t>
            </a:r>
            <a:r>
              <a:rPr lang="en-CA" sz="1200" b="0" i="0" u="none" strike="noStrike" kern="1200" baseline="0" dirty="0">
                <a:solidFill>
                  <a:schemeClr val="tx1"/>
                </a:solidFill>
                <a:latin typeface="+mn-lt"/>
                <a:ea typeface="+mn-ea"/>
                <a:cs typeface="+mn-cs"/>
              </a:rPr>
              <a:t>do, the code itself…that much is lost going from one to the other. In traditional programming, your task is to take complex rules (sometimes vaguely defined) and translate them into code; most of your energy is spent doing the translating, rather than thinking about the rules themselves.</a:t>
            </a:r>
          </a:p>
          <a:p>
            <a:endParaRPr lang="en-CA"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https://www.wired.com/2005/11/historys-worst-software-bugs/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http://royal.pingdom.com/2009/03/19/10-historical-software-bugs-with-extreme-consequences/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http://paris.utdallas.edu/IEEE-RS-ATR/document/2009/2009-17.pdf</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http://www.businessinsider.com/programmers-confess-unethical-illegal-tasks-asked-of-them-2016-11</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https://www.theatlantic.com/technology/archive/2017/09/saving-the-world-from-code/540393/</a:t>
            </a:r>
          </a:p>
          <a:p>
            <a:endParaRPr lang="en-CA" sz="1200" b="0" i="0" u="none" strike="noStrike" kern="1200" baseline="0" dirty="0">
              <a:solidFill>
                <a:schemeClr val="tx1"/>
              </a:solidFill>
              <a:latin typeface="+mn-lt"/>
              <a:ea typeface="+mn-ea"/>
              <a:cs typeface="+mn-cs"/>
            </a:endParaRPr>
          </a:p>
          <a:p>
            <a:endParaRPr lang="en-US" sz="1200" b="0" i="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28</a:t>
            </a:fld>
            <a:endParaRPr lang="en-US"/>
          </a:p>
        </p:txBody>
      </p:sp>
    </p:spTree>
    <p:extLst>
      <p:ext uri="{BB962C8B-B14F-4D97-AF65-F5344CB8AC3E}">
        <p14:creationId xmlns:p14="http://schemas.microsoft.com/office/powerpoint/2010/main" val="15430168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sz="1200" dirty="0">
                <a:latin typeface="+mn-lt"/>
              </a:rPr>
              <a:t>If awareness of denary vs binary, overflow and checking for the possibility of overflow in critical cases, and not casting big data types into small ones, and the use of error traps to ensure logical safety, then none of those people would have died. (who cares about </a:t>
            </a:r>
            <a:r>
              <a:rPr lang="en-US" sz="1200">
                <a:latin typeface="+mn-lt"/>
              </a:rPr>
              <a:t>a rocket?)</a:t>
            </a:r>
            <a:endParaRPr lang="en-US" sz="1200" dirty="0">
              <a:latin typeface="+mn-lt"/>
            </a:endParaRPr>
          </a:p>
          <a:p>
            <a:endParaRPr lang="en-US" sz="1200" dirty="0">
              <a:latin typeface="+mn-lt"/>
            </a:endParaRPr>
          </a:p>
          <a:p>
            <a:r>
              <a:rPr lang="en-US" sz="1200" dirty="0">
                <a:latin typeface="+mn-lt"/>
              </a:rPr>
              <a:t>Generally speaking, the switch construct is ideal for:</a:t>
            </a:r>
          </a:p>
          <a:p>
            <a:r>
              <a:rPr lang="en-US" sz="1200" dirty="0">
                <a:latin typeface="+mn-lt"/>
              </a:rPr>
              <a:t>• Menu selection interfaces</a:t>
            </a:r>
          </a:p>
          <a:p>
            <a:r>
              <a:rPr lang="en-US" sz="1200" dirty="0">
                <a:latin typeface="+mn-lt"/>
              </a:rPr>
              <a:t>• Concrete integral based hard-logic branching and mapping (e.g. as in converting a month number to a text value)</a:t>
            </a:r>
          </a:p>
          <a:p>
            <a:r>
              <a:rPr lang="en-US" sz="1200" dirty="0">
                <a:latin typeface="+mn-lt"/>
              </a:rPr>
              <a:t>• OR options such as upper/lowercase handling (recognized case falls through if no break;)</a:t>
            </a:r>
          </a:p>
          <a:p>
            <a:r>
              <a:rPr lang="en-US" sz="1200" dirty="0">
                <a:latin typeface="+mn-lt"/>
              </a:rPr>
              <a:t>	</a:t>
            </a:r>
            <a:r>
              <a:rPr lang="en-US" sz="1200" dirty="0">
                <a:latin typeface="Consolas" panose="020B0609020204030204" pitchFamily="49" charset="0"/>
              </a:rPr>
              <a:t>case 'a':</a:t>
            </a:r>
            <a:br>
              <a:rPr lang="en-US" sz="1200" dirty="0">
                <a:latin typeface="Consolas" panose="020B0609020204030204" pitchFamily="49" charset="0"/>
              </a:rPr>
            </a:br>
            <a:r>
              <a:rPr lang="en-US" sz="1200" dirty="0">
                <a:latin typeface="Consolas" panose="020B0609020204030204" pitchFamily="49" charset="0"/>
              </a:rPr>
              <a:t>	case 'A':</a:t>
            </a:r>
          </a:p>
          <a:p>
            <a:r>
              <a:rPr lang="en-US" sz="1200" dirty="0">
                <a:latin typeface="+mn-lt"/>
              </a:rPr>
              <a:t>Otherwise,</a:t>
            </a:r>
            <a:r>
              <a:rPr lang="en-US" sz="1100" dirty="0">
                <a:latin typeface="+mn-lt"/>
              </a:rPr>
              <a:t> </a:t>
            </a:r>
            <a:r>
              <a:rPr lang="en-US" sz="1100" dirty="0">
                <a:latin typeface="Consolas" panose="020B0609020204030204" pitchFamily="49" charset="0"/>
              </a:rPr>
              <a:t>if / else if / else if / else </a:t>
            </a:r>
            <a:r>
              <a:rPr lang="en-US" sz="1200" dirty="0">
                <a:latin typeface="+mn-lt"/>
              </a:rPr>
              <a:t>is preferred. </a:t>
            </a:r>
          </a:p>
          <a:p>
            <a:endParaRPr lang="en-GB" sz="1200" dirty="0">
              <a:latin typeface="+mn-lt"/>
            </a:endParaRPr>
          </a:p>
          <a:p>
            <a:r>
              <a:rPr lang="en-GB" sz="1200" dirty="0">
                <a:latin typeface="+mn-lt"/>
              </a:rPr>
              <a:t>There must have been an argument whether the C language should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n-lt"/>
              </a:rPr>
              <a:t>	</a:t>
            </a:r>
            <a:r>
              <a:rPr lang="en-US" sz="1200" dirty="0">
                <a:latin typeface="Consolas" panose="020B0609020204030204" pitchFamily="49" charset="0"/>
              </a:rPr>
              <a:t>case 'a':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 </a:t>
            </a:r>
            <a:r>
              <a:rPr lang="en-US" sz="1200" kern="1200" dirty="0">
                <a:solidFill>
                  <a:schemeClr val="tx1"/>
                </a:solidFill>
                <a:latin typeface="+mn-lt"/>
                <a:ea typeface="Verdana" panose="020B0604030504040204" pitchFamily="34" charset="0"/>
                <a:cs typeface="+mn-cs"/>
              </a:rPr>
              <a:t>automatically</a:t>
            </a:r>
            <a:r>
              <a:rPr lang="en-US" sz="1200" dirty="0">
                <a:latin typeface="Consolas" panose="020B0609020204030204" pitchFamily="49" charset="0"/>
              </a:rPr>
              <a:t> continue; </a:t>
            </a:r>
            <a:r>
              <a:rPr lang="en-US" sz="1200" kern="1200" dirty="0">
                <a:solidFill>
                  <a:schemeClr val="tx1"/>
                </a:solidFill>
                <a:latin typeface="+mn-lt"/>
                <a:ea typeface="Verdana" panose="020B0604030504040204" pitchFamily="34" charset="0"/>
                <a:cs typeface="+mn-cs"/>
              </a:rPr>
              <a:t>and fall through</a:t>
            </a:r>
            <a:br>
              <a:rPr lang="en-US" sz="1200" dirty="0">
                <a:latin typeface="Consolas" panose="020B0609020204030204" pitchFamily="49" charset="0"/>
              </a:rPr>
            </a:br>
            <a:r>
              <a:rPr lang="en-US" sz="1200" dirty="0">
                <a:latin typeface="Consolas" panose="020B0609020204030204" pitchFamily="49" charset="0"/>
              </a:rPr>
              <a:t>	case 'A':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break; // </a:t>
            </a:r>
            <a:r>
              <a:rPr lang="en-US" sz="1200" kern="1200" dirty="0">
                <a:solidFill>
                  <a:schemeClr val="tx1"/>
                </a:solidFill>
                <a:latin typeface="+mn-lt"/>
                <a:ea typeface="Verdana" panose="020B0604030504040204" pitchFamily="34" charset="0"/>
                <a:cs typeface="+mn-cs"/>
              </a:rPr>
              <a:t>specification required</a:t>
            </a:r>
            <a:r>
              <a:rPr lang="en-US" sz="1200" dirty="0">
                <a:latin typeface="Consolas" panose="020B0609020204030204" pitchFamily="49" charset="0"/>
              </a:rPr>
              <a:t> </a:t>
            </a:r>
            <a:r>
              <a:rPr lang="en-US" sz="1200" kern="1200" dirty="0">
                <a:solidFill>
                  <a:schemeClr val="tx1"/>
                </a:solidFill>
                <a:latin typeface="+mn-lt"/>
                <a:ea typeface="Verdana" panose="020B0604030504040204" pitchFamily="34" charset="0"/>
                <a:cs typeface="+mn-cs"/>
              </a:rPr>
              <a:t>to</a:t>
            </a:r>
            <a:r>
              <a:rPr lang="en-US" sz="1200" dirty="0">
                <a:latin typeface="Consolas" panose="020B0609020204030204" pitchFamily="49" charset="0"/>
              </a:rPr>
              <a:t> </a:t>
            </a:r>
            <a:r>
              <a:rPr lang="en-US" sz="1200" kern="1200" dirty="0">
                <a:solidFill>
                  <a:schemeClr val="tx1"/>
                </a:solidFill>
                <a:latin typeface="+mn-lt"/>
                <a:ea typeface="Verdana" panose="020B0604030504040204" pitchFamily="34" charset="0"/>
                <a:cs typeface="+mn-cs"/>
              </a:rPr>
              <a:t>exit</a:t>
            </a:r>
            <a:r>
              <a:rPr lang="en-US" sz="1200" dirty="0">
                <a:latin typeface="Consolas" panose="020B0609020204030204" pitchFamily="49" charset="0"/>
              </a:rPr>
              <a:t> </a:t>
            </a:r>
            <a:r>
              <a:rPr lang="en-US" sz="1200" kern="1200" dirty="0">
                <a:solidFill>
                  <a:schemeClr val="tx1"/>
                </a:solidFill>
                <a:latin typeface="+mn-lt"/>
                <a:ea typeface="Verdana" panose="020B0604030504040204" pitchFamily="34" charset="0"/>
                <a:cs typeface="+mn-cs"/>
              </a:rPr>
              <a:t>from</a:t>
            </a:r>
            <a:r>
              <a:rPr lang="en-US" sz="1200" dirty="0">
                <a:latin typeface="Consolas" panose="020B0609020204030204" pitchFamily="49" charset="0"/>
              </a:rPr>
              <a:t> switch { structure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mn-lt"/>
              </a:rPr>
              <a:t>and</a:t>
            </a:r>
            <a:br>
              <a:rPr lang="en-GB" sz="1200" dirty="0">
                <a:latin typeface="+mn-lt"/>
              </a:rPr>
            </a:br>
            <a:r>
              <a:rPr lang="en-GB" sz="1200" dirty="0">
                <a:latin typeface="+mn-lt"/>
              </a:rPr>
              <a:t> </a:t>
            </a:r>
            <a:r>
              <a:rPr lang="en-US" sz="1200" dirty="0">
                <a:latin typeface="+mn-lt"/>
              </a:rPr>
              <a:t>	</a:t>
            </a:r>
            <a:r>
              <a:rPr lang="en-US" sz="1200" dirty="0">
                <a:latin typeface="Consolas" panose="020B0609020204030204" pitchFamily="49" charset="0"/>
              </a:rPr>
              <a:t>case 'a':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continue; // </a:t>
            </a:r>
            <a:r>
              <a:rPr lang="en-US" sz="1200" kern="1200" dirty="0">
                <a:solidFill>
                  <a:schemeClr val="tx1"/>
                </a:solidFill>
                <a:latin typeface="+mn-lt"/>
                <a:ea typeface="Verdana" panose="020B0604030504040204" pitchFamily="34" charset="0"/>
                <a:cs typeface="+mn-cs"/>
              </a:rPr>
              <a:t>specification required</a:t>
            </a:r>
            <a:r>
              <a:rPr lang="en-US" sz="1200" dirty="0">
                <a:latin typeface="Consolas" panose="020B0609020204030204" pitchFamily="49" charset="0"/>
              </a:rPr>
              <a:t> </a:t>
            </a:r>
            <a:r>
              <a:rPr lang="en-US" sz="1200" kern="1200" dirty="0">
                <a:solidFill>
                  <a:schemeClr val="tx1"/>
                </a:solidFill>
                <a:latin typeface="+mn-lt"/>
                <a:ea typeface="Verdana" panose="020B0604030504040204" pitchFamily="34" charset="0"/>
                <a:cs typeface="+mn-cs"/>
              </a:rPr>
              <a:t>to</a:t>
            </a:r>
            <a:r>
              <a:rPr lang="en-US" sz="1200" dirty="0">
                <a:latin typeface="Consolas" panose="020B0609020204030204" pitchFamily="49" charset="0"/>
              </a:rPr>
              <a:t> </a:t>
            </a:r>
            <a:r>
              <a:rPr lang="en-US" sz="1200" kern="1200" dirty="0">
                <a:solidFill>
                  <a:schemeClr val="tx1"/>
                </a:solidFill>
                <a:latin typeface="+mn-lt"/>
                <a:ea typeface="Verdana" panose="020B0604030504040204" pitchFamily="34" charset="0"/>
                <a:cs typeface="+mn-cs"/>
              </a:rPr>
              <a:t>fall</a:t>
            </a:r>
            <a:r>
              <a:rPr lang="en-US" sz="1200" dirty="0">
                <a:latin typeface="Consolas" panose="020B0609020204030204" pitchFamily="49" charset="0"/>
              </a:rPr>
              <a:t> </a:t>
            </a:r>
            <a:r>
              <a:rPr lang="en-US" sz="1200" kern="1200" dirty="0">
                <a:solidFill>
                  <a:schemeClr val="tx1"/>
                </a:solidFill>
                <a:latin typeface="+mn-lt"/>
                <a:ea typeface="Verdana" panose="020B0604030504040204" pitchFamily="34" charset="0"/>
                <a:cs typeface="+mn-cs"/>
              </a:rPr>
              <a:t>through</a:t>
            </a:r>
            <a:br>
              <a:rPr lang="en-US" sz="1200" dirty="0">
                <a:latin typeface="Consolas" panose="020B0609020204030204" pitchFamily="49" charset="0"/>
              </a:rPr>
            </a:br>
            <a:r>
              <a:rPr lang="en-US" sz="1200" dirty="0">
                <a:latin typeface="Consolas" panose="020B0609020204030204" pitchFamily="49" charset="0"/>
              </a:rPr>
              <a:t>	case 'A':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 break; </a:t>
            </a:r>
            <a:r>
              <a:rPr lang="en-US" sz="1200" kern="1200" dirty="0">
                <a:solidFill>
                  <a:schemeClr val="tx1"/>
                </a:solidFill>
                <a:latin typeface="+mn-lt"/>
                <a:ea typeface="Verdana" panose="020B0604030504040204" pitchFamily="34" charset="0"/>
                <a:cs typeface="+mn-cs"/>
              </a:rPr>
              <a:t>automatically</a:t>
            </a:r>
            <a:r>
              <a:rPr lang="en-US" sz="1200" dirty="0">
                <a:latin typeface="Consolas" panose="020B0609020204030204" pitchFamily="49" charset="0"/>
              </a:rPr>
              <a:t> </a:t>
            </a:r>
            <a:r>
              <a:rPr lang="en-US" sz="1200" kern="1200" dirty="0">
                <a:solidFill>
                  <a:schemeClr val="tx1"/>
                </a:solidFill>
                <a:latin typeface="+mn-lt"/>
                <a:ea typeface="Verdana" panose="020B0604030504040204" pitchFamily="34" charset="0"/>
                <a:cs typeface="+mn-cs"/>
              </a:rPr>
              <a:t>exit</a:t>
            </a:r>
            <a:r>
              <a:rPr lang="en-US" sz="1200" dirty="0">
                <a:latin typeface="Consolas" panose="020B0609020204030204" pitchFamily="49" charset="0"/>
              </a:rPr>
              <a:t> </a:t>
            </a:r>
            <a:r>
              <a:rPr lang="en-US" sz="1200" kern="1200" dirty="0">
                <a:solidFill>
                  <a:schemeClr val="tx1"/>
                </a:solidFill>
                <a:latin typeface="+mn-lt"/>
                <a:ea typeface="Verdana" panose="020B0604030504040204" pitchFamily="34" charset="0"/>
                <a:cs typeface="+mn-cs"/>
              </a:rPr>
              <a:t>from</a:t>
            </a:r>
            <a:r>
              <a:rPr lang="en-US" sz="1200" dirty="0">
                <a:latin typeface="Consolas" panose="020B0609020204030204" pitchFamily="49" charset="0"/>
              </a:rPr>
              <a:t> switch </a:t>
            </a:r>
            <a:r>
              <a:rPr lang="en-US" sz="1200" kern="1200" dirty="0">
                <a:solidFill>
                  <a:schemeClr val="tx1"/>
                </a:solidFill>
                <a:latin typeface="+mn-lt"/>
                <a:ea typeface="Verdana" panose="020B0604030504040204" pitchFamily="34" charset="0"/>
                <a:cs typeface="+mn-cs"/>
              </a:rPr>
              <a:t>before next </a:t>
            </a:r>
            <a:r>
              <a:rPr lang="en-US" sz="1200" dirty="0">
                <a:latin typeface="Consolas" panose="020B0609020204030204" pitchFamily="49" charset="0"/>
              </a:rPr>
              <a:t>case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Verdana" panose="020B0604030504040204" pitchFamily="34" charset="0"/>
                <a:cs typeface="+mn-cs"/>
              </a:rPr>
              <a:t>Some are of the opinion that switch statements would have been safer with the latter construct but the former is what we've got.</a:t>
            </a:r>
          </a:p>
          <a:p>
            <a:endParaRPr lang="en-GB" sz="1200" dirty="0">
              <a:latin typeface="+mn-lt"/>
              <a:hlinkClick r:id="rId3"/>
            </a:endParaRPr>
          </a:p>
          <a:p>
            <a:r>
              <a:rPr lang="en-GB" sz="1200" dirty="0">
                <a:latin typeface="+mn-lt"/>
                <a:hlinkClick r:id="rId3"/>
              </a:rPr>
              <a:t>https://xkcd.com/2200/</a:t>
            </a:r>
            <a:r>
              <a:rPr lang="en-GB" sz="1200" dirty="0">
                <a:latin typeface="+mn-lt"/>
              </a:rPr>
              <a:t> unreachable state</a:t>
            </a:r>
          </a:p>
          <a:p>
            <a:r>
              <a:rPr lang="en-GB" sz="1200" dirty="0">
                <a:latin typeface="+mn-lt"/>
                <a:hlinkClick r:id="rId4"/>
              </a:rPr>
              <a:t>https://www.explainxkcd.com/wiki/index.php/2200:_Unreachable_State</a:t>
            </a:r>
            <a:endParaRPr lang="en-CA" sz="1200" dirty="0">
              <a:latin typeface="+mn-lt"/>
            </a:endParaRPr>
          </a:p>
        </p:txBody>
      </p:sp>
      <p:sp>
        <p:nvSpPr>
          <p:cNvPr id="4" name="Slide Number Placeholder 3"/>
          <p:cNvSpPr>
            <a:spLocks noGrp="1"/>
          </p:cNvSpPr>
          <p:nvPr>
            <p:ph type="sldNum" sz="quarter" idx="5"/>
          </p:nvPr>
        </p:nvSpPr>
        <p:spPr/>
        <p:txBody>
          <a:bodyPr/>
          <a:lstStyle/>
          <a:p>
            <a:fld id="{6CE49CAB-11E7-4E46-B3A8-B9759289B5BF}" type="slidenum">
              <a:rPr lang="en-US" smtClean="0"/>
              <a:t>29</a:t>
            </a:fld>
            <a:endParaRPr lang="en-US"/>
          </a:p>
        </p:txBody>
      </p:sp>
    </p:spTree>
    <p:extLst>
      <p:ext uri="{BB962C8B-B14F-4D97-AF65-F5344CB8AC3E}">
        <p14:creationId xmlns:p14="http://schemas.microsoft.com/office/powerpoint/2010/main" val="326377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3</a:t>
            </a:fld>
            <a:endParaRPr lang="en-US"/>
          </a:p>
        </p:txBody>
      </p:sp>
    </p:spTree>
    <p:extLst>
      <p:ext uri="{BB962C8B-B14F-4D97-AF65-F5344CB8AC3E}">
        <p14:creationId xmlns:p14="http://schemas.microsoft.com/office/powerpoint/2010/main" val="36326212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CA" noProof="0" dirty="0"/>
              <a:t>See https://github.com/97-things/97-things-every-programmer-should-know</a:t>
            </a:r>
          </a:p>
          <a:p>
            <a:endParaRPr lang="en-CA" noProof="0" dirty="0"/>
          </a:p>
          <a:p>
            <a:r>
              <a:rPr lang="en-CA" noProof="0" dirty="0"/>
              <a:t>See https://en.wikibooks.org/wiki/C_Programming/stdint.h </a:t>
            </a:r>
          </a:p>
          <a:p>
            <a:r>
              <a:rPr lang="en-CA" noProof="0" dirty="0"/>
              <a:t>&lt;</a:t>
            </a:r>
            <a:r>
              <a:rPr lang="en-CA" noProof="0" dirty="0" err="1"/>
              <a:t>stdint.h</a:t>
            </a:r>
            <a:r>
              <a:rPr lang="en-CA" noProof="0" dirty="0"/>
              <a:t>&gt; is a header file in the C99 standard library for writing portable code by providing a set of typedefs that specify exact-width integer types, together with minimum and maximum values for each type. </a:t>
            </a:r>
            <a:r>
              <a:rPr lang="en-CA" b="1" noProof="0" dirty="0"/>
              <a:t>This header is particularly useful for embedded programming </a:t>
            </a:r>
            <a:r>
              <a:rPr lang="en-CA" noProof="0" dirty="0"/>
              <a:t>which often involves considerable manipulation of hardware specific I/O registers requiring integer data of fixed widths, specific locations and exact alignments.</a:t>
            </a:r>
            <a:br>
              <a:rPr lang="en-CA" noProof="0" dirty="0"/>
            </a:br>
            <a:r>
              <a:rPr lang="en-CA" noProof="0" dirty="0"/>
              <a:t>integer types </a:t>
            </a:r>
            <a:r>
              <a:rPr lang="en-CA" b="1" noProof="0" dirty="0"/>
              <a:t>relative to </a:t>
            </a:r>
            <a:r>
              <a:rPr lang="en-CA" noProof="0" dirty="0"/>
              <a:t>the platform/compiler can be declared to make code portable. E.g. Minimum-width, Fastest minimum-width, Greatest-width integer types, and integers wide enough to hold pointers.</a:t>
            </a:r>
            <a:br>
              <a:rPr lang="en-CA" noProof="0" dirty="0"/>
            </a:br>
            <a:r>
              <a:rPr lang="en-CA" noProof="0" dirty="0"/>
              <a:t>See 'Criticisms and caveats' within the above documentation.</a:t>
            </a:r>
          </a:p>
          <a:p>
            <a:endParaRPr lang="en-CA" noProof="0" dirty="0"/>
          </a:p>
          <a:p>
            <a:r>
              <a:rPr lang="en-CA" noProof="0" dirty="0"/>
              <a:t>Average = (A + B) / 2</a:t>
            </a:r>
          </a:p>
          <a:p>
            <a:r>
              <a:rPr lang="en-CA" noProof="0" dirty="0"/>
              <a:t>We think that Average should never overflow. Even if A and B were at _MAX values, we think dividing by 2 will always bring the calculation back within the data type's range. </a:t>
            </a:r>
          </a:p>
          <a:p>
            <a:r>
              <a:rPr lang="en-CA" noProof="0" dirty="0"/>
              <a:t>Humans understand that but not binary computers.</a:t>
            </a:r>
          </a:p>
          <a:p>
            <a:r>
              <a:rPr lang="en-CA" i="0" noProof="0" dirty="0"/>
              <a:t>I</a:t>
            </a:r>
            <a:r>
              <a:rPr lang="en-CA" noProof="0" dirty="0"/>
              <a:t>f A and B are both the same data types, e.g. INT and the sum of A + B is GT INT_MAX, then the intermediate value will overflow before the division takes place</a:t>
            </a:r>
          </a:p>
          <a:p>
            <a:r>
              <a:rPr lang="en-CA" noProof="0" dirty="0"/>
              <a:t>Activity:</a:t>
            </a:r>
          </a:p>
          <a:p>
            <a:r>
              <a:rPr lang="en-CA" noProof="0" dirty="0"/>
              <a:t>What is wrong with this line of code? </a:t>
            </a:r>
            <a:br>
              <a:rPr lang="en-CA" noProof="0" dirty="0"/>
            </a:br>
            <a:r>
              <a:rPr lang="en-CA" noProof="0" dirty="0"/>
              <a:t>mid = (low + high) / 2; // low and high and mid are all integers of the same size.</a:t>
            </a:r>
          </a:p>
          <a:p>
            <a:r>
              <a:rPr lang="en-CA" noProof="0" dirty="0"/>
              <a:t>Think about the intermediate result of (low + high) </a:t>
            </a:r>
          </a:p>
          <a:p>
            <a:r>
              <a:rPr lang="en-CA" noProof="0" dirty="0"/>
              <a:t>when both variables in an expression are the same type, the intermediate value is placed into a temporary register of the same data type</a:t>
            </a:r>
          </a:p>
          <a:p>
            <a:r>
              <a:rPr lang="en-CA" noProof="0" dirty="0"/>
              <a:t>http://www.informit.com/articles/article.aspx?p=2246402&amp;seqNum=3</a:t>
            </a:r>
          </a:p>
          <a:p>
            <a:r>
              <a:rPr lang="en-CA" noProof="0" dirty="0"/>
              <a:t>http://www.idryman.org/blog/2012/11/21/integer-promotion/</a:t>
            </a:r>
          </a:p>
          <a:p>
            <a:endParaRPr lang="en-CA" noProof="0" dirty="0"/>
          </a:p>
          <a:p>
            <a:r>
              <a:rPr lang="en-CA" noProof="0" dirty="0"/>
              <a:t>Beware that depending on the computing platform and compiler settings, intermediate results </a:t>
            </a:r>
            <a:r>
              <a:rPr lang="en-CA" i="1" noProof="0" dirty="0"/>
              <a:t>might</a:t>
            </a:r>
            <a:r>
              <a:rPr lang="en-CA" noProof="0" dirty="0"/>
              <a:t> have higher precision. This leads to portability problems. Potential overflow for (int1 + int2) is generally mitigated when compiled on MS Windows x64 and Visual Studio IDE. Testing will not reveal overflow issues. However, the same C source compiled on different platforms, e.g. Linux &amp; gcc, might fail the same tests due </a:t>
            </a:r>
            <a:r>
              <a:rPr lang="en-CA" noProof="0"/>
              <a:t>to overflow.</a:t>
            </a:r>
            <a:endParaRPr lang="en-CA" noProof="0" dirty="0"/>
          </a:p>
          <a:p>
            <a:endParaRPr lang="en-CA" noProof="0" dirty="0"/>
          </a:p>
          <a:p>
            <a:pPr marL="0" lvl="0" indent="0">
              <a:spcBef>
                <a:spcPts val="0"/>
              </a:spcBef>
              <a:buClrTx/>
              <a:buSzTx/>
              <a:buNone/>
              <a:defRPr/>
            </a:pPr>
            <a:r>
              <a:rPr lang="en-CA" noProof="0" dirty="0"/>
              <a:t>Never write code that checks for overflow after the fact.  Overflow results in undefined behavior in C language spec.</a:t>
            </a:r>
          </a:p>
          <a:p>
            <a:pPr marL="0" lvl="0" indent="0">
              <a:spcBef>
                <a:spcPts val="0"/>
              </a:spcBef>
              <a:buClrTx/>
              <a:buSzTx/>
              <a:buNone/>
              <a:defRPr/>
            </a:pPr>
            <a:r>
              <a:rPr lang="en-CA" noProof="0" dirty="0"/>
              <a:t>Check if a variable is LT its </a:t>
            </a:r>
            <a:r>
              <a:rPr lang="en-CA" i="1" noProof="0" dirty="0" err="1">
                <a:latin typeface="Consolas" panose="020B0609020204030204" pitchFamily="49" charset="0"/>
              </a:rPr>
              <a:t>type</a:t>
            </a:r>
            <a:r>
              <a:rPr lang="en-CA" noProof="0" dirty="0" err="1">
                <a:latin typeface="Consolas" panose="020B0609020204030204" pitchFamily="49" charset="0"/>
              </a:rPr>
              <a:t>_MAX</a:t>
            </a:r>
            <a:r>
              <a:rPr lang="en-CA" noProof="0" dirty="0">
                <a:latin typeface="Consolas" panose="020B0609020204030204" pitchFamily="49" charset="0"/>
              </a:rPr>
              <a:t> </a:t>
            </a:r>
            <a:r>
              <a:rPr lang="en-CA" noProof="0" dirty="0"/>
              <a:t>before incrementing it. </a:t>
            </a:r>
            <a:br>
              <a:rPr lang="en-CA" noProof="0" dirty="0"/>
            </a:br>
            <a:r>
              <a:rPr lang="en-CA" noProof="0" dirty="0"/>
              <a:t>IF the variable is EQ </a:t>
            </a:r>
            <a:r>
              <a:rPr lang="en-CA" i="1" noProof="0" dirty="0" err="1"/>
              <a:t>type</a:t>
            </a:r>
            <a:r>
              <a:rPr lang="en-CA" noProof="0" dirty="0" err="1"/>
              <a:t>_MAX</a:t>
            </a:r>
            <a:r>
              <a:rPr lang="en-CA" noProof="0" dirty="0"/>
              <a:t>, THEN have logic to deal with this situation in critical use cases </a:t>
            </a:r>
            <a:r>
              <a:rPr lang="en-CA" i="1" noProof="0" dirty="0"/>
              <a:t>even if you think it can never happen.</a:t>
            </a:r>
          </a:p>
          <a:p>
            <a:pPr marL="0" lvl="0" indent="0">
              <a:spcBef>
                <a:spcPts val="0"/>
              </a:spcBef>
              <a:buClrTx/>
              <a:buSzTx/>
              <a:buNone/>
              <a:defRPr/>
            </a:pPr>
            <a:endParaRPr lang="en-CA" noProof="0" dirty="0"/>
          </a:p>
          <a:p>
            <a:r>
              <a:rPr lang="en-CA" noProof="0" dirty="0">
                <a:latin typeface="Consolas" panose="020B0609020204030204" pitchFamily="49" charset="0"/>
              </a:rPr>
              <a:t>// assignment to different data type</a:t>
            </a:r>
          </a:p>
          <a:p>
            <a:r>
              <a:rPr lang="en-CA" noProof="0" dirty="0">
                <a:latin typeface="Consolas" panose="020B0609020204030204" pitchFamily="49" charset="0"/>
              </a:rPr>
              <a:t>IF (</a:t>
            </a:r>
            <a:r>
              <a:rPr lang="en-CA" noProof="0" dirty="0" err="1">
                <a:latin typeface="Consolas" panose="020B0609020204030204" pitchFamily="49" charset="0"/>
              </a:rPr>
              <a:t>varDouble</a:t>
            </a:r>
            <a:r>
              <a:rPr lang="en-CA" noProof="0" dirty="0">
                <a:latin typeface="Consolas" panose="020B0609020204030204" pitchFamily="49" charset="0"/>
              </a:rPr>
              <a:t> &lt;= INT_MAX &amp;&amp; </a:t>
            </a:r>
            <a:r>
              <a:rPr lang="en-CA" noProof="0" dirty="0" err="1">
                <a:latin typeface="Consolas" panose="020B0609020204030204" pitchFamily="49" charset="0"/>
              </a:rPr>
              <a:t>varDouble</a:t>
            </a:r>
            <a:r>
              <a:rPr lang="en-CA" noProof="0" dirty="0">
                <a:latin typeface="Consolas" panose="020B0609020204030204" pitchFamily="49" charset="0"/>
              </a:rPr>
              <a:t> &gt;= INT_MIN { </a:t>
            </a:r>
            <a:r>
              <a:rPr lang="en-CA" noProof="0" dirty="0" err="1">
                <a:latin typeface="Consolas" panose="020B0609020204030204" pitchFamily="49" charset="0"/>
              </a:rPr>
              <a:t>varInt</a:t>
            </a:r>
            <a:r>
              <a:rPr lang="en-CA" noProof="0" dirty="0">
                <a:latin typeface="Consolas" panose="020B0609020204030204" pitchFamily="49" charset="0"/>
              </a:rPr>
              <a:t> = </a:t>
            </a:r>
            <a:r>
              <a:rPr lang="en-CA" noProof="0" dirty="0" err="1">
                <a:latin typeface="Consolas" panose="020B0609020204030204" pitchFamily="49" charset="0"/>
              </a:rPr>
              <a:t>varDouble</a:t>
            </a:r>
            <a:r>
              <a:rPr lang="en-CA" noProof="0" dirty="0">
                <a:latin typeface="Consolas" panose="020B0609020204030204" pitchFamily="49" charset="0"/>
              </a:rPr>
              <a:t>; } </a:t>
            </a:r>
            <a:br>
              <a:rPr lang="en-CA" noProof="0" dirty="0">
                <a:latin typeface="Consolas" panose="020B0609020204030204" pitchFamily="49" charset="0"/>
              </a:rPr>
            </a:br>
            <a:r>
              <a:rPr lang="en-CA" noProof="0" dirty="0">
                <a:latin typeface="Consolas" panose="020B0609020204030204" pitchFamily="49" charset="0"/>
              </a:rPr>
              <a:t>ELSE { </a:t>
            </a:r>
            <a:r>
              <a:rPr lang="en-CA" noProof="0" dirty="0" err="1">
                <a:latin typeface="Consolas" panose="020B0609020204030204" pitchFamily="49" charset="0"/>
              </a:rPr>
              <a:t>printf</a:t>
            </a:r>
            <a:r>
              <a:rPr lang="en-CA" noProof="0" dirty="0">
                <a:latin typeface="Consolas" panose="020B0609020204030204" pitchFamily="49" charset="0"/>
              </a:rPr>
              <a:t> ( "We've got an overflow problem."); exit(-1); }</a:t>
            </a:r>
          </a:p>
          <a:p>
            <a:endParaRPr lang="en-CA" noProof="0" dirty="0">
              <a:latin typeface="Consolas" panose="020B0609020204030204" pitchFamily="49" charset="0"/>
            </a:endParaRPr>
          </a:p>
          <a:p>
            <a:r>
              <a:rPr lang="en-CA" noProof="0" dirty="0">
                <a:latin typeface="Consolas" panose="020B0609020204030204" pitchFamily="49" charset="0"/>
              </a:rPr>
              <a:t>IF   </a:t>
            </a:r>
            <a:r>
              <a:rPr lang="en-CA" noProof="0" dirty="0" err="1">
                <a:latin typeface="Consolas" panose="020B0609020204030204" pitchFamily="49" charset="0"/>
              </a:rPr>
              <a:t>sizeof</a:t>
            </a:r>
            <a:r>
              <a:rPr lang="en-CA" noProof="0" dirty="0">
                <a:latin typeface="Consolas" panose="020B0609020204030204" pitchFamily="49" charset="0"/>
              </a:rPr>
              <a:t>(</a:t>
            </a:r>
            <a:r>
              <a:rPr lang="en-CA" noProof="0" dirty="0" err="1">
                <a:latin typeface="Consolas" panose="020B0609020204030204" pitchFamily="49" charset="0"/>
              </a:rPr>
              <a:t>serialNo</a:t>
            </a:r>
            <a:r>
              <a:rPr lang="en-CA" noProof="0" dirty="0">
                <a:latin typeface="Consolas" panose="020B0609020204030204" pitchFamily="49" charset="0"/>
              </a:rPr>
              <a:t>)==2 AND </a:t>
            </a:r>
            <a:r>
              <a:rPr lang="en-CA" noProof="0" dirty="0" err="1">
                <a:latin typeface="Consolas" panose="020B0609020204030204" pitchFamily="49" charset="0"/>
              </a:rPr>
              <a:t>serialNo</a:t>
            </a:r>
            <a:r>
              <a:rPr lang="en-CA" noProof="0" dirty="0">
                <a:latin typeface="Consolas" panose="020B0609020204030204" pitchFamily="49" charset="0"/>
              </a:rPr>
              <a:t> == INT_MAX </a:t>
            </a:r>
          </a:p>
          <a:p>
            <a:r>
              <a:rPr lang="en-CA" noProof="0" dirty="0">
                <a:latin typeface="Consolas" panose="020B0609020204030204" pitchFamily="49" charset="0"/>
              </a:rPr>
              <a:t>  OR </a:t>
            </a:r>
            <a:r>
              <a:rPr lang="en-CA" noProof="0" dirty="0" err="1">
                <a:latin typeface="Consolas" panose="020B0609020204030204" pitchFamily="49" charset="0"/>
              </a:rPr>
              <a:t>sizeof</a:t>
            </a:r>
            <a:r>
              <a:rPr lang="en-CA" noProof="0" dirty="0">
                <a:latin typeface="Consolas" panose="020B0609020204030204" pitchFamily="49" charset="0"/>
              </a:rPr>
              <a:t>(</a:t>
            </a:r>
            <a:r>
              <a:rPr lang="en-CA" noProof="0" dirty="0" err="1">
                <a:latin typeface="Consolas" panose="020B0609020204030204" pitchFamily="49" charset="0"/>
              </a:rPr>
              <a:t>serialNo</a:t>
            </a:r>
            <a:r>
              <a:rPr lang="en-CA" noProof="0" dirty="0">
                <a:latin typeface="Consolas" panose="020B0609020204030204" pitchFamily="49" charset="0"/>
              </a:rPr>
              <a:t>)==4 AND </a:t>
            </a:r>
            <a:r>
              <a:rPr lang="en-CA" noProof="0" dirty="0" err="1">
                <a:latin typeface="Consolas" panose="020B0609020204030204" pitchFamily="49" charset="0"/>
              </a:rPr>
              <a:t>serialNo</a:t>
            </a:r>
            <a:r>
              <a:rPr lang="en-CA" noProof="0" dirty="0">
                <a:latin typeface="Consolas" panose="020B0609020204030204" pitchFamily="49" charset="0"/>
              </a:rPr>
              <a:t> == LONG_MAX </a:t>
            </a:r>
          </a:p>
          <a:p>
            <a:r>
              <a:rPr lang="en-CA" noProof="0" dirty="0">
                <a:latin typeface="Consolas" panose="020B0609020204030204" pitchFamily="49" charset="0"/>
              </a:rPr>
              <a:t>{ </a:t>
            </a:r>
          </a:p>
          <a:p>
            <a:r>
              <a:rPr lang="en-CA" noProof="0" dirty="0">
                <a:latin typeface="Consolas" panose="020B0609020204030204" pitchFamily="49" charset="0"/>
              </a:rPr>
              <a:t>  </a:t>
            </a:r>
            <a:r>
              <a:rPr lang="en-CA" noProof="0" dirty="0" err="1">
                <a:latin typeface="Consolas" panose="020B0609020204030204" pitchFamily="49" charset="0"/>
              </a:rPr>
              <a:t>serialNo</a:t>
            </a:r>
            <a:r>
              <a:rPr lang="en-CA" noProof="0" dirty="0">
                <a:latin typeface="Consolas" panose="020B0609020204030204" pitchFamily="49" charset="0"/>
              </a:rPr>
              <a:t> = 0; // reset </a:t>
            </a:r>
            <a:r>
              <a:rPr lang="en-CA" noProof="0" dirty="0" err="1">
                <a:latin typeface="Consolas" panose="020B0609020204030204" pitchFamily="49" charset="0"/>
              </a:rPr>
              <a:t>serialNo</a:t>
            </a:r>
            <a:r>
              <a:rPr lang="en-CA" noProof="0" dirty="0">
                <a:latin typeface="Consolas" panose="020B0609020204030204" pitchFamily="49" charset="0"/>
              </a:rPr>
              <a:t> (</a:t>
            </a:r>
            <a:r>
              <a:rPr lang="en-CA" i="1" noProof="0" dirty="0">
                <a:latin typeface="Consolas" panose="020B0609020204030204" pitchFamily="49" charset="0"/>
              </a:rPr>
              <a:t>be sure this is a good idea</a:t>
            </a:r>
            <a:r>
              <a:rPr lang="en-CA" noProof="0" dirty="0">
                <a:latin typeface="Consolas" panose="020B0609020204030204" pitchFamily="49" charset="0"/>
              </a:rPr>
              <a:t>) </a:t>
            </a:r>
          </a:p>
          <a:p>
            <a:r>
              <a:rPr lang="en-CA" noProof="0" dirty="0">
                <a:latin typeface="Consolas" panose="020B0609020204030204" pitchFamily="49" charset="0"/>
              </a:rPr>
              <a:t>}</a:t>
            </a:r>
          </a:p>
          <a:p>
            <a:pPr algn="just"/>
            <a:r>
              <a:rPr lang="en-CA" noProof="0" dirty="0" err="1">
                <a:latin typeface="Consolas" panose="020B0609020204030204" pitchFamily="49" charset="0"/>
              </a:rPr>
              <a:t>serialNo</a:t>
            </a:r>
            <a:r>
              <a:rPr lang="en-CA" noProof="0" dirty="0">
                <a:latin typeface="Consolas" panose="020B0609020204030204" pitchFamily="49" charset="0"/>
              </a:rPr>
              <a:t>++; // increment </a:t>
            </a:r>
            <a:r>
              <a:rPr lang="en-CA" noProof="0" dirty="0" err="1">
                <a:latin typeface="Consolas" panose="020B0609020204030204" pitchFamily="49" charset="0"/>
              </a:rPr>
              <a:t>serialNo</a:t>
            </a:r>
            <a:endParaRPr lang="en-CA" noProof="0" dirty="0">
              <a:latin typeface="Consolas" panose="020B0609020204030204" pitchFamily="49" charset="0"/>
            </a:endParaRPr>
          </a:p>
          <a:p>
            <a:endParaRPr lang="en-CA" noProof="0" dirty="0"/>
          </a:p>
          <a:p>
            <a:r>
              <a:rPr lang="en-CA" noProof="0" dirty="0"/>
              <a:t>A "side effect" is not the obvious, intended effect.</a:t>
            </a:r>
          </a:p>
          <a:p>
            <a:r>
              <a:rPr lang="en-CA" noProof="0" dirty="0"/>
              <a:t>In C, signed integer representation can be in 1 of 3 forms: sign and magnitude, two’s complement, or ones’ complement. Only division by 0 and two’s complement division of INT_MIN/-1 may overflow.</a:t>
            </a:r>
          </a:p>
          <a:p>
            <a:r>
              <a:rPr lang="en-CA" noProof="0" dirty="0"/>
              <a:t>All three forms have different overflow behaviour and the programmer has no control over which form of representation is used. So basing logic on overflow is unreliable.</a:t>
            </a:r>
          </a:p>
          <a:p>
            <a:endParaRPr lang="en-CA" noProof="0" dirty="0"/>
          </a:p>
          <a:p>
            <a:r>
              <a:rPr lang="en-CA" noProof="0" dirty="0"/>
              <a:t>Switch statements usually run faster than IF – THEN – ELSE structures but switch /case is more limited in scope, is much more cryptic, and is more error prone. Forgetting a break; is easy and can be catastrophic. It is hard to do the equivalent with IF – THEN – ELSE.</a:t>
            </a:r>
            <a:br>
              <a:rPr lang="en-CA" noProof="0" dirty="0"/>
            </a:br>
            <a:r>
              <a:rPr lang="en-CA" noProof="0" dirty="0"/>
              <a:t>Execution speed rarely matters in most high-level application programming. </a:t>
            </a:r>
            <a:br>
              <a:rPr lang="en-CA" noProof="0" dirty="0"/>
            </a:br>
            <a:r>
              <a:rPr lang="en-CA" noProof="0" dirty="0"/>
              <a:t>Speed and response time are usually limited by data I/O and network bandwidths.</a:t>
            </a:r>
            <a:br>
              <a:rPr lang="en-CA" noProof="0" dirty="0"/>
            </a:br>
            <a:r>
              <a:rPr lang="en-CA" noProof="0" dirty="0"/>
              <a:t>More &amp; faster CPUs are cheaper than bugs. Optimizing compilers are usually smarter than programmers.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noProof="0" dirty="0"/>
              <a:t>https://www.geeksforgeeks.org/switch-vs-else/</a:t>
            </a:r>
          </a:p>
          <a:p>
            <a:endParaRPr lang="en-CA" noProof="0" dirty="0"/>
          </a:p>
          <a:p>
            <a:r>
              <a:rPr lang="en-CA" noProof="0" dirty="0"/>
              <a:t>https://en.wikipedia.org/wiki/Integer_overflow</a:t>
            </a:r>
          </a:p>
          <a:p>
            <a:r>
              <a:rPr lang="en-CA" noProof="0" dirty="0"/>
              <a:t>https://stackoverflow.com/questions/30394086/integer-division-overflows</a:t>
            </a:r>
          </a:p>
          <a:p>
            <a:r>
              <a:rPr lang="en-CA" noProof="0" dirty="0"/>
              <a:t>https://www.doc.ic.ac.uk/~eedwards/compsys/arithmetic/</a:t>
            </a:r>
          </a:p>
          <a:p>
            <a:endParaRPr lang="en-CA" noProof="0" dirty="0"/>
          </a:p>
          <a:p>
            <a:r>
              <a:rPr lang="en-CA" noProof="0" dirty="0"/>
              <a:t>https://www.google.com/search?q=defensive+programming%2C+error+traps</a:t>
            </a:r>
          </a:p>
          <a:p>
            <a:r>
              <a:rPr lang="en-CA" noProof="0" dirty="0"/>
              <a:t>https://en.wikipedia.org/wiki/Defensive_programming</a:t>
            </a:r>
          </a:p>
          <a:p>
            <a:endParaRPr lang="en-CA" noProof="0" dirty="0"/>
          </a:p>
          <a:p>
            <a:r>
              <a:rPr lang="en-CA" noProof="0" dirty="0"/>
              <a:t>http://syque.com/cstyle/index.htm</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noProof="0" dirty="0">
                <a:solidFill>
                  <a:schemeClr val="tx1"/>
                </a:solidFill>
                <a:effectLst/>
                <a:latin typeface="+mn-lt"/>
                <a:ea typeface="+mn-ea"/>
                <a:cs typeface="+mn-cs"/>
              </a:rPr>
              <a:t>Defensive programming – </a:t>
            </a:r>
            <a:r>
              <a:rPr lang="en-CA" noProof="0" dirty="0"/>
              <a:t>http://syque.com/cstyle/ch10.3.htm</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noProof="0" dirty="0">
                <a:solidFill>
                  <a:schemeClr val="tx1"/>
                </a:solidFill>
                <a:effectLst/>
                <a:latin typeface="+mn-lt"/>
                <a:ea typeface="+mn-ea"/>
                <a:cs typeface="+mn-cs"/>
              </a:rPr>
              <a:t>Error handling  – http://syque.com/cstyle/ch10.4.htm</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noProof="0" dirty="0">
                <a:solidFill>
                  <a:schemeClr val="tx1"/>
                </a:solidFill>
                <a:effectLst/>
                <a:latin typeface="+mn-lt"/>
                <a:ea typeface="+mn-ea"/>
                <a:cs typeface="+mn-cs"/>
              </a:rPr>
              <a:t>Diagnostics – http://syque.com/cstyle/ch10.5.htm</a:t>
            </a:r>
            <a:endParaRPr lang="en-CA" noProof="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noProof="0" dirty="0"/>
          </a:p>
          <a:p>
            <a:r>
              <a:rPr lang="en-CA" sz="1200" kern="1200" noProof="0" dirty="0">
                <a:solidFill>
                  <a:schemeClr val="tx1"/>
                </a:solidFill>
                <a:effectLst/>
                <a:latin typeface="+mn-lt"/>
                <a:ea typeface="+mn-ea"/>
                <a:cs typeface="+mn-cs"/>
              </a:rPr>
              <a:t>Secure Coding Rules for C – https://wiki.sei.cmu.edu/confluence/display/c/SEI+CERT+C+Coding+Standard</a:t>
            </a:r>
            <a:endParaRPr lang="en-CA" noProof="0" dirty="0"/>
          </a:p>
          <a:p>
            <a:r>
              <a:rPr lang="en-CA" noProof="0" dirty="0"/>
              <a:t>Rules for Integers – https://wiki.sei.cmu.edu/confluence/pages/viewpage.action?pageId=87152052</a:t>
            </a:r>
          </a:p>
        </p:txBody>
      </p:sp>
      <p:sp>
        <p:nvSpPr>
          <p:cNvPr id="4" name="Slide Number Placeholder 3"/>
          <p:cNvSpPr>
            <a:spLocks noGrp="1"/>
          </p:cNvSpPr>
          <p:nvPr>
            <p:ph type="sldNum" sz="quarter" idx="5"/>
          </p:nvPr>
        </p:nvSpPr>
        <p:spPr/>
        <p:txBody>
          <a:bodyPr/>
          <a:lstStyle/>
          <a:p>
            <a:fld id="{6CE49CAB-11E7-4E46-B3A8-B9759289B5BF}" type="slidenum">
              <a:rPr lang="en-US" smtClean="0"/>
              <a:t>30</a:t>
            </a:fld>
            <a:endParaRPr lang="en-US"/>
          </a:p>
        </p:txBody>
      </p:sp>
    </p:spTree>
    <p:extLst>
      <p:ext uri="{BB962C8B-B14F-4D97-AF65-F5344CB8AC3E}">
        <p14:creationId xmlns:p14="http://schemas.microsoft.com/office/powerpoint/2010/main" val="29552359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dirty="0"/>
              <a:t>The intermediate value of (low + high) can overflow! How?</a:t>
            </a:r>
            <a:br>
              <a:rPr lang="en-US" dirty="0"/>
            </a:br>
            <a:r>
              <a:rPr lang="en-US" dirty="0"/>
              <a:t>Arithmetic on two integer values returns an integer. </a:t>
            </a:r>
            <a:br>
              <a:rPr lang="en-US" dirty="0"/>
            </a:br>
            <a:r>
              <a:rPr lang="en-US" dirty="0"/>
              <a:t>Addition of two integers that sum to &gt; INT_MAX (or SHORT_MAX or LONG_MAX as the type may be)</a:t>
            </a:r>
            <a:br>
              <a:rPr lang="en-US" dirty="0"/>
            </a:br>
            <a:r>
              <a:rPr lang="en-US" dirty="0"/>
              <a:t>will cause overflow.</a:t>
            </a:r>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31</a:t>
            </a:fld>
            <a:endParaRPr lang="en-US"/>
          </a:p>
        </p:txBody>
      </p:sp>
    </p:spTree>
    <p:extLst>
      <p:ext uri="{BB962C8B-B14F-4D97-AF65-F5344CB8AC3E}">
        <p14:creationId xmlns:p14="http://schemas.microsoft.com/office/powerpoint/2010/main" val="14318085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rgbClr val="000000"/>
                </a:solidFill>
                <a:effectLst/>
                <a:latin typeface="Verdana" panose="020B0604030504040204" pitchFamily="34" charset="0"/>
                <a:ea typeface="Verdana" panose="020B0604030504040204" pitchFamily="34" charset="0"/>
                <a:cs typeface="+mn-cs"/>
              </a:rPr>
              <a:t>8 binary bits in a byte are split in half, and called a nibble. </a:t>
            </a:r>
            <a:br>
              <a:rPr lang="en-CA" sz="1200" kern="1200" dirty="0">
                <a:solidFill>
                  <a:srgbClr val="000000"/>
                </a:solidFill>
                <a:effectLst/>
                <a:latin typeface="Verdana" panose="020B0604030504040204" pitchFamily="34" charset="0"/>
                <a:ea typeface="Verdana" panose="020B0604030504040204" pitchFamily="34" charset="0"/>
                <a:cs typeface="+mn-cs"/>
              </a:rPr>
            </a:br>
            <a:r>
              <a:rPr lang="en-CA" sz="1200" kern="1200" dirty="0">
                <a:solidFill>
                  <a:srgbClr val="000000"/>
                </a:solidFill>
                <a:effectLst/>
                <a:latin typeface="Verdana" panose="020B0604030504040204" pitchFamily="34" charset="0"/>
                <a:ea typeface="Verdana" panose="020B0604030504040204" pitchFamily="34" charset="0"/>
                <a:cs typeface="+mn-cs"/>
              </a:rPr>
              <a:t>(yes, it's a joke, but really used. Two nibbles = one byte.)</a:t>
            </a:r>
            <a:endParaRPr lang="en-GB" sz="12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How to “</a:t>
            </a:r>
            <a:r>
              <a:rPr lang="en-US" sz="1200" dirty="0">
                <a:solidFill>
                  <a:schemeClr val="tx2"/>
                </a:solidFill>
              </a:rPr>
              <a:t>convert from Decimal to Binary to Hex</a:t>
            </a:r>
            <a:r>
              <a:rPr lang="en-US" sz="1200" dirty="0"/>
              <a:t>”?</a:t>
            </a:r>
            <a:r>
              <a:rPr lang="en-CA" sz="1200" dirty="0"/>
              <a:t> Use Google. Or a programmer's calculator (built into </a:t>
            </a:r>
            <a:r>
              <a:rPr lang="en-CA" sz="1200" dirty="0" err="1"/>
              <a:t>Windoze+R</a:t>
            </a:r>
            <a:r>
              <a:rPr lang="en-CA" sz="1200" dirty="0"/>
              <a:t> calc)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256 is also 16^2, thus HEXADECIMAL – the Greek for six &amp; Latin for 10. </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Less embarrassing than using the all Latin sexadecimal: "sex" for short would get awkward in the computer room.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IBM Mainframe programmers count in Hex using </a:t>
            </a:r>
            <a:r>
              <a:rPr lang="en-CA" sz="1200" kern="1200" dirty="0">
                <a:solidFill>
                  <a:schemeClr val="tx1"/>
                </a:solidFill>
                <a:effectLst/>
                <a:latin typeface="+mn-lt"/>
                <a:ea typeface="+mn-ea"/>
                <a:cs typeface="+mn-cs"/>
              </a:rPr>
              <a:t>Able, Baker, Charlie, Dog, Easy, Fox</a:t>
            </a:r>
            <a:br>
              <a:rPr lang="en-CA" sz="1200" kern="1200" dirty="0">
                <a:solidFill>
                  <a:schemeClr val="tx1"/>
                </a:solidFill>
                <a:effectLst/>
                <a:latin typeface="+mn-lt"/>
                <a:ea typeface="+mn-ea"/>
                <a:cs typeface="+mn-cs"/>
              </a:rPr>
            </a:br>
            <a:r>
              <a:rPr lang="en-CA" sz="1200" kern="1200" dirty="0">
                <a:solidFill>
                  <a:schemeClr val="tx1"/>
                </a:solidFill>
                <a:effectLst/>
                <a:latin typeface="+mn-lt"/>
                <a:ea typeface="+mn-ea"/>
                <a:cs typeface="+mn-cs"/>
              </a:rPr>
              <a:t>not the international </a:t>
            </a:r>
            <a:r>
              <a:rPr lang="en-CA" sz="1200" b="1" i="0" kern="1200" dirty="0">
                <a:solidFill>
                  <a:schemeClr val="tx1"/>
                </a:solidFill>
                <a:effectLst/>
                <a:latin typeface="+mn-lt"/>
                <a:ea typeface="+mn-ea"/>
                <a:cs typeface="+mn-cs"/>
              </a:rPr>
              <a:t>phonetic </a:t>
            </a:r>
            <a:r>
              <a:rPr lang="en-CA" sz="1200" kern="1200" dirty="0">
                <a:solidFill>
                  <a:schemeClr val="tx1"/>
                </a:solidFill>
                <a:effectLst/>
                <a:latin typeface="+mn-lt"/>
                <a:ea typeface="+mn-ea"/>
                <a:cs typeface="+mn-cs"/>
              </a:rPr>
              <a:t>alphabet of Alpha, Bravo, Charlie, Delta, Echo, Foxtrot</a:t>
            </a: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Concept of nibbles: easier to count 0 to F twice than 0 to 255 all the 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Core dumps and machine language are output in HEX.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CA" dirty="0"/>
              <a:t>In Canadian hexadecimal, why is 6 afraid of 7?</a:t>
            </a:r>
            <a:br>
              <a:rPr lang="en-CA" dirty="0"/>
            </a:br>
            <a:r>
              <a:rPr lang="en-CA" dirty="0"/>
              <a:t>Because 7 8 9 A? </a:t>
            </a:r>
            <a:br>
              <a:rPr lang="en-CA" dirty="0"/>
            </a:br>
            <a:r>
              <a:rPr lang="en-CA" dirty="0"/>
              <a:t>(Seven ate Nine, Eh?)</a:t>
            </a:r>
          </a:p>
        </p:txBody>
      </p:sp>
      <p:sp>
        <p:nvSpPr>
          <p:cNvPr id="4" name="Slide Number Placeholder 3"/>
          <p:cNvSpPr>
            <a:spLocks noGrp="1"/>
          </p:cNvSpPr>
          <p:nvPr>
            <p:ph type="sldNum" sz="quarter" idx="10"/>
          </p:nvPr>
        </p:nvSpPr>
        <p:spPr/>
        <p:txBody>
          <a:bodyPr/>
          <a:lstStyle/>
          <a:p>
            <a:fld id="{6CE49CAB-11E7-4E46-B3A8-B9759289B5BF}" type="slidenum">
              <a:rPr lang="en-US" smtClean="0"/>
              <a:t>32</a:t>
            </a:fld>
            <a:endParaRPr lang="en-US"/>
          </a:p>
        </p:txBody>
      </p:sp>
    </p:spTree>
    <p:extLst>
      <p:ext uri="{BB962C8B-B14F-4D97-AF65-F5344CB8AC3E}">
        <p14:creationId xmlns:p14="http://schemas.microsoft.com/office/powerpoint/2010/main" val="7150240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CA" dirty="0"/>
              <a:t>https://en.wikipedia.org/wiki/ASCII</a:t>
            </a:r>
          </a:p>
          <a:p>
            <a:endParaRPr lang="en-CA" dirty="0"/>
          </a:p>
          <a:p>
            <a:r>
              <a:rPr lang="en-US" dirty="0"/>
              <a:t>"traditional Chinese units of measurement were base-16"</a:t>
            </a:r>
          </a:p>
          <a:p>
            <a:r>
              <a:rPr lang="en-CA" dirty="0"/>
              <a:t>https://en.wikipedia.org/wiki/Hexadecimal</a:t>
            </a:r>
          </a:p>
          <a:p>
            <a:endParaRPr lang="en-CA" dirty="0"/>
          </a:p>
          <a:p>
            <a:r>
              <a:rPr lang="en-CA" dirty="0"/>
              <a:t>https://en.wikipedia.org/wiki/Percent-encoding</a:t>
            </a:r>
          </a:p>
          <a:p>
            <a:endParaRPr lang="en-CA" dirty="0"/>
          </a:p>
          <a:p>
            <a:endParaRPr lang="en-CA" dirty="0"/>
          </a:p>
        </p:txBody>
      </p:sp>
      <p:sp>
        <p:nvSpPr>
          <p:cNvPr id="4" name="Slide Number Placeholder 3"/>
          <p:cNvSpPr>
            <a:spLocks noGrp="1"/>
          </p:cNvSpPr>
          <p:nvPr>
            <p:ph type="sldNum" sz="quarter" idx="5"/>
          </p:nvPr>
        </p:nvSpPr>
        <p:spPr/>
        <p:txBody>
          <a:bodyPr/>
          <a:lstStyle/>
          <a:p>
            <a:fld id="{6CE49CAB-11E7-4E46-B3A8-B9759289B5BF}" type="slidenum">
              <a:rPr lang="en-US" smtClean="0"/>
              <a:t>33</a:t>
            </a:fld>
            <a:endParaRPr lang="en-US"/>
          </a:p>
        </p:txBody>
      </p:sp>
    </p:spTree>
    <p:extLst>
      <p:ext uri="{BB962C8B-B14F-4D97-AF65-F5344CB8AC3E}">
        <p14:creationId xmlns:p14="http://schemas.microsoft.com/office/powerpoint/2010/main" val="22286815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RGB = RED, GREEN, BLUE. </a:t>
            </a:r>
            <a:br>
              <a:rPr lang="en-US" dirty="0"/>
            </a:br>
            <a:r>
              <a:rPr lang="en-US" dirty="0"/>
              <a:t>Any of 16 million </a:t>
            </a:r>
            <a:r>
              <a:rPr lang="en-US" dirty="0" err="1"/>
              <a:t>colours</a:t>
            </a:r>
            <a:r>
              <a:rPr lang="en-US" dirty="0"/>
              <a:t> can be created from the combination of these Hex triplets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#FFFFFF is white – the presence of all visible wavelengths (screen emits all </a:t>
            </a:r>
            <a:r>
              <a:rPr lang="en-US" dirty="0" err="1"/>
              <a:t>colours</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#00000 is black – the absence of any visible wavelength (screen emits nothing)</a:t>
            </a:r>
          </a:p>
          <a:p>
            <a:endParaRPr lang="en-US" dirty="0"/>
          </a:p>
          <a:p>
            <a:r>
              <a:rPr lang="en-US" dirty="0"/>
              <a:t>Back in the day, computers with 8-bit and 16-bit video cards could not display the wide range of colors allowed by the hex values, thus “web safe” colors were born.</a:t>
            </a:r>
          </a:p>
          <a:p>
            <a:r>
              <a:rPr lang="en-CA" dirty="0"/>
              <a:t>https://en.wikipedia.org/wiki/Web_colors#Web-safe_colors</a:t>
            </a: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34</a:t>
            </a:fld>
            <a:endParaRPr lang="en-US"/>
          </a:p>
        </p:txBody>
      </p:sp>
    </p:spTree>
    <p:extLst>
      <p:ext uri="{BB962C8B-B14F-4D97-AF65-F5344CB8AC3E}">
        <p14:creationId xmlns:p14="http://schemas.microsoft.com/office/powerpoint/2010/main" val="207223175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35</a:t>
            </a:fld>
            <a:endParaRPr lang="en-US"/>
          </a:p>
        </p:txBody>
      </p:sp>
    </p:spTree>
    <p:extLst>
      <p:ext uri="{BB962C8B-B14F-4D97-AF65-F5344CB8AC3E}">
        <p14:creationId xmlns:p14="http://schemas.microsoft.com/office/powerpoint/2010/main" val="6276629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sz="1200" b="0" dirty="0"/>
              <a:t>Leibniz, a great 17</a:t>
            </a:r>
            <a:r>
              <a:rPr lang="en-US" sz="1200" b="0" baseline="30000" dirty="0"/>
              <a:t>th</a:t>
            </a:r>
            <a:r>
              <a:rPr lang="en-US" sz="1200" b="0" dirty="0"/>
              <a:t> C genius of the Enlightenment, wrote extensively of the binary number system. Many consider his work to be seminal to computer science. He articulated binary’s logical properties such as conjunction, disjunction, negation, identity, inclusion, and the empty set.</a:t>
            </a:r>
          </a:p>
          <a:p>
            <a:endParaRPr lang="en-US" sz="1200" b="0" dirty="0"/>
          </a:p>
          <a:p>
            <a:r>
              <a:rPr lang="en-US" sz="1200" b="0" dirty="0"/>
              <a:t>Claude Shannon needed a unit for transmitting information. “If the base 2 is used the resulting units may be called binary digits, or more briefly </a:t>
            </a:r>
            <a:r>
              <a:rPr lang="en-US" sz="1200" b="0" i="1" dirty="0"/>
              <a:t>bits</a:t>
            </a:r>
            <a:r>
              <a:rPr lang="en-US" sz="1200" b="0" dirty="0"/>
              <a:t>, a word suggested by J. W. Tukey.” [even a genius gives credit where credit is due]</a:t>
            </a:r>
          </a:p>
          <a:p>
            <a:endParaRPr lang="en-US" sz="1200" b="1" dirty="0"/>
          </a:p>
          <a:p>
            <a:r>
              <a:rPr lang="en-US" sz="1100" dirty="0"/>
              <a:t>SHANNON, C. E. (1948). A Mathematical Theory of Communication. The Bell System Technical Journal, 27, 379–423, 623–656. Retrieved from https://people.math.harvard.edu/~ctm/home/text/others/shannon/entropy/entropy.pdf</a:t>
            </a:r>
            <a:endParaRPr lang="en-US" sz="1100" b="1" dirty="0"/>
          </a:p>
          <a:p>
            <a:r>
              <a:rPr lang="en-US" sz="1200" b="0" dirty="0"/>
              <a:t>“was known for riding in the halls on a unicycle, sometimes juggling as well”</a:t>
            </a:r>
            <a:br>
              <a:rPr lang="en-US" sz="1200" b="0" dirty="0"/>
            </a:br>
            <a:r>
              <a:rPr lang="en-US" sz="1200" b="0" dirty="0"/>
              <a:t>See https://www.scientificamerican.com/article/claude-e-shannon-founder/ </a:t>
            </a:r>
          </a:p>
          <a:p>
            <a:endParaRPr lang="en-US" sz="1200" b="1" dirty="0"/>
          </a:p>
          <a:p>
            <a:r>
              <a:rPr lang="en-US" sz="1200" b="1" dirty="0"/>
              <a:t>Bits are the elemental measure a computer uses: </a:t>
            </a:r>
            <a:r>
              <a:rPr lang="en-US" sz="1200" b="1" dirty="0" err="1"/>
              <a:t>zero|one</a:t>
            </a:r>
            <a:r>
              <a:rPr lang="en-US" sz="1200" b="1" dirty="0"/>
              <a:t>, </a:t>
            </a:r>
            <a:r>
              <a:rPr lang="en-US" sz="1200" b="1" dirty="0" err="1"/>
              <a:t>on|off</a:t>
            </a:r>
            <a:r>
              <a:rPr lang="en-US" sz="1200" b="1" dirty="0"/>
              <a:t>, </a:t>
            </a:r>
            <a:r>
              <a:rPr lang="en-US" sz="1200" b="1" dirty="0" err="1"/>
              <a:t>yes|no</a:t>
            </a:r>
            <a:r>
              <a:rPr lang="en-US" sz="1200" b="1" dirty="0"/>
              <a:t>, </a:t>
            </a:r>
            <a:r>
              <a:rPr lang="en-US" sz="1200" b="1" dirty="0" err="1"/>
              <a:t>true|false</a:t>
            </a:r>
            <a:r>
              <a:rPr lang="en-US" sz="1200" b="1" dirty="0"/>
              <a:t>.</a:t>
            </a:r>
            <a:br>
              <a:rPr lang="en-US" sz="1200" b="1" dirty="0"/>
            </a:br>
            <a:r>
              <a:rPr lang="en-US" sz="1200" b="1" dirty="0"/>
              <a:t>But how represent more than two values? E.g. letters, digits, symbols.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A byte is the smallest unit of </a:t>
            </a:r>
            <a:r>
              <a:rPr lang="en-US" sz="1200" b="1" i="1" dirty="0"/>
              <a:t>data </a:t>
            </a:r>
            <a:r>
              <a:rPr lang="en-US" sz="1200" b="1" dirty="0"/>
              <a:t>in computer architecture.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000" dirty="0"/>
              <a:t>Werner Buchholz explains: “</a:t>
            </a:r>
            <a:r>
              <a:rPr lang="en-US" sz="1000" dirty="0"/>
              <a:t>Byte denotes a group of bits used to encode a character…The term is coined from bite, but respelled to avoid accidental mutation to bit.”</a:t>
            </a:r>
            <a:br>
              <a:rPr lang="en-US" sz="1000" dirty="0"/>
            </a:br>
            <a:r>
              <a:rPr lang="en-US" sz="1000" dirty="0"/>
              <a:t>https://en.wikipedia.org/wiki/Byte#Etymology_and_history</a:t>
            </a:r>
            <a:endParaRPr lang="en-CA" sz="1000" b="0" i="0" kern="1200" dirty="0">
              <a:solidFill>
                <a:schemeClr val="tx1"/>
              </a:solidFill>
              <a:effectLst/>
              <a:latin typeface="Verdana" panose="020B0604030504040204" pitchFamily="34" charset="0"/>
              <a:ea typeface="Verdana" panose="020B0604030504040204" pitchFamily="34" charset="0"/>
              <a:cs typeface="+mn-cs"/>
            </a:endParaRPr>
          </a:p>
          <a:p>
            <a:r>
              <a:rPr lang="en-CA" sz="1100" b="0" i="0" kern="1200" dirty="0">
                <a:solidFill>
                  <a:schemeClr val="tx1"/>
                </a:solidFill>
                <a:effectLst/>
                <a:latin typeface="Verdana" panose="020B0604030504040204" pitchFamily="34" charset="0"/>
                <a:ea typeface="Verdana" panose="020B0604030504040204" pitchFamily="34" charset="0"/>
                <a:cs typeface="+mn-cs"/>
              </a:rPr>
              <a:t>Byte</a:t>
            </a:r>
            <a:r>
              <a:rPr lang="en-CA" sz="1200" dirty="0"/>
              <a:t>: </a:t>
            </a:r>
            <a:r>
              <a:rPr lang="en-CA" sz="1200" b="1" dirty="0"/>
              <a:t>A sequence of adjacent bits (binary digits) that can be operated on as a unit by a computer</a:t>
            </a:r>
            <a:r>
              <a:rPr lang="en-CA" sz="1200" dirty="0"/>
              <a:t>; the smallest usable machine word; nearly always eight bits, which can represent an integer from 0 to 255 or a single character of text. https://en.wikipedia.org/wiki/Word_(computer_architecture)</a:t>
            </a:r>
          </a:p>
          <a:p>
            <a:endParaRPr lang="en-CA" sz="1200" b="0" i="0" kern="1200" dirty="0">
              <a:solidFill>
                <a:schemeClr val="tx1"/>
              </a:solidFill>
              <a:effectLst/>
              <a:latin typeface="+mn-lt"/>
              <a:ea typeface="+mn-ea"/>
              <a:cs typeface="+mn-cs"/>
            </a:endParaRPr>
          </a:p>
          <a:p>
            <a:r>
              <a:rPr lang="en-CA" dirty="0"/>
              <a:t>It is merely coincidental that there are eight bars in the IBM logo created in 1972 although, apocryphally, it is a good story that eight bars signifies eight bits.</a:t>
            </a:r>
          </a:p>
          <a:p>
            <a:endParaRPr lang="en-CA" dirty="0"/>
          </a:p>
          <a:p>
            <a:r>
              <a:rPr lang="en-CA" dirty="0"/>
              <a:t>The C and C++ programming languages define byte as an "addressable unit of data storage large enough to hold any member of the basic character set of the execution environment" (clause 3.6 of the C standard). </a:t>
            </a:r>
            <a:br>
              <a:rPr lang="en-CA" dirty="0"/>
            </a:br>
            <a:r>
              <a:rPr lang="en-CA" dirty="0"/>
              <a:t>The C standard requires that the integral data type </a:t>
            </a:r>
            <a:r>
              <a:rPr lang="en-CA" b="1" dirty="0"/>
              <a:t>char</a:t>
            </a:r>
            <a:r>
              <a:rPr lang="en-CA" dirty="0"/>
              <a:t> must hold at least 256 different values and is represented by at least eight bits (clause 5.2.4.2.1). </a:t>
            </a:r>
          </a:p>
          <a:p>
            <a:endParaRPr lang="en-US" dirty="0"/>
          </a:p>
          <a:p>
            <a:r>
              <a:rPr lang="en-US" dirty="0"/>
              <a:t>Binary Number Games</a:t>
            </a:r>
          </a:p>
          <a:p>
            <a:r>
              <a:rPr lang="en-US" dirty="0"/>
              <a:t>http://www.wordfreegames.com/game/binary-game.html (easy)</a:t>
            </a:r>
          </a:p>
          <a:p>
            <a:r>
              <a:rPr lang="en-US" dirty="0"/>
              <a:t>https://studio.code.org/projects/applab/iukLbcDnzqgoxuu810unLw (challenging)</a:t>
            </a: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36</a:t>
            </a:fld>
            <a:endParaRPr lang="en-US"/>
          </a:p>
        </p:txBody>
      </p:sp>
    </p:spTree>
    <p:extLst>
      <p:ext uri="{BB962C8B-B14F-4D97-AF65-F5344CB8AC3E}">
        <p14:creationId xmlns:p14="http://schemas.microsoft.com/office/powerpoint/2010/main" val="82314049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CA" dirty="0"/>
              <a:t>CPUs, </a:t>
            </a:r>
            <a:r>
              <a:rPr lang="en-US" dirty="0"/>
              <a:t>ALUs, FPUs, GPUs = central processing unit, arithmetic logic unit, floating-point unit, graphics processing unit</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http://nookkin.com/articles/computer-science/why-computers-use-binary.ndoc</a:t>
            </a:r>
          </a:p>
          <a:p>
            <a:r>
              <a:rPr lang="en-CA" sz="1200" b="0" i="0" kern="1200" dirty="0">
                <a:solidFill>
                  <a:schemeClr val="tx1"/>
                </a:solidFill>
                <a:effectLst/>
                <a:latin typeface="+mn-lt"/>
                <a:ea typeface="+mn-ea"/>
                <a:cs typeface="+mn-cs"/>
              </a:rPr>
              <a:t>Why do all modern-day computers use binary then?</a:t>
            </a:r>
          </a:p>
          <a:p>
            <a:r>
              <a:rPr lang="en-CA" sz="1200" b="0" i="0" kern="1200" dirty="0">
                <a:solidFill>
                  <a:schemeClr val="tx1"/>
                </a:solidFill>
                <a:effectLst/>
                <a:latin typeface="+mn-lt"/>
                <a:ea typeface="+mn-ea"/>
                <a:cs typeface="+mn-cs"/>
              </a:rPr>
              <a:t>Simple answer: Computers weren't initially designed to use binary [early ALUs Arithmetic Logical Units were decimal]... rather, binary was determined to be the most practical system to use with the transistor/solid-state/semi-conductor computers that followed the invention of the microchip. In the 1960's binary ALUs were 15% faster than their decimal counterparts and were 15% less expensive. Companies only bought the platform then, there was no software to buy --  you made your own. Dealing with binary values instead of decimal was the programmers' problem.</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Full answer: We only use binary because we currently do not have the technology to create "switches" that can reliably hold more than two possible states. (Quantum computers aren't exactly handy at the moment.) The binary system was chosen only because it is quite easy to distinguish the presence of an electric current from an absence of electric current (as is the case with semi-</a:t>
            </a:r>
            <a:r>
              <a:rPr lang="en-CA" sz="1200" b="0" i="0" kern="1200" dirty="0" err="1">
                <a:solidFill>
                  <a:schemeClr val="tx1"/>
                </a:solidFill>
                <a:effectLst/>
                <a:latin typeface="+mn-lt"/>
                <a:ea typeface="+mn-ea"/>
                <a:cs typeface="+mn-cs"/>
              </a:rPr>
              <a:t>condictors</a:t>
            </a:r>
            <a:r>
              <a:rPr lang="en-CA" sz="1200" b="0" i="0" kern="1200" dirty="0">
                <a:solidFill>
                  <a:schemeClr val="tx1"/>
                </a:solidFill>
                <a:effectLst/>
                <a:latin typeface="+mn-lt"/>
                <a:ea typeface="+mn-ea"/>
                <a:cs typeface="+mn-cs"/>
              </a:rPr>
              <a:t>, especially when working with trillions of such connections. That's all there is to it. Using any other number base in this type of system would require constant conversion, e.g. between binary and decimal or need sophisticated multiple-state switches adding orders of complexity to computer architecture.</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https://github.com/freeCodeCamp/freeCodeCamp/issues/3074 –&gt; see " </a:t>
            </a:r>
            <a:r>
              <a:rPr lang="en-CA" sz="1200" b="0" i="0" kern="1200" dirty="0" err="1">
                <a:solidFill>
                  <a:schemeClr val="tx1"/>
                </a:solidFill>
                <a:effectLst/>
                <a:latin typeface="+mn-lt"/>
                <a:ea typeface="+mn-ea"/>
                <a:cs typeface="+mn-cs"/>
              </a:rPr>
              <a:t>SaintPeter</a:t>
            </a:r>
            <a:r>
              <a:rPr lang="en-CA" sz="1200" b="0" i="0" kern="1200" dirty="0">
                <a:solidFill>
                  <a:schemeClr val="tx1"/>
                </a:solidFill>
                <a:effectLst/>
                <a:latin typeface="+mn-lt"/>
                <a:ea typeface="+mn-ea"/>
                <a:cs typeface="+mn-cs"/>
              </a:rPr>
              <a:t> commented on 26 Sep 2015" </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a:t>
            </a:r>
            <a:r>
              <a:rPr lang="en-CA" dirty="0"/>
              <a:t>transistors are little electrical switches. …are used in a computer … to represent a one or zero.</a:t>
            </a:r>
          </a:p>
          <a:p>
            <a:r>
              <a:rPr lang="en-CA" dirty="0"/>
              <a:t>The cool thing is that, by the application of logic gates (AND/OR/XOR/</a:t>
            </a:r>
            <a:r>
              <a:rPr lang="en-CA" dirty="0" err="1"/>
              <a:t>etc</a:t>
            </a:r>
            <a:r>
              <a:rPr lang="en-CA" dirty="0"/>
              <a:t>) and Boolean Algebra https://en.wikipedia.org/wiki/Boolean_algebra, you can represent "Finite State Machines" (of which a general-purpose computer is a special case) which can, in turn make deterministic calculations."</a:t>
            </a:r>
            <a:endParaRPr lang="en-CA" sz="1200" b="0" i="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37</a:t>
            </a:fld>
            <a:endParaRPr lang="en-US"/>
          </a:p>
        </p:txBody>
      </p:sp>
    </p:spTree>
    <p:extLst>
      <p:ext uri="{BB962C8B-B14F-4D97-AF65-F5344CB8AC3E}">
        <p14:creationId xmlns:p14="http://schemas.microsoft.com/office/powerpoint/2010/main" val="34595207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When wishes really are horses ( x is true )</a:t>
            </a:r>
          </a:p>
          <a:p>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AND</a:t>
            </a:r>
            <a:r>
              <a:rPr lang="en-US" sz="1200" b="0" i="0" kern="1200" dirty="0">
                <a:solidFill>
                  <a:schemeClr val="tx1"/>
                </a:solidFill>
                <a:effectLst/>
                <a:latin typeface="+mn-lt"/>
                <a:ea typeface="+mn-ea"/>
                <a:cs typeface="+mn-cs"/>
              </a:rPr>
              <a:t> ( y is true ) you have your own horse; pick the wish horse or your own horse, and </a:t>
            </a:r>
            <a:r>
              <a:rPr lang="en-US" sz="1200" b="1" i="0" kern="1200" dirty="0">
                <a:solidFill>
                  <a:schemeClr val="tx1"/>
                </a:solidFill>
                <a:effectLst/>
                <a:latin typeface="+mn-lt"/>
                <a:ea typeface="+mn-ea"/>
                <a:cs typeface="+mn-cs"/>
              </a:rPr>
              <a:t>go riding</a:t>
            </a:r>
            <a:r>
              <a:rPr lang="en-US" sz="1200" b="0" i="0" kern="1200" dirty="0">
                <a:solidFill>
                  <a:schemeClr val="tx1"/>
                </a:solidFill>
                <a:effectLst/>
                <a:latin typeface="+mn-lt"/>
                <a:ea typeface="+mn-ea"/>
                <a:cs typeface="+mn-cs"/>
              </a:rPr>
              <a: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[If you are smart you’ll keep your wishes down to one horse. Horses eat money – you’re going to need another wish machine.]</a:t>
            </a:r>
          </a:p>
          <a:p>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AND</a:t>
            </a:r>
            <a:r>
              <a:rPr lang="en-US" sz="1200" b="0" i="0" kern="1200" dirty="0">
                <a:solidFill>
                  <a:schemeClr val="tx1"/>
                </a:solidFill>
                <a:effectLst/>
                <a:latin typeface="+mn-lt"/>
                <a:ea typeface="+mn-ea"/>
                <a:cs typeface="+mn-cs"/>
              </a:rPr>
              <a:t> ( y is false ) you don’t have a real horse, you </a:t>
            </a:r>
            <a:r>
              <a:rPr lang="en-US" sz="1200" b="1" i="0" kern="1200" dirty="0">
                <a:solidFill>
                  <a:schemeClr val="tx1"/>
                </a:solidFill>
                <a:effectLst/>
                <a:latin typeface="+mn-lt"/>
                <a:ea typeface="+mn-ea"/>
                <a:cs typeface="+mn-cs"/>
              </a:rPr>
              <a:t>cannot ride</a:t>
            </a:r>
            <a:r>
              <a:rPr lang="en-US" sz="1200" b="0" i="0" kern="1200" dirty="0">
                <a:solidFill>
                  <a:schemeClr val="tx1"/>
                </a:solidFill>
                <a:effectLst/>
                <a:latin typeface="+mn-lt"/>
                <a:ea typeface="+mn-ea"/>
                <a:cs typeface="+mn-cs"/>
              </a:rPr>
              <a: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[due to faulty wishing, you have a rocking horse]</a:t>
            </a:r>
          </a:p>
          <a:p>
            <a:r>
              <a:rPr lang="en-US" sz="1200" b="1" i="0" kern="1200" dirty="0">
                <a:solidFill>
                  <a:schemeClr val="tx1"/>
                </a:solidFill>
                <a:effectLst/>
                <a:latin typeface="+mn-lt"/>
                <a:ea typeface="+mn-ea"/>
                <a:cs typeface="+mn-cs"/>
              </a:rPr>
              <a:t>  OR</a:t>
            </a:r>
            <a:r>
              <a:rPr lang="en-US" sz="1200" b="0" i="0" kern="1200" dirty="0">
                <a:solidFill>
                  <a:schemeClr val="tx1"/>
                </a:solidFill>
                <a:effectLst/>
                <a:latin typeface="+mn-lt"/>
                <a:ea typeface="+mn-ea"/>
                <a:cs typeface="+mn-cs"/>
              </a:rPr>
              <a:t> ( y is true ) you have your own horse; pick the wish horse or your own horse, and </a:t>
            </a:r>
            <a:r>
              <a:rPr lang="en-US" sz="1200" b="1" i="0" kern="1200" dirty="0">
                <a:solidFill>
                  <a:schemeClr val="tx1"/>
                </a:solidFill>
                <a:effectLst/>
                <a:latin typeface="+mn-lt"/>
                <a:ea typeface="+mn-ea"/>
                <a:cs typeface="+mn-cs"/>
              </a:rPr>
              <a:t>go riding</a:t>
            </a:r>
            <a:r>
              <a:rPr lang="en-US" sz="1200" b="0" i="0" kern="1200" dirty="0">
                <a:solidFill>
                  <a:schemeClr val="tx1"/>
                </a:solidFill>
                <a:effectLst/>
                <a:latin typeface="+mn-lt"/>
                <a:ea typeface="+mn-ea"/>
                <a:cs typeface="+mn-cs"/>
              </a:rPr>
              <a: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OR</a:t>
            </a:r>
            <a:r>
              <a:rPr lang="en-US" sz="1200" b="0" i="0" kern="1200" dirty="0">
                <a:solidFill>
                  <a:schemeClr val="tx1"/>
                </a:solidFill>
                <a:effectLst/>
                <a:latin typeface="+mn-lt"/>
                <a:ea typeface="+mn-ea"/>
                <a:cs typeface="+mn-cs"/>
              </a:rPr>
              <a:t> ( y is false) </a:t>
            </a:r>
            <a:r>
              <a:rPr lang="en-US" sz="1200" b="1" i="0" kern="1200" dirty="0">
                <a:solidFill>
                  <a:schemeClr val="tx1"/>
                </a:solidFill>
                <a:effectLst/>
                <a:latin typeface="+mn-lt"/>
                <a:ea typeface="+mn-ea"/>
                <a:cs typeface="+mn-cs"/>
              </a:rPr>
              <a:t>ride the wish horse</a:t>
            </a:r>
            <a:r>
              <a:rPr lang="en-US" sz="1200" b="0" i="0" kern="1200" dirty="0">
                <a:solidFill>
                  <a:schemeClr val="tx1"/>
                </a:solidFill>
                <a:effectLst/>
                <a:latin typeface="+mn-lt"/>
                <a:ea typeface="+mn-ea"/>
                <a:cs typeface="+mn-cs"/>
              </a:rPr>
              <a:t>.</a:t>
            </a:r>
          </a:p>
          <a:p>
            <a:r>
              <a:rPr lang="en-US" sz="1200" b="1" i="0" kern="1200" dirty="0">
                <a:solidFill>
                  <a:schemeClr val="tx1"/>
                </a:solidFill>
                <a:effectLst/>
                <a:latin typeface="+mn-lt"/>
                <a:ea typeface="+mn-ea"/>
                <a:cs typeface="+mn-cs"/>
              </a:rPr>
              <a:t> </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When wishes are </a:t>
            </a:r>
            <a:r>
              <a:rPr lang="en-US" sz="1200" b="1" i="0" kern="1200" dirty="0">
                <a:solidFill>
                  <a:schemeClr val="tx1"/>
                </a:solidFill>
                <a:effectLst/>
                <a:latin typeface="+mn-lt"/>
                <a:ea typeface="+mn-ea"/>
                <a:cs typeface="+mn-cs"/>
              </a:rPr>
              <a:t>not</a:t>
            </a:r>
            <a:r>
              <a:rPr lang="en-US" sz="1200" b="0" i="0" kern="1200" dirty="0">
                <a:solidFill>
                  <a:schemeClr val="tx1"/>
                </a:solidFill>
                <a:effectLst/>
                <a:latin typeface="+mn-lt"/>
                <a:ea typeface="+mn-ea"/>
                <a:cs typeface="+mn-cs"/>
              </a:rPr>
              <a:t> horses ( x is false, x is NOT true = !x in C),</a:t>
            </a:r>
          </a:p>
          <a:p>
            <a:r>
              <a:rPr lang="en-US" sz="1200" b="0" i="0" kern="1200" dirty="0">
                <a:solidFill>
                  <a:schemeClr val="tx1"/>
                </a:solidFill>
                <a:effectLst/>
                <a:latin typeface="+mn-lt"/>
                <a:ea typeface="+mn-ea"/>
                <a:cs typeface="+mn-cs"/>
              </a:rPr>
              <a:t> AND ( y is true ) you have your own horse, </a:t>
            </a:r>
            <a:r>
              <a:rPr lang="en-US" sz="1200" b="1" i="0" kern="1200" dirty="0">
                <a:solidFill>
                  <a:schemeClr val="tx1"/>
                </a:solidFill>
                <a:effectLst/>
                <a:latin typeface="+mn-lt"/>
                <a:ea typeface="+mn-ea"/>
                <a:cs typeface="+mn-cs"/>
              </a:rPr>
              <a:t>you cannot go riding </a:t>
            </a:r>
            <a:r>
              <a:rPr lang="en-US" sz="1200" b="0" i="0" kern="1200" dirty="0">
                <a:solidFill>
                  <a:schemeClr val="tx1"/>
                </a:solidFill>
                <a:effectLst/>
                <a:latin typeface="+mn-lt"/>
                <a:ea typeface="+mn-ea"/>
                <a:cs typeface="+mn-cs"/>
              </a:rPr>
              <a:t>[because your horse needs the company of a wish horse]</a:t>
            </a:r>
          </a:p>
          <a:p>
            <a:r>
              <a:rPr lang="en-US" sz="1200" b="0" i="0" kern="1200" dirty="0">
                <a:solidFill>
                  <a:schemeClr val="tx1"/>
                </a:solidFill>
                <a:effectLst/>
                <a:latin typeface="+mn-lt"/>
                <a:ea typeface="+mn-ea"/>
                <a:cs typeface="+mn-cs"/>
              </a:rPr>
              <a:t> AND ( y is false ) you have neither a wish horse nor your own horse, there is </a:t>
            </a:r>
            <a:r>
              <a:rPr lang="en-US" sz="1200" b="1" i="0" kern="1200" dirty="0">
                <a:solidFill>
                  <a:schemeClr val="tx1"/>
                </a:solidFill>
                <a:effectLst/>
                <a:latin typeface="+mn-lt"/>
                <a:ea typeface="+mn-ea"/>
                <a:cs typeface="+mn-cs"/>
              </a:rPr>
              <a:t>no horse to ride</a:t>
            </a:r>
            <a:r>
              <a:rPr lang="en-US" sz="1200" b="0" i="0" kern="1200" dirty="0">
                <a:solidFill>
                  <a:schemeClr val="tx1"/>
                </a:solidFill>
                <a:effectLst/>
                <a:latin typeface="+mn-lt"/>
                <a:ea typeface="+mn-ea"/>
                <a:cs typeface="+mn-cs"/>
              </a:rPr>
              <a: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OR ( y is true) you have and can ride your own horse [who is a stallion and quite comfortable on his own without a wish horse]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 OR ( y is false ) there is neither a wish horse, nor your own horse – </a:t>
            </a:r>
            <a:r>
              <a:rPr lang="en-US" sz="1200" b="1" i="0" kern="1200" dirty="0">
                <a:solidFill>
                  <a:schemeClr val="tx1"/>
                </a:solidFill>
                <a:effectLst/>
                <a:latin typeface="+mn-lt"/>
                <a:ea typeface="+mn-ea"/>
                <a:cs typeface="+mn-cs"/>
              </a:rPr>
              <a:t>you are walking!</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CE49CAB-11E7-4E46-B3A8-B9759289B5BF}" type="slidenum">
              <a:rPr lang="en-US" smtClean="0"/>
              <a:t>38</a:t>
            </a:fld>
            <a:endParaRPr lang="en-US"/>
          </a:p>
        </p:txBody>
      </p:sp>
    </p:spTree>
    <p:extLst>
      <p:ext uri="{BB962C8B-B14F-4D97-AF65-F5344CB8AC3E}">
        <p14:creationId xmlns:p14="http://schemas.microsoft.com/office/powerpoint/2010/main" val="9172929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dirty="0"/>
              <a:t>You cannot </a:t>
            </a:r>
            <a:r>
              <a:rPr lang="en-US" i="1" dirty="0"/>
              <a:t>detect</a:t>
            </a:r>
            <a:r>
              <a:rPr lang="en-US" dirty="0"/>
              <a:t> signed int overflow after the fact because signed int overflow is Undefined Behaviour. </a:t>
            </a:r>
            <a:br>
              <a:rPr lang="en-US" dirty="0"/>
            </a:br>
            <a:r>
              <a:rPr lang="en-US" dirty="0"/>
              <a:t>You must to write your code to avoid it or do a pre-test to trap overflow before it occurs.</a:t>
            </a:r>
          </a:p>
          <a:p>
            <a:r>
              <a:rPr lang="en-US" dirty="0">
                <a:hlinkClick r:id="rId3"/>
              </a:rPr>
              <a:t>How to detect integer overflow in C - Stack Overflow</a:t>
            </a:r>
            <a:br>
              <a:rPr lang="en-US" dirty="0"/>
            </a:br>
            <a:r>
              <a:rPr lang="en-US" dirty="0"/>
              <a:t>https://stackoverflow.com/questions/55468823/how-to-detect-integer-overflow-in-c</a:t>
            </a:r>
            <a:endParaRPr lang="en-GB" dirty="0"/>
          </a:p>
          <a:p>
            <a:endParaRPr lang="en-GB" dirty="0"/>
          </a:p>
          <a:p>
            <a:r>
              <a:rPr lang="en-US" dirty="0">
                <a:hlinkClick r:id="rId4"/>
              </a:rPr>
              <a:t>c - Catch and compute overflow during multiplication of two large integers - Stack Overflow</a:t>
            </a:r>
            <a:br>
              <a:rPr lang="en-US" dirty="0"/>
            </a:br>
            <a:r>
              <a:rPr lang="en-US" dirty="0"/>
              <a:t>https://stackoverflow.com/questions/1815367/catch-and-compute-overflow-during-multiplication-of-two-large-integers</a:t>
            </a:r>
            <a:endParaRPr lang="en-GB" dirty="0"/>
          </a:p>
          <a:p>
            <a:endParaRPr lang="en-GB" dirty="0"/>
          </a:p>
          <a:p>
            <a:r>
              <a:rPr lang="en-GB" dirty="0"/>
              <a:t>Understanding Integer Overflow in C/C++</a:t>
            </a:r>
            <a:br>
              <a:rPr lang="en-GB" dirty="0"/>
            </a:br>
            <a:r>
              <a:rPr lang="en-GB" dirty="0"/>
              <a:t>https://www.cs.utah.edu/~regehr/papers/overflow12.pdf</a:t>
            </a:r>
          </a:p>
          <a:p>
            <a:endParaRPr lang="en-GB" dirty="0"/>
          </a:p>
          <a:p>
            <a:endParaRPr lang="en-GB" dirty="0"/>
          </a:p>
        </p:txBody>
      </p:sp>
      <p:sp>
        <p:nvSpPr>
          <p:cNvPr id="4" name="Slide Number Placeholder 3"/>
          <p:cNvSpPr>
            <a:spLocks noGrp="1"/>
          </p:cNvSpPr>
          <p:nvPr>
            <p:ph type="sldNum" sz="quarter" idx="5"/>
          </p:nvPr>
        </p:nvSpPr>
        <p:spPr/>
        <p:txBody>
          <a:bodyPr/>
          <a:lstStyle/>
          <a:p>
            <a:fld id="{6CE49CAB-11E7-4E46-B3A8-B9759289B5BF}" type="slidenum">
              <a:rPr lang="en-US" smtClean="0"/>
              <a:t>39</a:t>
            </a:fld>
            <a:endParaRPr lang="en-US"/>
          </a:p>
        </p:txBody>
      </p:sp>
    </p:spTree>
    <p:extLst>
      <p:ext uri="{BB962C8B-B14F-4D97-AF65-F5344CB8AC3E}">
        <p14:creationId xmlns:p14="http://schemas.microsoft.com/office/powerpoint/2010/main" val="3705704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4</a:t>
            </a:fld>
            <a:endParaRPr lang="en-US"/>
          </a:p>
        </p:txBody>
      </p:sp>
    </p:spTree>
    <p:extLst>
      <p:ext uri="{BB962C8B-B14F-4D97-AF65-F5344CB8AC3E}">
        <p14:creationId xmlns:p14="http://schemas.microsoft.com/office/powerpoint/2010/main" val="282202769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CA" sz="1200" b="0" i="0" kern="1200" dirty="0">
                <a:solidFill>
                  <a:schemeClr val="tx1"/>
                </a:solidFill>
                <a:effectLst/>
                <a:latin typeface="+mn-lt"/>
                <a:ea typeface="+mn-ea"/>
                <a:cs typeface="+mn-cs"/>
              </a:rPr>
              <a:t>1995/1996 – The Ping of Death. A lack of sanity checks and error handling in the IP fragmentation reassembly code makes it possible to crash a wide variety of operating systems by sending a malformed "ping" packet from anywhere on the internet. Affects primarily Windows machines but many Macintosh and Unix systems as well. Software that assumes a reassembled ping packet will conform to Internet Protocol documented in RFC 791 is subject to buffer overflow causing a system crash and potentially allowing the injection of malicious code.</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https://en.wikipedia.org/wiki/</a:t>
            </a:r>
            <a:r>
              <a:rPr lang="en-CA" sz="1200" b="1" i="0" kern="1200" dirty="0">
                <a:solidFill>
                  <a:schemeClr val="tx1"/>
                </a:solidFill>
                <a:effectLst/>
                <a:latin typeface="+mn-lt"/>
                <a:ea typeface="+mn-ea"/>
                <a:cs typeface="+mn-cs"/>
              </a:rPr>
              <a:t>Mars_Climate_Orbiter</a:t>
            </a:r>
          </a:p>
          <a:p>
            <a:r>
              <a:rPr lang="en-CA" sz="1200" b="0" i="0" kern="1200" dirty="0">
                <a:solidFill>
                  <a:schemeClr val="tx1"/>
                </a:solidFill>
                <a:effectLst/>
                <a:latin typeface="+mn-lt"/>
                <a:ea typeface="+mn-ea"/>
                <a:cs typeface="+mn-cs"/>
              </a:rPr>
              <a:t>One piece of ground software supplied by Lockheed Martin produced results in a United States Customary unit (~Imperial), contrary to its Software Interface Specification (SIS), while a second system, supplied by NASA, expected those results to be in SI (International System of metric) units. When the spacecraft arrived at Mars in 1999, the thrusters fired to put it into orbit around Mars. The "units of measure" discrepancy caused the spacecraft to pass through the upper atmosphere and disintegrate. The cost of the project was 327 million dollars and the 365 days it took the orbiter to reach Mars. Subsequently, time was spent investigating, pointing fingers, and blaming.</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https://www.wired.com/2005/11/historys-worst-software-bugs/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http://royal.pingdom.com/2009/03/19/10-historical-software-bugs-with-extreme-consequences/</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CA" b="1" dirty="0"/>
          </a:p>
          <a:p>
            <a:pPr marL="0" marR="0" lvl="0" indent="0" algn="l" defTabSz="914400" rtl="0" eaLnBrk="1" fontAlgn="base" latinLnBrk="0" hangingPunct="1">
              <a:lnSpc>
                <a:spcPct val="100000"/>
              </a:lnSpc>
              <a:spcBef>
                <a:spcPts val="0"/>
              </a:spcBef>
              <a:spcAft>
                <a:spcPts val="0"/>
              </a:spcAft>
              <a:buClrTx/>
              <a:buSzTx/>
              <a:buFontTx/>
              <a:buNone/>
              <a:tabLst/>
              <a:defRPr/>
            </a:pPr>
            <a:r>
              <a:rPr lang="en-CA" b="1" dirty="0"/>
              <a:t>Antarctica's ozone layer hole discovered 7 years late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NASA's data analysis software had been programmed to flag and set aside data points that deviated greatly from expected measurements and so the initial measurements that should have set off alarms were simply overlooked. In short, the Total Ozone Mapping Spectrometer team failed to detect the ozone depletion seven years earlier because it was much more severe than scientists expected. </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"software contained quality-control code [known as a "reasonableness check"] to ignore ozone concentrations below 180 Dobson units as "probably bad" data. Concentrations that low had never been seen in Dobson network data, and could not be generated by any existing model. It was impossible as far as anyone knew, and it was a reasonable quality-control setting based on that knowledge. But the Antarctic ozone retrievals had come in well below the 180 unit setting. Their map of error flags for TOMS had showed the errors concentrated over the Antarctic in October. They had ignored it, however, assuming the instrument itself was faulty." (Conway, p.173, Atmospheric Science at NASA: A History)</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sym typeface="Wingdings" panose="05000000000000000000" pitchFamily="2" charset="2"/>
              </a:rPr>
              <a:t> Now wait a minute, if the instrument was faulty, the error flags should be randomly distributed across all areas measured. Wasn't it odd that the instrument was faulty only when measuring </a:t>
            </a:r>
            <a:r>
              <a:rPr lang="en-CA" sz="1200" b="0" i="0" kern="1200" dirty="0">
                <a:solidFill>
                  <a:schemeClr val="tx1"/>
                </a:solidFill>
                <a:effectLst/>
                <a:latin typeface="+mn-lt"/>
                <a:ea typeface="+mn-ea"/>
                <a:cs typeface="+mn-cs"/>
              </a:rPr>
              <a:t>Antarctic ozone?!? And if the instrument was faulty, then FIX IT!</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https://earthobservatory.nasa.gov/Features/RemoteSensingAtmosphere/remote_sensing5.php</a:t>
            </a:r>
            <a:endParaRPr lang="en-CA" sz="120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sym typeface="Wingdings" panose="05000000000000000000" pitchFamily="2" charset="2"/>
              </a:rPr>
              <a:t> </a:t>
            </a:r>
            <a:r>
              <a:rPr lang="en-CA" dirty="0"/>
              <a:t>A case of "We see what we believe." In this case, we refuse to see what we don't believe. Instead of accepting all data and investigating anomalies, the process was to reject what they assumed would be spurious measurements. </a:t>
            </a:r>
            <a:r>
              <a:rPr lang="en-CA" b="1" dirty="0"/>
              <a:t>The absence of information IS information. Never just ignore data. Report the unexpected.</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Checking Random </a:t>
            </a:r>
            <a:r>
              <a:rPr lang="en-CA" b="1" dirty="0"/>
              <a:t>seeding could win you $620,000</a:t>
            </a:r>
            <a:endParaRPr lang="en-US" sz="1200" b="1" i="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The Casino de Montreal opened in October of 1993. Among the many games was electronic KENO.</a:t>
            </a:r>
          </a:p>
          <a:p>
            <a:r>
              <a:rPr lang="en-CA" sz="1200" kern="1200" dirty="0">
                <a:solidFill>
                  <a:schemeClr val="tx1"/>
                </a:solidFill>
                <a:effectLst/>
                <a:latin typeface="+mn-lt"/>
                <a:ea typeface="+mn-ea"/>
                <a:cs typeface="+mn-cs"/>
              </a:rPr>
              <a:t>On Sunday, April 10, 1994, a freelance computer consultant by the name of Daniel Corriveau, playing electronic KENO at the Casino de Montreal, became the first known North American to beat a casino's electronic KENO game by successfully picking 19 out of 20 winning numbers.  What is more, he did this three times in a row.  The electronic KENO game and Monsieur Corriveau were promptly shut down.  After a thorough police investigation, including a polygraph test, Mr. Corriveau was issued a cheque for $620,000 or ~$1M in today’s dollars. see  </a:t>
            </a:r>
            <a:r>
              <a:rPr lang="en-CA" sz="1200" u="sng" kern="1200" dirty="0">
                <a:solidFill>
                  <a:schemeClr val="tx1"/>
                </a:solidFill>
                <a:effectLst/>
                <a:latin typeface="+mn-lt"/>
                <a:ea typeface="+mn-ea"/>
                <a:cs typeface="+mn-cs"/>
                <a:hlinkClick r:id="rId3"/>
              </a:rPr>
              <a:t>http://catlin.casinocitytimes.com/article/non-random-randomness-part-1-1243</a:t>
            </a:r>
            <a:r>
              <a:rPr lang="en-CA" sz="1200" kern="1200" dirty="0">
                <a:solidFill>
                  <a:schemeClr val="tx1"/>
                </a:solidFill>
                <a:effectLst/>
                <a:latin typeface="+mn-lt"/>
                <a:ea typeface="+mn-ea"/>
                <a:cs typeface="+mn-cs"/>
              </a:rPr>
              <a:t> </a:t>
            </a:r>
          </a:p>
          <a:p>
            <a:r>
              <a:rPr lang="en-CA" sz="1200" kern="1200" dirty="0">
                <a:solidFill>
                  <a:schemeClr val="tx1"/>
                </a:solidFill>
                <a:effectLst/>
                <a:latin typeface="+mn-lt"/>
                <a:ea typeface="+mn-ea"/>
                <a:cs typeface="+mn-cs"/>
              </a:rPr>
              <a:t>Obviously, the Keno machine programmer thought </a:t>
            </a:r>
            <a:r>
              <a:rPr lang="en-US" sz="1200" kern="1200" dirty="0">
                <a:solidFill>
                  <a:schemeClr val="tx1"/>
                </a:solidFill>
                <a:effectLst/>
                <a:latin typeface="+mn-lt"/>
                <a:ea typeface="+mn-ea"/>
                <a:cs typeface="+mn-cs"/>
              </a:rPr>
              <a:t>"The generation of random numbers was too important to be left to chance."</a:t>
            </a:r>
            <a:endParaRPr lang="en-CA"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Most, if not all, computer languages contain a Random Number Generator (RNG).  For programmer testing, one type of RNG initiates the random sequence with the same seed.  Debugging and testing uses the same set of "random" numbers over and over again, differences and errors thereby being due to the program itself and not due to the random behavior of the RNG.  Once the programmer is convinced that the program is sound, the RNG command is changed to use something close to a random seed, e.g. the computer's real time clock, giving a different set of numbers each time.</a:t>
            </a:r>
          </a:p>
          <a:p>
            <a:endParaRPr lang="en-CA" sz="1200" b="0" i="0" kern="1200" dirty="0">
              <a:solidFill>
                <a:schemeClr val="tx1"/>
              </a:solidFill>
              <a:effectLst/>
              <a:latin typeface="+mn-lt"/>
              <a:ea typeface="+mn-ea"/>
              <a:cs typeface="+mn-cs"/>
            </a:endParaRPr>
          </a:p>
          <a:p>
            <a:r>
              <a:rPr lang="en-CA" sz="1200" b="1" i="0" kern="1200" dirty="0">
                <a:solidFill>
                  <a:schemeClr val="tx1"/>
                </a:solidFill>
                <a:effectLst/>
                <a:latin typeface="+mn-lt"/>
                <a:ea typeface="+mn-ea"/>
                <a:cs typeface="+mn-cs"/>
              </a:rPr>
              <a:t>Corriveau knew about RNG behaviour. He slyly copied down the numbers the Keno machine was outputting over a period of many days and noticed a repeating pattern. This meant that the exact same sequence of KENO numbers were being "randomly" generated day after day.  Corriveau made three bets at the appropriate times and won due to a) bad programming, b) naïve programming, c) poor software version control, or d) a bad clock in the Keno machine.</a:t>
            </a:r>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40</a:t>
            </a:fld>
            <a:endParaRPr lang="en-US"/>
          </a:p>
        </p:txBody>
      </p:sp>
    </p:spTree>
    <p:extLst>
      <p:ext uri="{BB962C8B-B14F-4D97-AF65-F5344CB8AC3E}">
        <p14:creationId xmlns:p14="http://schemas.microsoft.com/office/powerpoint/2010/main" val="333340977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many digits? I'm using the anatomical term because we are talking about numbers. …referring to fingers as digits in this context is funnier.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How many digits? it's ok, you don't need to answer. I can tell what you are thinking.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Nope, not ten. Ninety-nine. Really. Everybody: hands off your keyboard, both hands up. </a:t>
            </a:r>
            <a:br>
              <a:rPr lang="en-US" dirty="0"/>
            </a:br>
            <a:r>
              <a:rPr lang="en-US" dirty="0"/>
              <a:t>Make two fists to close your all digits. That's zero. </a:t>
            </a:r>
          </a:p>
        </p:txBody>
      </p:sp>
      <p:sp>
        <p:nvSpPr>
          <p:cNvPr id="4" name="Slide Number Placeholder 3"/>
          <p:cNvSpPr>
            <a:spLocks noGrp="1"/>
          </p:cNvSpPr>
          <p:nvPr>
            <p:ph type="sldNum" sz="quarter" idx="10"/>
          </p:nvPr>
        </p:nvSpPr>
        <p:spPr/>
        <p:txBody>
          <a:bodyPr/>
          <a:lstStyle/>
          <a:p>
            <a:fld id="{6CE49CAB-11E7-4E46-B3A8-B9759289B5BF}" type="slidenum">
              <a:rPr lang="en-US" smtClean="0"/>
              <a:t>41</a:t>
            </a:fld>
            <a:endParaRPr lang="en-US"/>
          </a:p>
        </p:txBody>
      </p:sp>
    </p:spTree>
    <p:extLst>
      <p:ext uri="{BB962C8B-B14F-4D97-AF65-F5344CB8AC3E}">
        <p14:creationId xmlns:p14="http://schemas.microsoft.com/office/powerpoint/2010/main" val="134893415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Count with me... one, two, three, four. (index to little finger) How's it going so far? You with me? I see everyone is keeping up. Now for the innovation, the big paradigm shift: FIVE with only the thumb up. The other four digits have had a rest and are coming back for six, seven, eight, nine...uh, oh. TEN. The other hand is the next order of magnitude. Twenty, thirty, ..., ninety -- nine!</a:t>
            </a:r>
          </a:p>
          <a:p>
            <a:endParaRPr lang="en-US" dirty="0"/>
          </a:p>
          <a:p>
            <a:r>
              <a:rPr lang="en-US" dirty="0"/>
              <a:t>It is possible to count from zero to 99 on ten fingers using a different number system. Just hold your hands up the screen if you forget.</a:t>
            </a:r>
          </a:p>
          <a:p>
            <a:endParaRPr lang="en-US" dirty="0"/>
          </a:p>
          <a:p>
            <a:r>
              <a:rPr lang="en-US" dirty="0"/>
              <a:t>This finger counting system may have been the origin of the Roman symbols: right hand fingers are ones and the thumb is five, left hand fingers are tens, and the thumb is fifty. This is a very useful method of counting and keeping track of numbers up to 99 in a noisy and busy environment. Fingers on the right hand go up, index to little for 1,2,3,4; then the fingers go down for 5 and the thumb comes up. Thumb + index to pinky for  6, 7, 8, 9. For 10, the right-hand closes and the left hand’s index finger goes up.</a:t>
            </a:r>
          </a:p>
        </p:txBody>
      </p:sp>
      <p:sp>
        <p:nvSpPr>
          <p:cNvPr id="4" name="Slide Number Placeholder 3"/>
          <p:cNvSpPr>
            <a:spLocks noGrp="1"/>
          </p:cNvSpPr>
          <p:nvPr>
            <p:ph type="sldNum" sz="quarter" idx="10"/>
          </p:nvPr>
        </p:nvSpPr>
        <p:spPr/>
        <p:txBody>
          <a:bodyPr/>
          <a:lstStyle/>
          <a:p>
            <a:fld id="{6CE49CAB-11E7-4E46-B3A8-B9759289B5BF}" type="slidenum">
              <a:rPr lang="en-US" smtClean="0"/>
              <a:t>42</a:t>
            </a:fld>
            <a:endParaRPr lang="en-US"/>
          </a:p>
        </p:txBody>
      </p:sp>
    </p:spTree>
    <p:extLst>
      <p:ext uri="{BB962C8B-B14F-4D97-AF65-F5344CB8AC3E}">
        <p14:creationId xmlns:p14="http://schemas.microsoft.com/office/powerpoint/2010/main" val="344913655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CA" dirty="0"/>
              <a:t>https://xkcd.com/2030/</a:t>
            </a:r>
          </a:p>
          <a:p>
            <a:r>
              <a:rPr lang="en-CA" dirty="0"/>
              <a:t>https://www.explainxkcd.com/wiki/index.php/2030:_Voting_Software</a:t>
            </a:r>
          </a:p>
          <a:p>
            <a:r>
              <a:rPr lang="en-CA" sz="1200" b="1" i="0" kern="1200" dirty="0">
                <a:solidFill>
                  <a:schemeClr val="tx1"/>
                </a:solidFill>
                <a:effectLst/>
                <a:latin typeface="+mn-lt"/>
                <a:ea typeface="+mn-ea"/>
                <a:cs typeface="+mn-cs"/>
              </a:rPr>
              <a:t>"People are scared of flying and elevators even though they are, statistically, very safe. However, the opposite is true for software engineers: When software engineers say something is dangerous, people don't believe them."</a:t>
            </a:r>
          </a:p>
          <a:p>
            <a:endParaRPr lang="en-CA" b="1" dirty="0"/>
          </a:p>
          <a:p>
            <a:r>
              <a:rPr lang="en-CA" dirty="0"/>
              <a:t>Continued on next slide</a:t>
            </a:r>
          </a:p>
        </p:txBody>
      </p:sp>
      <p:sp>
        <p:nvSpPr>
          <p:cNvPr id="4" name="Slide Number Placeholder 3"/>
          <p:cNvSpPr>
            <a:spLocks noGrp="1"/>
          </p:cNvSpPr>
          <p:nvPr>
            <p:ph type="sldNum" sz="quarter" idx="5"/>
          </p:nvPr>
        </p:nvSpPr>
        <p:spPr/>
        <p:txBody>
          <a:bodyPr/>
          <a:lstStyle/>
          <a:p>
            <a:fld id="{6CE49CAB-11E7-4E46-B3A8-B9759289B5BF}" type="slidenum">
              <a:rPr lang="en-US" smtClean="0"/>
              <a:t>43</a:t>
            </a:fld>
            <a:endParaRPr lang="en-US"/>
          </a:p>
        </p:txBody>
      </p:sp>
    </p:spTree>
    <p:extLst>
      <p:ext uri="{BB962C8B-B14F-4D97-AF65-F5344CB8AC3E}">
        <p14:creationId xmlns:p14="http://schemas.microsoft.com/office/powerpoint/2010/main" val="84794810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CA" b="1" dirty="0"/>
              <a:t>There really are issues here and not only with online voting. </a:t>
            </a:r>
            <a:br>
              <a:rPr lang="en-CA" b="1" dirty="0"/>
            </a:br>
            <a:r>
              <a:rPr lang="en-CA" b="1" dirty="0"/>
              <a:t>(Local electronic vote counting systems are quite secure.)</a:t>
            </a:r>
            <a:br>
              <a:rPr lang="en-CA" b="1" dirty="0"/>
            </a:br>
            <a:r>
              <a:rPr lang="en-CA" b="1" dirty="0"/>
              <a:t>People have </a:t>
            </a:r>
            <a:r>
              <a:rPr lang="en-CA" b="1" i="1" dirty="0"/>
              <a:t>actually died</a:t>
            </a:r>
            <a:r>
              <a:rPr lang="en-CA" b="1" dirty="0"/>
              <a:t>.</a:t>
            </a:r>
          </a:p>
          <a:p>
            <a:r>
              <a:rPr lang="en-CA" b="1" dirty="0"/>
              <a:t>The Therac-6 and Therac-20 medical radiation machines had mechanical safeties like airplanes and elevators. The Therac-25 didn't. More about that elsewhere in this slide deck.</a:t>
            </a:r>
          </a:p>
          <a:p>
            <a:endParaRPr lang="en-CA" dirty="0"/>
          </a:p>
          <a:p>
            <a:r>
              <a:rPr lang="en-CA" dirty="0"/>
              <a:t>Security experts have minimal concerns about blockchain hacking. Stealing Bitcoins has attracted thousands of hackers but they've only been successful stealing from e-Wallets. No one has embezzled Bitcoin's blockchain.</a:t>
            </a:r>
            <a:br>
              <a:rPr lang="en-CA" dirty="0"/>
            </a:br>
            <a:r>
              <a:rPr lang="en-CA" dirty="0"/>
              <a:t>The big problem is getting the vote from the voter's system (mobile app or web page) into the blockchain securely.</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https://www.technologyreview.com/s/611850/why-security-experts-hate-that-blockchain-voting-will-be-used-in-the-midterm-elections/</a:t>
            </a:r>
          </a:p>
          <a:p>
            <a:r>
              <a:rPr lang="en-CA" dirty="0"/>
              <a:t>https://www.technologyreview.com/s/610836/how-secure-is-blockchain-really/</a:t>
            </a:r>
          </a:p>
        </p:txBody>
      </p:sp>
      <p:sp>
        <p:nvSpPr>
          <p:cNvPr id="4" name="Slide Number Placeholder 3"/>
          <p:cNvSpPr>
            <a:spLocks noGrp="1"/>
          </p:cNvSpPr>
          <p:nvPr>
            <p:ph type="sldNum" sz="quarter" idx="5"/>
          </p:nvPr>
        </p:nvSpPr>
        <p:spPr/>
        <p:txBody>
          <a:bodyPr/>
          <a:lstStyle/>
          <a:p>
            <a:fld id="{6CE49CAB-11E7-4E46-B3A8-B9759289B5BF}" type="slidenum">
              <a:rPr lang="en-US" smtClean="0"/>
              <a:t>44</a:t>
            </a:fld>
            <a:endParaRPr lang="en-US"/>
          </a:p>
        </p:txBody>
      </p:sp>
    </p:spTree>
    <p:extLst>
      <p:ext uri="{BB962C8B-B14F-4D97-AF65-F5344CB8AC3E}">
        <p14:creationId xmlns:p14="http://schemas.microsoft.com/office/powerpoint/2010/main" val="79168844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How computers represent both positive and negative numbers. (Two's Complement is the most common method but it cannot be expected, there are other methods of internal representation which is determined by hardware design, </a:t>
            </a:r>
            <a:r>
              <a:rPr lang="en-US" sz="1200" i="1" dirty="0"/>
              <a:t>not</a:t>
            </a:r>
            <a:r>
              <a:rPr lang="en-US" sz="1200" dirty="0"/>
              <a:t> software.)</a:t>
            </a:r>
            <a:br>
              <a:rPr lang="en-US" sz="1200" dirty="0"/>
            </a:br>
            <a:r>
              <a:rPr lang="en-US" sz="1200" dirty="0"/>
              <a:t>Positive and Negative numbers share half the bits of an integer where zero is considered on the positive side. </a:t>
            </a:r>
            <a:br>
              <a:rPr lang="en-US" sz="1200" dirty="0"/>
            </a:br>
            <a:r>
              <a:rPr lang="en-US" sz="1200" dirty="0"/>
              <a:t>The most significant (leftmost) bit is off for positive and on for negative numbers.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min/max for signed integers is ½ the maximum values for unsigned of the same type.</a:t>
            </a:r>
            <a:br>
              <a:rPr lang="en-US" sz="1200" dirty="0"/>
            </a:br>
            <a:r>
              <a:rPr lang="en-CA" sz="1200" b="0" i="0" kern="1200" dirty="0">
                <a:solidFill>
                  <a:schemeClr val="tx1"/>
                </a:solidFill>
                <a:effectLst/>
                <a:latin typeface="+mn-lt"/>
                <a:ea typeface="+mn-ea"/>
                <a:cs typeface="+mn-cs"/>
              </a:rPr>
              <a:t>Add any negative integer to a positive integer and the result will be correct in either binary or decimal arithmetic. </a:t>
            </a:r>
            <a:br>
              <a:rPr lang="en-CA" sz="1200" b="0" i="0" kern="1200" dirty="0">
                <a:solidFill>
                  <a:schemeClr val="tx1"/>
                </a:solidFill>
                <a:effectLst/>
                <a:latin typeface="+mn-lt"/>
                <a:ea typeface="+mn-ea"/>
                <a:cs typeface="+mn-cs"/>
              </a:rPr>
            </a:br>
            <a:r>
              <a:rPr lang="en-CA" sz="1200" b="0" i="0" kern="1200" dirty="0">
                <a:solidFill>
                  <a:schemeClr val="tx1"/>
                </a:solidFill>
                <a:effectLst/>
                <a:latin typeface="+mn-lt"/>
                <a:ea typeface="+mn-ea"/>
                <a:cs typeface="+mn-cs"/>
              </a:rPr>
              <a:t>Add any two negative and positive </a:t>
            </a:r>
            <a:r>
              <a:rPr lang="en-CA" sz="1200" b="0" i="1" kern="1200" dirty="0">
                <a:solidFill>
                  <a:schemeClr val="tx1"/>
                </a:solidFill>
                <a:effectLst/>
                <a:latin typeface="+mn-lt"/>
                <a:ea typeface="+mn-ea"/>
                <a:cs typeface="+mn-cs"/>
              </a:rPr>
              <a:t>matching </a:t>
            </a:r>
            <a:r>
              <a:rPr lang="en-CA" sz="1200" b="0" i="0" kern="1200" dirty="0">
                <a:solidFill>
                  <a:schemeClr val="tx1"/>
                </a:solidFill>
                <a:effectLst/>
                <a:latin typeface="+mn-lt"/>
                <a:ea typeface="+mn-ea"/>
                <a:cs typeface="+mn-cs"/>
              </a:rPr>
              <a:t>numbers and the result will always be zero. Meaning any value added or subtracted from zero will be correct.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The "complementary" aspect is that </a:t>
            </a:r>
            <a:r>
              <a:rPr lang="en-US" sz="1200" b="0" i="0" kern="1200" dirty="0">
                <a:solidFill>
                  <a:schemeClr val="tx1"/>
                </a:solidFill>
                <a:effectLst/>
                <a:latin typeface="+mn-lt"/>
                <a:ea typeface="+mn-ea"/>
                <a:cs typeface="+mn-cs"/>
              </a:rPr>
              <a:t>each positive binary number has a corresponding complement with equivalent but negative value. </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To compute the complement, invert all the bits and add 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+3  00000011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11111100  inversion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a:t>
            </a:r>
            <a:r>
              <a:rPr lang="en-US" sz="1200" u="sng" dirty="0">
                <a:latin typeface="Consolas" panose="020B0609020204030204" pitchFamily="49" charset="0"/>
              </a:rPr>
              <a:t>      +1</a:t>
            </a:r>
            <a:r>
              <a:rPr lang="en-US" sz="1200" dirty="0">
                <a:latin typeface="Consolas" panose="020B0609020204030204" pitchFamily="49" charset="0"/>
              </a:rPr>
              <a:t>  conversion</a:t>
            </a:r>
            <a:br>
              <a:rPr lang="en-US" sz="1200" dirty="0">
                <a:latin typeface="Consolas" panose="020B0609020204030204" pitchFamily="49" charset="0"/>
              </a:rPr>
            </a:br>
            <a:r>
              <a:rPr lang="en-US" sz="1200" dirty="0">
                <a:latin typeface="Consolas" panose="020B0609020204030204" pitchFamily="49" charset="0"/>
              </a:rPr>
              <a:t>  −3  </a:t>
            </a:r>
            <a:r>
              <a:rPr lang="en-US" sz="1200" u="none" dirty="0">
                <a:latin typeface="Consolas" panose="020B0609020204030204" pitchFamily="49" charset="0"/>
              </a:rPr>
              <a:t>11111101</a:t>
            </a:r>
            <a:r>
              <a:rPr lang="en-US" sz="1200" dirty="0">
                <a:latin typeface="Consolas" panose="020B0609020204030204" pitchFamily="49" charset="0"/>
              </a:rPr>
              <a:t>  complement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00000010  inversion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u="none" dirty="0">
                <a:latin typeface="Consolas" panose="020B0609020204030204" pitchFamily="49" charset="0"/>
              </a:rPr>
              <a:t>      </a:t>
            </a:r>
            <a:r>
              <a:rPr lang="en-US" sz="1200" u="sng" dirty="0">
                <a:latin typeface="Consolas" panose="020B0609020204030204" pitchFamily="49" charset="0"/>
              </a:rPr>
              <a:t>      +1</a:t>
            </a:r>
            <a:r>
              <a:rPr lang="en-US" sz="1200" dirty="0">
                <a:latin typeface="Consolas" panose="020B0609020204030204" pitchFamily="49" charset="0"/>
              </a:rPr>
              <a:t>  conversion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  +3  00000011  complement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nsolas" panose="020B0609020204030204" pitchFamily="49" charset="0"/>
              </a:rPr>
              <a:t>1 is added due to the unequal distribution of non-zero positive and negative values within the integer.</a:t>
            </a:r>
            <a:br>
              <a:rPr lang="en-US" sz="1200" dirty="0">
                <a:latin typeface="Consolas" panose="020B0609020204030204" pitchFamily="49" charset="0"/>
              </a:rPr>
            </a:br>
            <a:endParaRPr lang="en-CA"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Why share the bits this way, with half positive and half negative? Because, with </a:t>
            </a:r>
            <a:r>
              <a:rPr lang="en-CA" sz="1100" dirty="0"/>
              <a:t>two's-complement, the fundamental arithmetic operations of addition, subtraction, and multiplication are identical to those for both signed and unsigned binary numbers. This property makes the system both simpler to implement—there is no special handling of positive vs negative numbers—and is capable of easily handling higher precision arithmetic: just use more bits. (https://en.wikipedia.org/wiki/Two's_complement)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b="0" i="0" kern="1200" dirty="0">
              <a:solidFill>
                <a:schemeClr val="tx1"/>
              </a:solidFill>
              <a:effectLst/>
              <a:latin typeface="+mn-lt"/>
              <a:ea typeface="+mn-ea"/>
              <a:cs typeface="+mn-cs"/>
            </a:endParaRPr>
          </a:p>
          <a:p>
            <a:r>
              <a:rPr lang="en-US" sz="1200" dirty="0">
                <a:latin typeface="Verdana" panose="020B0604030504040204" pitchFamily="34" charset="0"/>
                <a:ea typeface="Verdana" panose="020B0604030504040204" pitchFamily="34" charset="0"/>
              </a:rPr>
              <a:t>The disadvantage is overflow when 127 + 1 becomes −128. But we have that problem with </a:t>
            </a:r>
            <a:r>
              <a:rPr lang="en-CA" sz="1200" b="0" i="0" kern="1200" dirty="0">
                <a:solidFill>
                  <a:schemeClr val="tx1"/>
                </a:solidFill>
                <a:effectLst/>
                <a:latin typeface="Verdana" panose="020B0604030504040204" pitchFamily="34" charset="0"/>
                <a:ea typeface="Verdana" panose="020B0604030504040204" pitchFamily="34" charset="0"/>
                <a:cs typeface="+mn-cs"/>
              </a:rPr>
              <a:t>unsigned binary numbers (255 + 1 = 0), with one's complement, and also with </a:t>
            </a:r>
            <a:r>
              <a:rPr lang="en-US" sz="1200" dirty="0">
                <a:latin typeface="Verdana" panose="020B0604030504040204" pitchFamily="34" charset="0"/>
                <a:ea typeface="Verdana" panose="020B0604030504040204" pitchFamily="34" charset="0"/>
              </a:rPr>
              <a:t>decimal numbers in programming or DB columns where there are always limits on maximum / minimum values.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Overflow goes to the </a:t>
            </a:r>
            <a:r>
              <a:rPr lang="en-CA" sz="1200" b="1" i="0" kern="1200" dirty="0">
                <a:solidFill>
                  <a:schemeClr val="tx1"/>
                </a:solidFill>
                <a:effectLst/>
                <a:latin typeface="+mn-lt"/>
                <a:ea typeface="+mn-ea"/>
                <a:cs typeface="+mn-cs"/>
              </a:rPr>
              <a:t>bit bucket</a:t>
            </a:r>
            <a:r>
              <a:rPr lang="en-CA" sz="1200" b="0" i="0" kern="1200" dirty="0">
                <a:solidFill>
                  <a:schemeClr val="tx1"/>
                </a:solidFill>
                <a:effectLst/>
                <a:latin typeface="+mn-lt"/>
                <a:ea typeface="+mn-ea"/>
                <a:cs typeface="+mn-cs"/>
              </a:rPr>
              <a:t> https://en.wikipedia.org/wiki/Bit_bucket</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So you say your computer running slowly…hmmm, did you empty the bit bucket? No? Nobody told you? Well, that's the problem. Every time you end a program, the OS has to get rid of the used memory, so it throws the RAM your program used into the bit bucket. For efficiency, it leaves the zeros and only throws the 1 bits away. Your bit bucket has overflowed and is clogging things up. It's like taking out the garbage. Everyone throws stuff away but nobody likes cleaning up afterwards. "How do you empty the bit bucket?" Well, go to the back of the computer…okay, have you got a screwdriver? …</a:t>
            </a:r>
            <a:endParaRPr lang="en-US" dirty="0"/>
          </a:p>
          <a:p>
            <a:endParaRPr lang="en-US" dirty="0"/>
          </a:p>
          <a:p>
            <a:r>
              <a:rPr lang="en-CA" dirty="0"/>
              <a:t>Reference https://www3.ntu.edu.sg/home/ehchua/programming/java/datarepresentation.html</a:t>
            </a:r>
          </a:p>
          <a:p>
            <a:endParaRPr lang="en-US" dirty="0"/>
          </a:p>
          <a:p>
            <a:r>
              <a:rPr lang="en-US" dirty="0"/>
              <a:t>T</a:t>
            </a:r>
            <a:r>
              <a:rPr lang="en-CA" dirty="0"/>
              <a:t>his example shows a type  __int8, a signed version of the char type which is rarely employed but useful for the example. Integers of larger size (more bits) have the same overflow behaviour.</a:t>
            </a:r>
          </a:p>
          <a:p>
            <a:endParaRPr lang="en-US" dirty="0"/>
          </a:p>
          <a:p>
            <a:r>
              <a:rPr lang="en-CA" dirty="0"/>
              <a:t>"two's complement" is because it's in base 2. The general mathematical term is "radix complement" and radix for binary is 2.</a:t>
            </a:r>
          </a:p>
          <a:p>
            <a:r>
              <a:rPr lang="en-CA" dirty="0"/>
              <a:t>https://en.m.wikipedia.org/wiki/Two's_complement</a:t>
            </a:r>
          </a:p>
          <a:p>
            <a:r>
              <a:rPr lang="en-CA" dirty="0"/>
              <a:t>The two's complement is calculated by inverting the digits and adding one. </a:t>
            </a:r>
          </a:p>
          <a:p>
            <a:r>
              <a:rPr lang="en-CA" dirty="0"/>
              <a:t>e.g. </a:t>
            </a:r>
          </a:p>
          <a:p>
            <a:r>
              <a:rPr lang="en-CA" dirty="0">
                <a:latin typeface="Consolas" panose="020B0609020204030204" pitchFamily="49" charset="0"/>
              </a:rPr>
              <a:t>Decimal +1 = binary </a:t>
            </a:r>
            <a:r>
              <a:rPr lang="en-CA" b="1" dirty="0">
                <a:latin typeface="Consolas" panose="020B0609020204030204" pitchFamily="49" charset="0"/>
              </a:rPr>
              <a:t>0000 0001 </a:t>
            </a:r>
            <a:r>
              <a:rPr lang="en-CA" dirty="0">
                <a:latin typeface="Consolas" panose="020B0609020204030204" pitchFamily="49" charset="0"/>
              </a:rPr>
              <a:t>has this two's complement </a:t>
            </a:r>
            <a:r>
              <a:rPr lang="en-CA" b="1" dirty="0">
                <a:latin typeface="Consolas" panose="020B0609020204030204" pitchFamily="49" charset="0"/>
              </a:rPr>
              <a:t>1111 1111 </a:t>
            </a:r>
            <a:r>
              <a:rPr lang="en-CA" dirty="0">
                <a:latin typeface="Consolas" panose="020B0609020204030204" pitchFamily="49" charset="0"/>
              </a:rPr>
              <a:t>which is -1 decimal</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latin typeface="Consolas" panose="020B0609020204030204" pitchFamily="49" charset="0"/>
              </a:rPr>
              <a:t>Decimal -1 = binary </a:t>
            </a:r>
            <a:r>
              <a:rPr lang="en-CA" b="1" dirty="0">
                <a:latin typeface="Consolas" panose="020B0609020204030204" pitchFamily="49" charset="0"/>
              </a:rPr>
              <a:t>1111 1111</a:t>
            </a:r>
            <a:r>
              <a:rPr lang="en-CA" dirty="0">
                <a:latin typeface="Consolas" panose="020B0609020204030204" pitchFamily="49" charset="0"/>
              </a:rPr>
              <a:t> has this two's complement </a:t>
            </a:r>
            <a:r>
              <a:rPr lang="en-CA" b="1" dirty="0">
                <a:latin typeface="Consolas" panose="020B0609020204030204" pitchFamily="49" charset="0"/>
              </a:rPr>
              <a:t>0000 0001</a:t>
            </a:r>
            <a:r>
              <a:rPr lang="en-CA" dirty="0">
                <a:latin typeface="Consolas" panose="020B0609020204030204" pitchFamily="49" charset="0"/>
              </a:rPr>
              <a:t> which is +1 decimal</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latin typeface="Consolas" panose="020B0609020204030204" pitchFamily="49" charset="0"/>
              </a:rPr>
              <a:t>Applies to values from -127 to 127. The negative is the complement of the positive and vice versa.</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latin typeface="Consolas" panose="020B0609020204030204" pitchFamily="49" charset="0"/>
              </a:rPr>
              <a:t>Two's complement of -128 is -128, of 0 is 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latin typeface="Consolas" panose="020B0609020204030204" pitchFamily="49" charset="0"/>
              </a:rPr>
              <a:t>6 </a:t>
            </a:r>
            <a:r>
              <a:rPr lang="en-CA" b="1" dirty="0">
                <a:latin typeface="Consolas" panose="020B0609020204030204" pitchFamily="49" charset="0"/>
              </a:rPr>
              <a:t>subtract </a:t>
            </a:r>
            <a:r>
              <a:rPr lang="en-CA" b="0" dirty="0">
                <a:latin typeface="Consolas" panose="020B0609020204030204" pitchFamily="49" charset="0"/>
              </a:rPr>
              <a:t>4</a:t>
            </a:r>
            <a:r>
              <a:rPr lang="en-CA" dirty="0">
                <a:latin typeface="Consolas" panose="020B0609020204030204" pitchFamily="49" charset="0"/>
              </a:rPr>
              <a:t> is handled as </a:t>
            </a:r>
            <a:br>
              <a:rPr lang="en-CA" dirty="0">
                <a:latin typeface="Consolas" panose="020B0609020204030204" pitchFamily="49" charset="0"/>
              </a:rPr>
            </a:br>
            <a:r>
              <a:rPr lang="en-CA" dirty="0">
                <a:latin typeface="Consolas" panose="020B0609020204030204" pitchFamily="49" charset="0"/>
              </a:rPr>
              <a:t>6 </a:t>
            </a:r>
            <a:r>
              <a:rPr lang="en-CA" b="1" dirty="0">
                <a:latin typeface="Consolas" panose="020B0609020204030204" pitchFamily="49" charset="0"/>
              </a:rPr>
              <a:t>+ two's complement </a:t>
            </a:r>
            <a:r>
              <a:rPr lang="en-CA" dirty="0">
                <a:latin typeface="Consolas" panose="020B0609020204030204" pitchFamily="49" charset="0"/>
              </a:rPr>
              <a:t>of 4 which is -4</a:t>
            </a:r>
            <a:br>
              <a:rPr lang="en-CA" dirty="0">
                <a:latin typeface="Consolas" panose="020B0609020204030204" pitchFamily="49" charset="0"/>
              </a:rPr>
            </a:br>
            <a:r>
              <a:rPr lang="en-CA" dirty="0">
                <a:latin typeface="Consolas" panose="020B0609020204030204" pitchFamily="49" charset="0"/>
              </a:rPr>
              <a:t>6 + -4 = 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latin typeface="Consolas" panose="020B0609020204030204" pitchFamily="49" charset="0"/>
            </a:endParaRPr>
          </a:p>
          <a:p>
            <a:endParaRPr lang="en-CA" dirty="0"/>
          </a:p>
          <a:p>
            <a:endParaRPr lang="en-US" dirty="0"/>
          </a:p>
          <a:p>
            <a:endParaRPr lang="en-US" dirty="0"/>
          </a:p>
        </p:txBody>
      </p:sp>
      <p:sp>
        <p:nvSpPr>
          <p:cNvPr id="4" name="Slide Number Placeholder 3"/>
          <p:cNvSpPr>
            <a:spLocks noGrp="1"/>
          </p:cNvSpPr>
          <p:nvPr>
            <p:ph type="sldNum" sz="quarter" idx="10"/>
          </p:nvPr>
        </p:nvSpPr>
        <p:spPr/>
        <p:txBody>
          <a:bodyPr/>
          <a:lstStyle/>
          <a:p>
            <a:fld id="{6CE49CAB-11E7-4E46-B3A8-B9759289B5BF}" type="slidenum">
              <a:rPr lang="en-US" smtClean="0"/>
              <a:t>45</a:t>
            </a:fld>
            <a:endParaRPr lang="en-US"/>
          </a:p>
        </p:txBody>
      </p:sp>
    </p:spTree>
    <p:extLst>
      <p:ext uri="{BB962C8B-B14F-4D97-AF65-F5344CB8AC3E}">
        <p14:creationId xmlns:p14="http://schemas.microsoft.com/office/powerpoint/2010/main" val="418262182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Why does this matter? See https://chromium.googlesource.com/chromium/src/+/50e671d0abbcaa3b4013a229c9759b33c77daf25</a:t>
            </a:r>
            <a:br>
              <a:rPr lang="en-US" dirty="0"/>
            </a:br>
            <a:r>
              <a:rPr lang="en-US" dirty="0"/>
              <a:t>2018-01-24 </a:t>
            </a:r>
            <a:r>
              <a:rPr lang="en-CA" dirty="0"/>
              <a:t>M64: Ensure clamped time always moves forward This patch fixes a problem where </a:t>
            </a:r>
            <a:r>
              <a:rPr lang="en-CA" dirty="0" err="1"/>
              <a:t>performance.now</a:t>
            </a:r>
            <a:r>
              <a:rPr lang="en-CA" dirty="0"/>
              <a:t> or </a:t>
            </a:r>
            <a:r>
              <a:rPr lang="en-CA" dirty="0" err="1"/>
              <a:t>Date.now</a:t>
            </a:r>
            <a:r>
              <a:rPr lang="en-CA" dirty="0"/>
              <a:t> can in rare cases move slightly backwards due to a loss of arithmetic precision and rounding which is unavoidable when using floating point.</a:t>
            </a:r>
            <a:br>
              <a:rPr lang="en-CA" dirty="0"/>
            </a:b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http://cottonvibes.blogspot.ca/2010/08/32bit-floats-integer-accuracy-and.html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Actual properties of float and double are unspecified (except that double is not smaller than float),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CA" dirty="0"/>
              <a:t>* therefore, portability between systems is not necessarily predictable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however, on most systems, size and behaviour are according to IEEE 754 standards for floating-point format</a:t>
            </a:r>
          </a:p>
          <a:p>
            <a:r>
              <a:rPr lang="en-US" dirty="0"/>
              <a:t>where float is 32 bit and double is 64 bit. Floats and double exhibit identical behavior within the limits of a float.</a:t>
            </a:r>
          </a:p>
          <a:p>
            <a:r>
              <a:rPr lang="en-US" dirty="0"/>
              <a:t>When programming with floating point, know what you need: what range of values are processed and how exact must the results be.</a:t>
            </a:r>
          </a:p>
          <a:p>
            <a:endParaRPr lang="en-US" dirty="0"/>
          </a:p>
          <a:p>
            <a:r>
              <a:rPr lang="en-US" dirty="0"/>
              <a:t>Single-precision floating-point format (</a:t>
            </a:r>
            <a:r>
              <a:rPr lang="en-CA" dirty="0"/>
              <a:t>32-bit base-2 format)</a:t>
            </a:r>
            <a:endParaRPr lang="en-US" dirty="0"/>
          </a:p>
          <a:p>
            <a:r>
              <a:rPr lang="en-CA" dirty="0"/>
              <a:t>The largest value representable by an </a:t>
            </a:r>
            <a:r>
              <a:rPr lang="en-CA" i="1" dirty="0"/>
              <a:t>n</a:t>
            </a:r>
            <a:r>
              <a:rPr lang="en-CA" dirty="0"/>
              <a:t> bit integer is 2</a:t>
            </a:r>
            <a:r>
              <a:rPr lang="en-CA" i="1" baseline="30000" dirty="0"/>
              <a:t>n</a:t>
            </a:r>
            <a:r>
              <a:rPr lang="en-CA" dirty="0"/>
              <a:t>-1. A float type has 24 bits of precision including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Powers of 2 within the range of the exponent are exactly representable as 1.0×2</a:t>
            </a:r>
            <a:r>
              <a:rPr lang="en-CA" i="1" baseline="30000" dirty="0"/>
              <a:t>n</a:t>
            </a:r>
            <a:r>
              <a:rPr lang="en-CA" dirty="0"/>
              <a:t>, so 2</a:t>
            </a:r>
            <a:r>
              <a:rPr lang="en-CA" baseline="30000" dirty="0"/>
              <a:t>24</a:t>
            </a:r>
            <a:r>
              <a:rPr lang="en-CA" dirty="0"/>
              <a:t> </a:t>
            </a:r>
            <a:r>
              <a:rPr lang="en-CA" i="1" dirty="0"/>
              <a:t>can</a:t>
            </a:r>
            <a:r>
              <a:rPr lang="en-CA" dirty="0"/>
              <a:t> fit and consequently the first </a:t>
            </a:r>
            <a:r>
              <a:rPr lang="en-CA" dirty="0" err="1"/>
              <a:t>unrepresentable</a:t>
            </a:r>
            <a:r>
              <a:rPr lang="en-CA" dirty="0"/>
              <a:t> integer for float is 2</a:t>
            </a:r>
            <a:r>
              <a:rPr lang="en-CA" baseline="30000" dirty="0"/>
              <a:t>24</a:t>
            </a:r>
            <a:r>
              <a:rPr lang="en-CA" dirty="0"/>
              <a:t>+1. </a:t>
            </a:r>
            <a:br>
              <a:rPr lang="en-CA" dirty="0"/>
            </a:br>
            <a:r>
              <a:rPr lang="en-CA" dirty="0">
                <a:effectLst/>
              </a:rPr>
              <a:t>Declare a float and set it equal to 16,777,217. It is stored as 16,777,216. A float can store only even values &gt; 16,777,216 rounded to nearest multiples of 2, 4, 8, ..., 128 depending on value.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Double precision floating point numbers can hold very, very large </a:t>
            </a:r>
            <a:r>
              <a:rPr lang="en-US" i="1" dirty="0"/>
              <a:t>integer</a:t>
            </a:r>
            <a:r>
              <a:rPr lang="en-US" i="0" dirty="0"/>
              <a:t> values exactly and fractional values are more accurate.</a:t>
            </a:r>
          </a:p>
          <a:p>
            <a:r>
              <a:rPr lang="en-CA" dirty="0"/>
              <a:t>The largest value representable by an </a:t>
            </a:r>
            <a:r>
              <a:rPr lang="en-CA" i="1" dirty="0"/>
              <a:t>n</a:t>
            </a:r>
            <a:r>
              <a:rPr lang="en-CA" dirty="0"/>
              <a:t> bit integer is 2</a:t>
            </a:r>
            <a:r>
              <a:rPr lang="en-CA" i="1" baseline="30000" dirty="0"/>
              <a:t>n</a:t>
            </a:r>
            <a:r>
              <a:rPr lang="en-CA" dirty="0"/>
              <a:t>-1. A double type has 53 bits of precision in the significant digits (whole number to the left of decimal).</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Powers of 2 within the range of the exponent are exactly representable as 1.0×2</a:t>
            </a:r>
            <a:r>
              <a:rPr lang="en-CA" i="1" baseline="30000" dirty="0"/>
              <a:t>n</a:t>
            </a:r>
            <a:r>
              <a:rPr lang="en-CA" dirty="0"/>
              <a:t>, so 2</a:t>
            </a:r>
            <a:r>
              <a:rPr lang="en-CA" baseline="30000" dirty="0"/>
              <a:t>53</a:t>
            </a:r>
            <a:r>
              <a:rPr lang="en-CA" dirty="0"/>
              <a:t> </a:t>
            </a:r>
            <a:r>
              <a:rPr lang="en-CA" i="1" dirty="0"/>
              <a:t>can</a:t>
            </a:r>
            <a:r>
              <a:rPr lang="en-CA" dirty="0"/>
              <a:t> fit and consequently the first </a:t>
            </a:r>
            <a:r>
              <a:rPr lang="en-CA" dirty="0" err="1"/>
              <a:t>unrepresentable</a:t>
            </a:r>
            <a:r>
              <a:rPr lang="en-CA" dirty="0"/>
              <a:t> integer for double is 2</a:t>
            </a:r>
            <a:r>
              <a:rPr lang="en-CA" baseline="30000" dirty="0"/>
              <a:t>53</a:t>
            </a:r>
            <a:r>
              <a:rPr lang="en-CA" dirty="0"/>
              <a:t>+1. </a:t>
            </a:r>
            <a:br>
              <a:rPr lang="en-CA" dirty="0"/>
            </a:br>
            <a:r>
              <a:rPr lang="en-CA" dirty="0">
                <a:effectLst/>
              </a:rPr>
              <a:t>A double can store only even values &gt; </a:t>
            </a:r>
            <a:r>
              <a:rPr lang="en-US" dirty="0"/>
              <a:t>9,007,199,254,740,992 (9 quadrillion) </a:t>
            </a:r>
            <a:r>
              <a:rPr lang="en-CA" dirty="0">
                <a:effectLst/>
              </a:rPr>
              <a:t>rounded to nearest multiples of 2, 4, 8, ..., 308 depending on value.</a:t>
            </a:r>
          </a:p>
          <a:p>
            <a:endParaRPr lang="en-US" dirty="0"/>
          </a:p>
          <a:p>
            <a:r>
              <a:rPr lang="en-CA" b="1" dirty="0"/>
              <a:t>Execution speed with double-precision arithmetic</a:t>
            </a:r>
          </a:p>
          <a:p>
            <a:r>
              <a:rPr lang="en-CA" dirty="0"/>
              <a:t>Using double-precision floating-point variables and mathematical functions (e.g., sin, cos, atan2, log, </a:t>
            </a:r>
            <a:r>
              <a:rPr lang="en-CA" dirty="0" err="1"/>
              <a:t>exp</a:t>
            </a:r>
            <a:r>
              <a:rPr lang="en-CA" dirty="0"/>
              <a:t> and sqrt) are slower than working with their single precision counterparts. One area of computing where this is a particular issue is for parallel code running on GPUs. For example, when using </a:t>
            </a:r>
            <a:r>
              <a:rPr lang="en-CA" dirty="0">
                <a:hlinkClick r:id="rId3" tooltip="Nvidia"/>
              </a:rPr>
              <a:t>NVIDIA</a:t>
            </a:r>
            <a:r>
              <a:rPr lang="en-CA" dirty="0"/>
              <a:t>'s </a:t>
            </a:r>
            <a:r>
              <a:rPr lang="en-CA" dirty="0">
                <a:hlinkClick r:id="rId4" tooltip="CUDA"/>
              </a:rPr>
              <a:t>CUDA</a:t>
            </a:r>
            <a:r>
              <a:rPr lang="en-CA" dirty="0"/>
              <a:t> platform, on video cards designed for gaming, calculations with double precision take 3 to 24 times longer to complete than calculations using </a:t>
            </a:r>
            <a:r>
              <a:rPr lang="en-CA" dirty="0">
                <a:hlinkClick r:id="rId5" tooltip="Single-precision floating-point format"/>
              </a:rPr>
              <a:t>single precision</a:t>
            </a:r>
            <a:r>
              <a:rPr lang="en-CA" dirty="0"/>
              <a:t>.</a:t>
            </a:r>
            <a:r>
              <a:rPr lang="en-CA" baseline="30000" dirty="0">
                <a:hlinkClick r:id="rId6"/>
              </a:rPr>
              <a:t>[4]</a:t>
            </a:r>
            <a:endParaRPr lang="en-CA" dirty="0"/>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46</a:t>
            </a:fld>
            <a:endParaRPr lang="en-US"/>
          </a:p>
        </p:txBody>
      </p:sp>
    </p:spTree>
    <p:extLst>
      <p:ext uri="{BB962C8B-B14F-4D97-AF65-F5344CB8AC3E}">
        <p14:creationId xmlns:p14="http://schemas.microsoft.com/office/powerpoint/2010/main" val="163285137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47</a:t>
            </a:fld>
            <a:endParaRPr lang="en-US"/>
          </a:p>
        </p:txBody>
      </p:sp>
    </p:spTree>
    <p:extLst>
      <p:ext uri="{BB962C8B-B14F-4D97-AF65-F5344CB8AC3E}">
        <p14:creationId xmlns:p14="http://schemas.microsoft.com/office/powerpoint/2010/main" val="392188303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48</a:t>
            </a:fld>
            <a:endParaRPr lang="en-US"/>
          </a:p>
        </p:txBody>
      </p:sp>
    </p:spTree>
    <p:extLst>
      <p:ext uri="{BB962C8B-B14F-4D97-AF65-F5344CB8AC3E}">
        <p14:creationId xmlns:p14="http://schemas.microsoft.com/office/powerpoint/2010/main" val="324369311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49</a:t>
            </a:fld>
            <a:endParaRPr lang="en-US"/>
          </a:p>
        </p:txBody>
      </p:sp>
    </p:spTree>
    <p:extLst>
      <p:ext uri="{BB962C8B-B14F-4D97-AF65-F5344CB8AC3E}">
        <p14:creationId xmlns:p14="http://schemas.microsoft.com/office/powerpoint/2010/main" val="1770956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CA" dirty="0"/>
              <a:t>There are 10 types of people in the world: </a:t>
            </a:r>
          </a:p>
          <a:p>
            <a:r>
              <a:rPr lang="en-CA" dirty="0"/>
              <a:t>01 those who know ternary, </a:t>
            </a:r>
          </a:p>
          <a:p>
            <a:r>
              <a:rPr lang="en-CA" dirty="0"/>
              <a:t>02 those who don't, </a:t>
            </a:r>
          </a:p>
          <a:p>
            <a:r>
              <a:rPr lang="en-CA" dirty="0"/>
              <a:t>10 and those expecting another binary joke</a:t>
            </a:r>
          </a:p>
        </p:txBody>
      </p:sp>
      <p:sp>
        <p:nvSpPr>
          <p:cNvPr id="4" name="Slide Number Placeholder 3"/>
          <p:cNvSpPr>
            <a:spLocks noGrp="1"/>
          </p:cNvSpPr>
          <p:nvPr>
            <p:ph type="sldNum" sz="quarter" idx="10"/>
          </p:nvPr>
        </p:nvSpPr>
        <p:spPr/>
        <p:txBody>
          <a:bodyPr/>
          <a:lstStyle/>
          <a:p>
            <a:fld id="{6CE49CAB-11E7-4E46-B3A8-B9759289B5BF}" type="slidenum">
              <a:rPr lang="en-US" smtClean="0"/>
              <a:t>5</a:t>
            </a:fld>
            <a:endParaRPr lang="en-US"/>
          </a:p>
        </p:txBody>
      </p:sp>
    </p:spTree>
    <p:extLst>
      <p:ext uri="{BB962C8B-B14F-4D97-AF65-F5344CB8AC3E}">
        <p14:creationId xmlns:p14="http://schemas.microsoft.com/office/powerpoint/2010/main" val="168787390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CE49CAB-11E7-4E46-B3A8-B9759289B5BF}" type="slidenum">
              <a:rPr lang="en-US" smtClean="0"/>
              <a:t>50</a:t>
            </a:fld>
            <a:endParaRPr lang="en-US"/>
          </a:p>
        </p:txBody>
      </p:sp>
    </p:spTree>
    <p:extLst>
      <p:ext uri="{BB962C8B-B14F-4D97-AF65-F5344CB8AC3E}">
        <p14:creationId xmlns:p14="http://schemas.microsoft.com/office/powerpoint/2010/main" val="42046718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51</a:t>
            </a:fld>
            <a:endParaRPr lang="en-US"/>
          </a:p>
        </p:txBody>
      </p:sp>
    </p:spTree>
    <p:extLst>
      <p:ext uri="{BB962C8B-B14F-4D97-AF65-F5344CB8AC3E}">
        <p14:creationId xmlns:p14="http://schemas.microsoft.com/office/powerpoint/2010/main" val="142734699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52</a:t>
            </a:fld>
            <a:endParaRPr lang="en-US"/>
          </a:p>
        </p:txBody>
      </p:sp>
    </p:spTree>
    <p:extLst>
      <p:ext uri="{BB962C8B-B14F-4D97-AF65-F5344CB8AC3E}">
        <p14:creationId xmlns:p14="http://schemas.microsoft.com/office/powerpoint/2010/main" val="234064514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53</a:t>
            </a:fld>
            <a:endParaRPr lang="en-US"/>
          </a:p>
        </p:txBody>
      </p:sp>
    </p:spTree>
    <p:extLst>
      <p:ext uri="{BB962C8B-B14F-4D97-AF65-F5344CB8AC3E}">
        <p14:creationId xmlns:p14="http://schemas.microsoft.com/office/powerpoint/2010/main" val="93116425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6CE49CAB-11E7-4E46-B3A8-B9759289B5BF}" type="slidenum">
              <a:rPr lang="en-US" smtClean="0"/>
              <a:t>54</a:t>
            </a:fld>
            <a:endParaRPr lang="en-US"/>
          </a:p>
        </p:txBody>
      </p:sp>
    </p:spTree>
    <p:extLst>
      <p:ext uri="{BB962C8B-B14F-4D97-AF65-F5344CB8AC3E}">
        <p14:creationId xmlns:p14="http://schemas.microsoft.com/office/powerpoint/2010/main" val="304534689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55</a:t>
            </a:fld>
            <a:endParaRPr lang="en-US"/>
          </a:p>
        </p:txBody>
      </p:sp>
    </p:spTree>
    <p:extLst>
      <p:ext uri="{BB962C8B-B14F-4D97-AF65-F5344CB8AC3E}">
        <p14:creationId xmlns:p14="http://schemas.microsoft.com/office/powerpoint/2010/main" val="922217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sz="1200" dirty="0"/>
              <a:t>Remember the sequence: </a:t>
            </a:r>
            <a:br>
              <a:rPr lang="en-US" sz="1200" dirty="0"/>
            </a:br>
            <a:r>
              <a:rPr lang="en-US" sz="1600" b="1" u="sng" dirty="0">
                <a:effectLst/>
              </a:rPr>
              <a:t>K</a:t>
            </a:r>
            <a:r>
              <a:rPr lang="en-US" sz="1600" dirty="0"/>
              <a:t>now </a:t>
            </a:r>
            <a:r>
              <a:rPr lang="en-US" sz="1600" b="1" u="sng" dirty="0">
                <a:effectLst/>
              </a:rPr>
              <a:t>M</a:t>
            </a:r>
            <a:r>
              <a:rPr lang="en-US" sz="1600" dirty="0"/>
              <a:t>agnitudes </a:t>
            </a:r>
            <a:r>
              <a:rPr lang="en-US" sz="1600" b="1" u="sng" dirty="0">
                <a:effectLst/>
              </a:rPr>
              <a:t>G</a:t>
            </a:r>
            <a:r>
              <a:rPr lang="en-US" sz="1600" dirty="0"/>
              <a:t>row (by) </a:t>
            </a:r>
            <a:r>
              <a:rPr lang="en-US" sz="1600" b="1" u="sng" dirty="0">
                <a:effectLst/>
              </a:rPr>
              <a:t>T</a:t>
            </a:r>
            <a:r>
              <a:rPr lang="en-US" sz="1600" dirty="0"/>
              <a:t>housands </a:t>
            </a:r>
            <a:r>
              <a:rPr lang="en-US" sz="1600" b="1" u="sng" dirty="0">
                <a:effectLst/>
              </a:rPr>
              <a:t>P</a:t>
            </a:r>
            <a:r>
              <a:rPr lang="en-US" sz="1600" dirty="0"/>
              <a:t>rogressing (to) </a:t>
            </a:r>
            <a:r>
              <a:rPr lang="en-US" sz="1600" b="1" u="sng" dirty="0">
                <a:effectLst/>
              </a:rPr>
              <a:t>E</a:t>
            </a:r>
            <a:r>
              <a:rPr lang="en-US" sz="1600" dirty="0"/>
              <a:t>xtraordinary (number of) </a:t>
            </a:r>
            <a:r>
              <a:rPr lang="en-US" sz="1600" b="1" u="sng" dirty="0">
                <a:effectLst/>
              </a:rPr>
              <a:t>Z</a:t>
            </a:r>
            <a:r>
              <a:rPr lang="en-US" sz="1600" dirty="0"/>
              <a:t>eros. </a:t>
            </a:r>
            <a:r>
              <a:rPr lang="en-US" sz="1600" b="1" u="sng" dirty="0">
                <a:effectLst/>
              </a:rPr>
              <a:t>Y</a:t>
            </a:r>
            <a:r>
              <a:rPr lang="en-US" sz="1600" dirty="0"/>
              <a:t>ikes!</a:t>
            </a:r>
          </a:p>
          <a:p>
            <a:endParaRPr lang="en-US" sz="16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Global secondary data storage is about 10% of all data created, captured, copied, and consumed worldwide.</a:t>
            </a:r>
          </a:p>
          <a:p>
            <a:r>
              <a:rPr lang="en-US" dirty="0"/>
              <a:t>Storage:   6.7 zettabytes (ZB) in 2020, </a:t>
            </a:r>
            <a:r>
              <a:rPr lang="en-GB" dirty="0"/>
              <a:t>7.9ZB in 2021</a:t>
            </a:r>
            <a:r>
              <a:rPr lang="en-US" dirty="0"/>
              <a:t> to around 16 zettabytes in 2025</a:t>
            </a:r>
            <a:br>
              <a:rPr lang="en-US" dirty="0"/>
            </a:br>
            <a:r>
              <a:rPr lang="en-US" dirty="0"/>
              <a:t>Created: 64.2 zettabytes (ZB) in 2020, 79ZB in 2021 to around 181 zettabytes in 2025</a:t>
            </a:r>
          </a:p>
          <a:p>
            <a:r>
              <a:rPr lang="en-US" sz="1200" dirty="0"/>
              <a:t>https://www.idc.com/getdoc.jsp?containerId=US49051122</a:t>
            </a:r>
            <a:br>
              <a:rPr lang="en-US" sz="1200" dirty="0"/>
            </a:br>
            <a:r>
              <a:rPr lang="en-US" sz="1200" dirty="0"/>
              <a:t>https://www.statista.com/statistics/871513/worldwide-data-created/</a:t>
            </a:r>
          </a:p>
          <a:p>
            <a:endParaRPr lang="en-US" sz="1200" dirty="0"/>
          </a:p>
          <a:p>
            <a:r>
              <a:rPr lang="en-US" sz="1200" dirty="0"/>
              <a:t>"one hundred thousand [data analysis] jobs are executed on Google's clusters every day, processing a total of more than twenty petabytes of data per day."</a:t>
            </a:r>
            <a:br>
              <a:rPr lang="en-US" sz="1200" dirty="0"/>
            </a:br>
            <a:r>
              <a:rPr lang="en-US" sz="1200" dirty="0"/>
              <a:t>THAT WAS IN LATE </a:t>
            </a:r>
            <a:r>
              <a:rPr lang="en-US" sz="1200" b="1" i="1" dirty="0"/>
              <a:t>2007. </a:t>
            </a:r>
            <a:r>
              <a:rPr lang="en-US" sz="1000" dirty="0"/>
              <a:t>https://dl.acm.org/doi/10.1145/1327452.1327492</a:t>
            </a:r>
            <a:endParaRPr lang="en-US" sz="1000" b="1" i="1" dirty="0"/>
          </a:p>
          <a:p>
            <a:r>
              <a:rPr lang="en-US" sz="1200" b="0" i="0" dirty="0"/>
              <a:t>Google's total data storage was estimated at ~12.5 exabytes … in </a:t>
            </a:r>
            <a:r>
              <a:rPr lang="en-US" sz="1200" b="1" i="1" dirty="0"/>
              <a:t>2013 </a:t>
            </a:r>
            <a:r>
              <a:rPr lang="en-US" sz="1000" b="0" i="0" dirty="0"/>
              <a:t>https://www.quora.com/How-much-data-does-Google-handle-a-day</a:t>
            </a:r>
            <a:endParaRPr lang="en-US" sz="1200" b="0" i="0" dirty="0"/>
          </a:p>
          <a:p>
            <a:r>
              <a:rPr lang="en-US" sz="1200" b="0" i="0" dirty="0"/>
              <a:t>Google no longer reveals its data processing numbers.</a:t>
            </a:r>
            <a:endParaRPr lang="en-US" sz="1200" b="1" i="0" dirty="0"/>
          </a:p>
          <a:p>
            <a:endParaRPr lang="en-US" sz="1200" dirty="0"/>
          </a:p>
          <a:p>
            <a:r>
              <a:rPr lang="en-US" sz="1200" dirty="0"/>
              <a:t>Downloading at 1 Gbps (Gigabits per second) represents the current maximum throughput from an average LTO tape drive or a small business WAN (wide area network, i.e. Internet). 10Gbps or ~1GB/sec on a dedicated connection is the best available for medium to large businesses. More than that requires a presence in TORIX or similar 'carrier hotel' such as Seneca has.</a:t>
            </a:r>
          </a:p>
          <a:p>
            <a:r>
              <a:rPr lang="en-US" sz="1200" dirty="0"/>
              <a:t>"Real world transfer speeds will vary, depending on the speed of your own Internet connection, network peering between your ISP and our upstream provider" and other factors. https://www.sync.com/help/general-limits-when-using-sync/#gspeed</a:t>
            </a:r>
            <a:br>
              <a:rPr lang="en-US" sz="1200" dirty="0"/>
            </a:br>
            <a:r>
              <a:rPr lang="en-US" sz="1200" dirty="0"/>
              <a:t>Even if your company has very high speed, what throughput can you expect from your cloud provider?</a:t>
            </a:r>
          </a:p>
          <a:p>
            <a:endParaRPr lang="en-US" sz="1200" dirty="0"/>
          </a:p>
          <a:p>
            <a:r>
              <a:rPr lang="en-US" sz="1200" dirty="0"/>
              <a:t>For anything more than a Terabyte to be </a:t>
            </a:r>
            <a:r>
              <a:rPr lang="en-US" sz="1200" dirty="0" err="1"/>
              <a:t>d/l</a:t>
            </a:r>
            <a:r>
              <a:rPr lang="en-US" sz="1200" dirty="0"/>
              <a:t> for data recovery, it may not matter how long it takes because it is simply too long to be practical.</a:t>
            </a:r>
          </a:p>
          <a:p>
            <a:endParaRPr lang="en-US" sz="1200" dirty="0"/>
          </a:p>
          <a:p>
            <a:r>
              <a:rPr lang="en-US" sz="1200" dirty="0"/>
              <a:t>"</a:t>
            </a:r>
            <a:r>
              <a:rPr lang="en-US" sz="1200" dirty="0" err="1"/>
              <a:t>chilioi</a:t>
            </a:r>
            <a:r>
              <a:rPr lang="en-US" sz="1200" dirty="0"/>
              <a:t>", Greek for thousands, is pronounced KHIL-</a:t>
            </a:r>
            <a:r>
              <a:rPr lang="en-US" sz="1200" dirty="0" err="1"/>
              <a:t>ee</a:t>
            </a:r>
            <a:r>
              <a:rPr lang="en-US" sz="1200" dirty="0"/>
              <a:t>-oy where KH is a sound between the soft </a:t>
            </a:r>
            <a:r>
              <a:rPr lang="en-US" sz="1200" u="sng" dirty="0" err="1"/>
              <a:t>sh</a:t>
            </a:r>
            <a:r>
              <a:rPr lang="en-US" sz="1200" u="none" dirty="0"/>
              <a:t> in sheep and the hard </a:t>
            </a:r>
            <a:r>
              <a:rPr lang="en-US" sz="1200" u="sng" dirty="0"/>
              <a:t>k</a:t>
            </a:r>
            <a:r>
              <a:rPr lang="en-US" sz="1200" u="none" dirty="0"/>
              <a:t> in key (or kilo).</a:t>
            </a:r>
          </a:p>
          <a:p>
            <a:r>
              <a:rPr lang="en-US" sz="1200" dirty="0"/>
              <a:t>70 sextillion ~= stars in </a:t>
            </a:r>
            <a:r>
              <a:rPr lang="en-US" sz="1200" i="1" dirty="0"/>
              <a:t>observable</a:t>
            </a:r>
            <a:r>
              <a:rPr lang="en-US" sz="1200" dirty="0"/>
              <a:t> universe prior to James Webb Space Telescope. https://skyandtelescope.org/astronomy-resources/how-many-stars-are-there/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1 zettabyte ~= 1 billion-trillion bytes, or 1 giga-terabyte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mn-lt"/>
                <a:ea typeface="+mn-ea"/>
                <a:cs typeface="+mn-cs"/>
              </a:rPr>
              <a:t>Data of all kinds</a:t>
            </a:r>
            <a:r>
              <a:rPr lang="en-US" sz="1200" b="0" i="0" kern="1200" dirty="0">
                <a:solidFill>
                  <a:schemeClr val="tx1"/>
                </a:solidFill>
                <a:effectLst/>
                <a:latin typeface="+mn-lt"/>
                <a:ea typeface="+mn-ea"/>
                <a:cs typeface="+mn-cs"/>
              </a:rPr>
              <a:t> "is growing, exponentially. The total amount of information created, captured, copied, and consumed globally in 2010[1] was 2 zettabytes[2] of data. This figure has grown to 97 zettabytes today [August 2022] and is expected to grow to 181 zettabytes by 2025."  </a:t>
            </a:r>
            <a:r>
              <a:rPr lang="en-US" sz="1100" dirty="0">
                <a:hlinkClick r:id="rId3"/>
              </a:rPr>
              <a:t>Unlock the information advantage to combat ‘information overload’ - OpenText Blogs</a:t>
            </a:r>
            <a:r>
              <a:rPr lang="en-US" sz="1100" dirty="0"/>
              <a:t>, https://blogs.opentext.com/unlock-the-information-advantage-to-combat-information-overload/</a:t>
            </a:r>
          </a:p>
          <a:p>
            <a:endParaRPr lang="en-US" sz="1200" dirty="0"/>
          </a:p>
          <a:p>
            <a:r>
              <a:rPr lang="en-US" sz="1200" dirty="0"/>
              <a:t>Decimal and binary values in orders of thousands are frequently confused, with the decimal version becoming more commonly used (to avoid explaining binary). Don't bother correcting anyone, it's close enough for normal conversation.</a:t>
            </a:r>
          </a:p>
          <a:p>
            <a:r>
              <a:rPr lang="en-US" sz="1200" dirty="0"/>
              <a:t>SI is "International System of Units" includes the metric system but not Imperial or USC (United States Customary) units.</a:t>
            </a:r>
          </a:p>
          <a:p>
            <a:r>
              <a:rPr lang="en-US" sz="1200" dirty="0"/>
              <a:t>“Kilo”, from the similar sounding Greek word, was used by the metric system to describe thousands of units such as kilograms, kilometers. (kilo-meters, not ki-LOM-</a:t>
            </a:r>
            <a:r>
              <a:rPr lang="en-US" sz="1200" dirty="0" err="1"/>
              <a:t>eters</a:t>
            </a:r>
            <a:r>
              <a:rPr lang="en-US" sz="1200" dirty="0"/>
              <a:t>; no one says mi-LIM-</a:t>
            </a:r>
            <a:r>
              <a:rPr lang="en-US" sz="1200" dirty="0" err="1"/>
              <a:t>iters</a:t>
            </a:r>
            <a:r>
              <a:rPr lang="en-US" sz="1200" dirty="0"/>
              <a:t> for milli-</a:t>
            </a:r>
            <a:r>
              <a:rPr lang="en-US" sz="1200" dirty="0" err="1"/>
              <a:t>litres</a:t>
            </a:r>
            <a:r>
              <a:rPr lang="en-US" sz="1200" dirty="0"/>
              <a:t>) </a:t>
            </a:r>
            <a:br>
              <a:rPr lang="en-US" sz="1200" dirty="0"/>
            </a:br>
            <a:r>
              <a:rPr lang="en-US" sz="1200" dirty="0"/>
              <a:t>A thousand kilos became a mega-great, a thousand greats became a giga-giant, a thousand giants became a tera-monster. The story of thousands upon thousands was building excitement telling of great giant monsters but when a thousand monsters became five, six, seven, eight, the plot became quite predictable and the screenplay was never optioned by a major movie studio.</a:t>
            </a:r>
          </a:p>
        </p:txBody>
      </p:sp>
      <p:sp>
        <p:nvSpPr>
          <p:cNvPr id="4" name="Slide Number Placeholder 3"/>
          <p:cNvSpPr>
            <a:spLocks noGrp="1"/>
          </p:cNvSpPr>
          <p:nvPr>
            <p:ph type="sldNum" sz="quarter" idx="10"/>
          </p:nvPr>
        </p:nvSpPr>
        <p:spPr/>
        <p:txBody>
          <a:bodyPr/>
          <a:lstStyle/>
          <a:p>
            <a:fld id="{6CE49CAB-11E7-4E46-B3A8-B9759289B5BF}" type="slidenum">
              <a:rPr lang="en-US" smtClean="0"/>
              <a:t>6</a:t>
            </a:fld>
            <a:endParaRPr lang="en-US"/>
          </a:p>
        </p:txBody>
      </p:sp>
    </p:spTree>
    <p:extLst>
      <p:ext uri="{BB962C8B-B14F-4D97-AF65-F5344CB8AC3E}">
        <p14:creationId xmlns:p14="http://schemas.microsoft.com/office/powerpoint/2010/main" val="4939919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kern="1200" dirty="0">
                <a:solidFill>
                  <a:schemeClr val="tx1"/>
                </a:solidFill>
                <a:effectLst/>
                <a:latin typeface="Verdana" panose="020B0604030504040204" pitchFamily="34" charset="0"/>
                <a:ea typeface="Verdana" panose="020B0604030504040204" pitchFamily="34" charset="0"/>
                <a:cs typeface="+mn-cs"/>
              </a:rPr>
              <a:t>The time is shortly after 10 o’clock. that is useful information for humans and can be determined by a quick glance at an analog clock.</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For more on Analog vs Digital:  https://chortle.ccsu.edu/java5/Notes/chap02/ch02_1.html</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Real Life is analog and we count in tens. Digital Life is on or off, in bits and bytes and ones and zeros. </a:t>
            </a:r>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Like the Denary base ten, Binary is just numbers. It can be challenging to think in binary even though there are only two numbers to think about.</a:t>
            </a:r>
          </a:p>
          <a:p>
            <a:endParaRPr lang="en-CA" sz="1200" b="0" i="0" kern="1200" dirty="0">
              <a:solidFill>
                <a:schemeClr val="tx1"/>
              </a:solidFill>
              <a:effectLst/>
              <a:latin typeface="+mn-lt"/>
              <a:ea typeface="+mn-ea"/>
              <a:cs typeface="+mn-cs"/>
            </a:endParaRPr>
          </a:p>
          <a:p>
            <a:r>
              <a:rPr lang="en-US" dirty="0"/>
              <a:t>People: how are you? Fine or Lousy. That is usually a binary answer heard as analog. Your friend knows if you are really 80% fine and 20% lousy. Or, your friend understands irony: when you say “lousy” at a great party and “just fine”  in the middle of exam week are both understood with the logical NOT.</a:t>
            </a:r>
          </a:p>
          <a:p>
            <a:endParaRPr lang="en-US" dirty="0"/>
          </a:p>
          <a:p>
            <a:r>
              <a:rPr lang="en-US" b="1" dirty="0"/>
              <a:t>Computers: The CPU says to the </a:t>
            </a:r>
            <a:r>
              <a:rPr lang="en-CA" sz="1200" b="1" i="0" kern="1200" dirty="0">
                <a:solidFill>
                  <a:schemeClr val="tx1"/>
                </a:solidFill>
                <a:effectLst/>
                <a:latin typeface="+mn-lt"/>
                <a:ea typeface="+mn-ea"/>
                <a:cs typeface="+mn-cs"/>
              </a:rPr>
              <a:t>memory cache, “How are you?” Memory cache says, “I think I have a parity error.” CPU says, “Yeah, you look a bit off.”</a:t>
            </a:r>
            <a:endParaRPr lang="en-US" b="1" dirty="0"/>
          </a:p>
          <a:p>
            <a:endParaRPr lang="en-US" dirty="0"/>
          </a:p>
          <a:p>
            <a:r>
              <a:rPr lang="en-US" dirty="0"/>
              <a:t>People: how is your computer? No one knows for sure. From the computer’s POV, what does it know about how it is? Only that it is ON or OFF.  There is no MAYBE. That’s OK, who wants a computer that can’t make up its mind.</a:t>
            </a:r>
            <a:br>
              <a:rPr lang="en-US" dirty="0"/>
            </a:br>
            <a:endParaRPr lang="en-US" dirty="0"/>
          </a:p>
          <a:p>
            <a:endParaRPr lang="en-CA" dirty="0"/>
          </a:p>
        </p:txBody>
      </p:sp>
      <p:sp>
        <p:nvSpPr>
          <p:cNvPr id="4" name="Slide Number Placeholder 3"/>
          <p:cNvSpPr>
            <a:spLocks noGrp="1"/>
          </p:cNvSpPr>
          <p:nvPr>
            <p:ph type="sldNum" sz="quarter" idx="10"/>
          </p:nvPr>
        </p:nvSpPr>
        <p:spPr/>
        <p:txBody>
          <a:bodyPr/>
          <a:lstStyle/>
          <a:p>
            <a:fld id="{6CE49CAB-11E7-4E46-B3A8-B9759289B5BF}" type="slidenum">
              <a:rPr lang="en-US" smtClean="0"/>
              <a:t>7</a:t>
            </a:fld>
            <a:endParaRPr lang="en-US"/>
          </a:p>
        </p:txBody>
      </p:sp>
    </p:spTree>
    <p:extLst>
      <p:ext uri="{BB962C8B-B14F-4D97-AF65-F5344CB8AC3E}">
        <p14:creationId xmlns:p14="http://schemas.microsoft.com/office/powerpoint/2010/main" val="3067422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6CE49CAB-11E7-4E46-B3A8-B9759289B5BF}" type="slidenum">
              <a:rPr lang="en-US" smtClean="0"/>
              <a:t>8</a:t>
            </a:fld>
            <a:endParaRPr lang="en-US"/>
          </a:p>
        </p:txBody>
      </p:sp>
    </p:spTree>
    <p:extLst>
      <p:ext uri="{BB962C8B-B14F-4D97-AF65-F5344CB8AC3E}">
        <p14:creationId xmlns:p14="http://schemas.microsoft.com/office/powerpoint/2010/main" val="20835544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840163" cy="2160588"/>
          </a:xfrm>
        </p:spPr>
      </p:sp>
      <p:sp>
        <p:nvSpPr>
          <p:cNvPr id="3" name="Notes Placeholder 2"/>
          <p:cNvSpPr>
            <a:spLocks noGrp="1"/>
          </p:cNvSpPr>
          <p:nvPr>
            <p:ph type="body" idx="1"/>
          </p:nvPr>
        </p:nvSpPr>
        <p:spPr/>
        <p:txBody>
          <a:bodyPr/>
          <a:lstStyle/>
          <a:p>
            <a:r>
              <a:rPr lang="en-US" dirty="0"/>
              <a:t>the year can be represented by </a:t>
            </a:r>
          </a:p>
          <a:p>
            <a:r>
              <a:rPr lang="en-US" dirty="0"/>
              <a:t>1,1,1,1,1,1,1,1,1,1,1,1,1,1,1,…this is going to go on for quite a while.</a:t>
            </a:r>
          </a:p>
          <a:p>
            <a:endParaRPr lang="en-CA" dirty="0"/>
          </a:p>
          <a:p>
            <a:r>
              <a:rPr lang="en-CA" dirty="0"/>
              <a:t>2023 toothpicks</a:t>
            </a:r>
          </a:p>
          <a:p>
            <a:r>
              <a:rPr lang="en-US" sz="1800" dirty="0">
                <a:solidFill>
                  <a:srgbClr val="808080"/>
                </a:solidFill>
                <a:latin typeface="Consolas" panose="020B0609020204030204" pitchFamily="49" charset="0"/>
              </a:rPr>
              <a:t>#include</a:t>
            </a:r>
            <a:r>
              <a:rPr lang="en-US" sz="1800" dirty="0">
                <a:solidFill>
                  <a:srgbClr val="000000"/>
                </a:solidFill>
                <a:latin typeface="Consolas" panose="020B0609020204030204" pitchFamily="49" charset="0"/>
              </a:rPr>
              <a:t> </a:t>
            </a:r>
            <a:r>
              <a:rPr lang="en-US" sz="1800" dirty="0">
                <a:solidFill>
                  <a:srgbClr val="A31515"/>
                </a:solidFill>
                <a:latin typeface="Consolas" panose="020B0609020204030204" pitchFamily="49" charset="0"/>
              </a:rPr>
              <a:t>&lt;</a:t>
            </a:r>
            <a:r>
              <a:rPr lang="en-US" sz="1800" dirty="0" err="1">
                <a:solidFill>
                  <a:srgbClr val="A31515"/>
                </a:solidFill>
                <a:latin typeface="Consolas" panose="020B0609020204030204" pitchFamily="49" charset="0"/>
              </a:rPr>
              <a:t>stdio.h</a:t>
            </a:r>
            <a:r>
              <a:rPr lang="en-US" sz="1800" dirty="0">
                <a:solidFill>
                  <a:srgbClr val="A31515"/>
                </a:solidFill>
                <a:latin typeface="Consolas" panose="020B0609020204030204" pitchFamily="49" charset="0"/>
              </a:rPr>
              <a:t>&gt;</a:t>
            </a:r>
            <a:r>
              <a:rPr lang="en-US" sz="1800" dirty="0">
                <a:solidFill>
                  <a:srgbClr val="000000"/>
                </a:solidFill>
                <a:latin typeface="Consolas" panose="020B0609020204030204" pitchFamily="49" charset="0"/>
              </a:rPr>
              <a:t> </a:t>
            </a:r>
            <a:r>
              <a:rPr lang="en-US" sz="1800" dirty="0">
                <a:solidFill>
                  <a:srgbClr val="008000"/>
                </a:solidFill>
                <a:latin typeface="Consolas" panose="020B0609020204030204" pitchFamily="49" charset="0"/>
              </a:rPr>
              <a:t>// C language module providing Input/Output facilities</a:t>
            </a:r>
            <a:endParaRPr lang="en-US" sz="1800" dirty="0">
              <a:solidFill>
                <a:srgbClr val="000000"/>
              </a:solidFill>
              <a:latin typeface="Consolas" panose="020B0609020204030204" pitchFamily="49" charset="0"/>
            </a:endParaRPr>
          </a:p>
          <a:p>
            <a:r>
              <a:rPr lang="en-CA" sz="1800" dirty="0">
                <a:solidFill>
                  <a:srgbClr val="000000"/>
                </a:solidFill>
                <a:latin typeface="Consolas" panose="020B0609020204030204" pitchFamily="49" charset="0"/>
              </a:rPr>
              <a:t>int </a:t>
            </a:r>
            <a:r>
              <a:rPr lang="en-CA" sz="1800" dirty="0" err="1">
                <a:solidFill>
                  <a:srgbClr val="000000"/>
                </a:solidFill>
                <a:latin typeface="Consolas" panose="020B0609020204030204" pitchFamily="49" charset="0"/>
              </a:rPr>
              <a:t>i</a:t>
            </a:r>
            <a:r>
              <a:rPr lang="en-CA" sz="1800" dirty="0">
                <a:solidFill>
                  <a:srgbClr val="000000"/>
                </a:solidFill>
                <a:latin typeface="Consolas" panose="020B0609020204030204" pitchFamily="49" charset="0"/>
              </a:rPr>
              <a:t>; // safely using </a:t>
            </a:r>
            <a:r>
              <a:rPr lang="en-CA" sz="1800" dirty="0" err="1">
                <a:solidFill>
                  <a:srgbClr val="000000"/>
                </a:solidFill>
                <a:latin typeface="Consolas" panose="020B0609020204030204" pitchFamily="49" charset="0"/>
              </a:rPr>
              <a:t>i</a:t>
            </a:r>
            <a:r>
              <a:rPr lang="en-CA" sz="1800" dirty="0">
                <a:solidFill>
                  <a:srgbClr val="000000"/>
                </a:solidFill>
                <a:latin typeface="Consolas" panose="020B0609020204030204" pitchFamily="49" charset="0"/>
              </a:rPr>
              <a:t> as if it was short type, &lt;=32,767</a:t>
            </a:r>
          </a:p>
          <a:p>
            <a:r>
              <a:rPr lang="en-CA" sz="1800" dirty="0">
                <a:solidFill>
                  <a:srgbClr val="0000FF"/>
                </a:solidFill>
                <a:latin typeface="Consolas" panose="020B0609020204030204" pitchFamily="49" charset="0"/>
              </a:rPr>
              <a:t>int</a:t>
            </a:r>
            <a:r>
              <a:rPr lang="en-CA" sz="1800" dirty="0">
                <a:solidFill>
                  <a:srgbClr val="000000"/>
                </a:solidFill>
                <a:latin typeface="Consolas" panose="020B0609020204030204" pitchFamily="49" charset="0"/>
              </a:rPr>
              <a:t> main(</a:t>
            </a:r>
            <a:r>
              <a:rPr lang="en-CA" sz="1800" dirty="0">
                <a:solidFill>
                  <a:srgbClr val="0000FF"/>
                </a:solidFill>
                <a:latin typeface="Consolas" panose="020B0609020204030204" pitchFamily="49" charset="0"/>
              </a:rPr>
              <a:t>void</a:t>
            </a:r>
            <a:r>
              <a:rPr lang="en-CA" sz="1800" dirty="0">
                <a:solidFill>
                  <a:srgbClr val="000000"/>
                </a:solidFill>
                <a:latin typeface="Consolas" panose="020B0609020204030204" pitchFamily="49" charset="0"/>
              </a:rPr>
              <a:t>) {</a:t>
            </a:r>
          </a:p>
          <a:p>
            <a:r>
              <a:rPr lang="nn-NO" sz="1800" dirty="0">
                <a:solidFill>
                  <a:srgbClr val="0000FF"/>
                </a:solidFill>
                <a:latin typeface="Consolas" panose="020B0609020204030204" pitchFamily="49" charset="0"/>
              </a:rPr>
              <a:t>  for</a:t>
            </a:r>
            <a:r>
              <a:rPr lang="nn-NO" sz="1800" dirty="0">
                <a:solidFill>
                  <a:srgbClr val="000000"/>
                </a:solidFill>
                <a:latin typeface="Consolas" panose="020B0609020204030204" pitchFamily="49" charset="0"/>
              </a:rPr>
              <a:t> (i = 1; i &lt;= 2023; i++) </a:t>
            </a:r>
            <a:r>
              <a:rPr lang="en-CA" sz="1800" dirty="0">
                <a:solidFill>
                  <a:srgbClr val="000000"/>
                </a:solidFill>
                <a:latin typeface="Consolas" panose="020B0609020204030204" pitchFamily="49" charset="0"/>
              </a:rPr>
              <a:t>{</a:t>
            </a:r>
          </a:p>
          <a:p>
            <a:r>
              <a:rPr lang="en-CA" sz="1800" dirty="0">
                <a:solidFill>
                  <a:srgbClr val="000000"/>
                </a:solidFill>
                <a:latin typeface="Consolas" panose="020B0609020204030204" pitchFamily="49" charset="0"/>
              </a:rPr>
              <a:t>    </a:t>
            </a:r>
            <a:r>
              <a:rPr lang="en-CA" sz="1800" dirty="0" err="1">
                <a:solidFill>
                  <a:srgbClr val="000000"/>
                </a:solidFill>
                <a:latin typeface="Consolas" panose="020B0609020204030204" pitchFamily="49" charset="0"/>
              </a:rPr>
              <a:t>printf</a:t>
            </a:r>
            <a:r>
              <a:rPr lang="en-CA" sz="1800" dirty="0">
                <a:solidFill>
                  <a:srgbClr val="000000"/>
                </a:solidFill>
                <a:latin typeface="Consolas" panose="020B0609020204030204" pitchFamily="49" charset="0"/>
              </a:rPr>
              <a:t>(</a:t>
            </a:r>
            <a:r>
              <a:rPr lang="en-CA" sz="1800" dirty="0">
                <a:solidFill>
                  <a:srgbClr val="A31515"/>
                </a:solidFill>
                <a:latin typeface="Consolas" panose="020B0609020204030204" pitchFamily="49" charset="0"/>
              </a:rPr>
              <a:t>"|"</a:t>
            </a:r>
            <a:r>
              <a:rPr lang="en-CA" sz="1800" dirty="0">
                <a:solidFill>
                  <a:srgbClr val="000000"/>
                </a:solidFill>
                <a:latin typeface="Consolas" panose="020B0609020204030204" pitchFamily="49" charset="0"/>
              </a:rPr>
              <a:t>);          </a:t>
            </a:r>
            <a:r>
              <a:rPr lang="en-CA" sz="1800" dirty="0">
                <a:solidFill>
                  <a:srgbClr val="008000"/>
                </a:solidFill>
                <a:latin typeface="Consolas" panose="020B0609020204030204" pitchFamily="49" charset="0"/>
              </a:rPr>
              <a:t>// output a toothpick</a:t>
            </a:r>
            <a:endParaRPr lang="en-CA" sz="1800" dirty="0">
              <a:solidFill>
                <a:srgbClr val="000000"/>
              </a:solidFill>
              <a:latin typeface="Consolas" panose="020B0609020204030204" pitchFamily="49" charset="0"/>
            </a:endParaRPr>
          </a:p>
          <a:p>
            <a:r>
              <a:rPr lang="en-CA" sz="1800" dirty="0">
                <a:solidFill>
                  <a:srgbClr val="000000"/>
                </a:solidFill>
                <a:latin typeface="Consolas" panose="020B0609020204030204" pitchFamily="49" charset="0"/>
              </a:rPr>
              <a:t>    </a:t>
            </a:r>
            <a:r>
              <a:rPr lang="en-CA" sz="1800" dirty="0">
                <a:solidFill>
                  <a:srgbClr val="0000FF"/>
                </a:solidFill>
                <a:latin typeface="Consolas" panose="020B0609020204030204" pitchFamily="49" charset="0"/>
              </a:rPr>
              <a:t>if</a:t>
            </a:r>
            <a:r>
              <a:rPr lang="en-CA" sz="1800" dirty="0">
                <a:solidFill>
                  <a:srgbClr val="000000"/>
                </a:solidFill>
                <a:latin typeface="Consolas" panose="020B0609020204030204" pitchFamily="49" charset="0"/>
              </a:rPr>
              <a:t> ( </a:t>
            </a:r>
            <a:r>
              <a:rPr lang="en-CA" sz="1800" dirty="0" err="1">
                <a:solidFill>
                  <a:srgbClr val="000000"/>
                </a:solidFill>
                <a:latin typeface="Consolas" panose="020B0609020204030204" pitchFamily="49" charset="0"/>
              </a:rPr>
              <a:t>i</a:t>
            </a:r>
            <a:r>
              <a:rPr lang="en-CA" sz="1800" dirty="0">
                <a:solidFill>
                  <a:srgbClr val="000000"/>
                </a:solidFill>
                <a:latin typeface="Consolas" panose="020B0609020204030204" pitchFamily="49" charset="0"/>
              </a:rPr>
              <a:t> % 100 == 0) {  // every hundred outputs,</a:t>
            </a:r>
          </a:p>
          <a:p>
            <a:r>
              <a:rPr lang="en-CA" sz="1800" dirty="0">
                <a:solidFill>
                  <a:srgbClr val="000000"/>
                </a:solidFill>
                <a:latin typeface="Consolas" panose="020B0609020204030204" pitchFamily="49" charset="0"/>
              </a:rPr>
              <a:t>      </a:t>
            </a:r>
            <a:r>
              <a:rPr lang="en-CA" sz="1800" dirty="0" err="1">
                <a:solidFill>
                  <a:srgbClr val="000000"/>
                </a:solidFill>
                <a:latin typeface="Consolas" panose="020B0609020204030204" pitchFamily="49" charset="0"/>
              </a:rPr>
              <a:t>printf</a:t>
            </a:r>
            <a:r>
              <a:rPr lang="en-CA" sz="1800" dirty="0">
                <a:solidFill>
                  <a:srgbClr val="000000"/>
                </a:solidFill>
                <a:latin typeface="Consolas" panose="020B0609020204030204" pitchFamily="49" charset="0"/>
              </a:rPr>
              <a:t>(</a:t>
            </a:r>
            <a:r>
              <a:rPr lang="en-CA" sz="1800" dirty="0">
                <a:solidFill>
                  <a:srgbClr val="A31515"/>
                </a:solidFill>
                <a:latin typeface="Consolas" panose="020B0609020204030204" pitchFamily="49" charset="0"/>
              </a:rPr>
              <a:t>"\n"</a:t>
            </a:r>
            <a:r>
              <a:rPr lang="en-CA" sz="1800" dirty="0">
                <a:solidFill>
                  <a:srgbClr val="000000"/>
                </a:solidFill>
                <a:latin typeface="Consolas" panose="020B0609020204030204" pitchFamily="49" charset="0"/>
              </a:rPr>
              <a:t>);       // line break</a:t>
            </a:r>
          </a:p>
          <a:p>
            <a:r>
              <a:rPr lang="en-CA" sz="1800" dirty="0">
                <a:solidFill>
                  <a:srgbClr val="000000"/>
                </a:solidFill>
                <a:latin typeface="Consolas" panose="020B0609020204030204" pitchFamily="49" charset="0"/>
              </a:rPr>
              <a:t>    }</a:t>
            </a:r>
          </a:p>
          <a:p>
            <a:r>
              <a:rPr lang="en-CA" sz="1800" dirty="0">
                <a:solidFill>
                  <a:srgbClr val="000000"/>
                </a:solidFill>
                <a:latin typeface="Consolas" panose="020B0609020204030204" pitchFamily="49" charset="0"/>
              </a:rPr>
              <a:t>  } // end for</a:t>
            </a:r>
          </a:p>
          <a:p>
            <a:r>
              <a:rPr lang="en-CA" sz="1800" dirty="0">
                <a:solidFill>
                  <a:srgbClr val="0000FF"/>
                </a:solidFill>
                <a:latin typeface="Consolas" panose="020B0609020204030204" pitchFamily="49" charset="0"/>
              </a:rPr>
              <a:t>  return</a:t>
            </a:r>
            <a:r>
              <a:rPr lang="en-CA" sz="1800" dirty="0">
                <a:solidFill>
                  <a:srgbClr val="000000"/>
                </a:solidFill>
                <a:latin typeface="Consolas" panose="020B0609020204030204" pitchFamily="49" charset="0"/>
              </a:rPr>
              <a:t> 0;</a:t>
            </a:r>
          </a:p>
          <a:p>
            <a:r>
              <a:rPr lang="en-CA" sz="1800" dirty="0">
                <a:solidFill>
                  <a:srgbClr val="000000"/>
                </a:solidFill>
                <a:latin typeface="Consolas" panose="020B0609020204030204" pitchFamily="49" charset="0"/>
              </a:rPr>
              <a:t>} // end main</a:t>
            </a:r>
          </a:p>
          <a:p>
            <a:endParaRPr lang="en-CA" dirty="0"/>
          </a:p>
        </p:txBody>
      </p:sp>
      <p:sp>
        <p:nvSpPr>
          <p:cNvPr id="4" name="Slide Number Placeholder 3"/>
          <p:cNvSpPr>
            <a:spLocks noGrp="1"/>
          </p:cNvSpPr>
          <p:nvPr>
            <p:ph type="sldNum" sz="quarter" idx="5"/>
          </p:nvPr>
        </p:nvSpPr>
        <p:spPr/>
        <p:txBody>
          <a:bodyPr/>
          <a:lstStyle/>
          <a:p>
            <a:fld id="{6CE49CAB-11E7-4E46-B3A8-B9759289B5BF}" type="slidenum">
              <a:rPr lang="en-US" smtClean="0"/>
              <a:t>9</a:t>
            </a:fld>
            <a:endParaRPr lang="en-US"/>
          </a:p>
        </p:txBody>
      </p:sp>
    </p:spTree>
    <p:extLst>
      <p:ext uri="{BB962C8B-B14F-4D97-AF65-F5344CB8AC3E}">
        <p14:creationId xmlns:p14="http://schemas.microsoft.com/office/powerpoint/2010/main" val="1707451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028700"/>
            <a:ext cx="7848600" cy="1445419"/>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2628900"/>
            <a:ext cx="6400800" cy="131445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B07471-B472-4C3F-B46F-D347BD4AB42B}" type="datetimeFigureOut">
              <a:rPr lang="en-CA" smtClean="0"/>
              <a:t>2023-06-04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520302C-C939-453E-8DD2-9FE6F9C2455B}" type="slidenum">
              <a:rPr lang="en-CA" smtClean="0"/>
              <a:t>‹#›</a:t>
            </a:fld>
            <a:endParaRPr lang="en-CA"/>
          </a:p>
        </p:txBody>
      </p:sp>
      <p:cxnSp>
        <p:nvCxnSpPr>
          <p:cNvPr id="8" name="Straight Connector 7"/>
          <p:cNvCxnSpPr/>
          <p:nvPr/>
        </p:nvCxnSpPr>
        <p:spPr>
          <a:xfrm>
            <a:off x="685800" y="2548890"/>
            <a:ext cx="7848600" cy="1191"/>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55014"/>
            <a:ext cx="4038600" cy="35387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255014"/>
            <a:ext cx="4038600" cy="35387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B07471-B472-4C3F-B46F-D347BD4AB42B}" type="datetimeFigureOut">
              <a:rPr lang="en-CA" smtClean="0"/>
              <a:t>2023-06-04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94060"/>
            <a:ext cx="2139696" cy="946404"/>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594060"/>
            <a:ext cx="5715000" cy="418338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1597915"/>
            <a:ext cx="2139696" cy="31827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B07471-B472-4C3F-B46F-D347BD4AB42B}" type="datetimeFigureOut">
              <a:rPr lang="en-CA" smtClean="0"/>
              <a:t>2023-06-04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520302C-C939-453E-8DD2-9FE6F9C2455B}" type="slidenum">
              <a:rPr lang="en-CA" smtClean="0"/>
              <a:t>‹#›</a:t>
            </a:fld>
            <a:endParaRPr lang="en-CA"/>
          </a:p>
        </p:txBody>
      </p:sp>
      <p:cxnSp>
        <p:nvCxnSpPr>
          <p:cNvPr id="9" name="Straight Connector 8"/>
          <p:cNvCxnSpPr/>
          <p:nvPr/>
        </p:nvCxnSpPr>
        <p:spPr>
          <a:xfrm rot="5400000">
            <a:off x="684114" y="2684956"/>
            <a:ext cx="418338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94360"/>
            <a:ext cx="2142680" cy="94869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628651"/>
            <a:ext cx="5904390" cy="4125342"/>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57200" y="1600200"/>
            <a:ext cx="2139696" cy="31821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B07471-B472-4C3F-B46F-D347BD4AB42B}" type="datetimeFigureOut">
              <a:rPr lang="en-CA" smtClean="0"/>
              <a:t>2023-06-04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9B07471-B472-4C3F-B46F-D347BD4AB42B}" type="datetimeFigureOut">
              <a:rPr lang="en-CA" smtClean="0"/>
              <a:t>2023-06-04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457200"/>
            <a:ext cx="2057400" cy="440055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457200"/>
            <a:ext cx="6019800" cy="4400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B07471-B472-4C3F-B46F-D347BD4AB42B}" type="datetimeFigureOut">
              <a:rPr lang="en-CA" smtClean="0"/>
              <a:t>2023-06-04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9B07471-B472-4C3F-B46F-D347BD4AB42B}" type="datetimeFigureOut">
              <a:rPr lang="en-CA" smtClean="0"/>
              <a:t>2023-06-04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Query - Stop">
    <p:spTree>
      <p:nvGrpSpPr>
        <p:cNvPr id="1" name=""/>
        <p:cNvGrpSpPr/>
        <p:nvPr/>
      </p:nvGrpSpPr>
      <p:grpSpPr>
        <a:xfrm>
          <a:off x="0" y="0"/>
          <a:ext cx="0" cy="0"/>
          <a:chOff x="0" y="0"/>
          <a:chExt cx="0" cy="0"/>
        </a:xfrm>
      </p:grpSpPr>
      <p:sp>
        <p:nvSpPr>
          <p:cNvPr id="2" name="Title 1"/>
          <p:cNvSpPr>
            <a:spLocks noGrp="1"/>
          </p:cNvSpPr>
          <p:nvPr>
            <p:ph type="title"/>
          </p:nvPr>
        </p:nvSpPr>
        <p:spPr>
          <a:xfrm>
            <a:off x="457200" y="400050"/>
            <a:ext cx="7571184" cy="742950"/>
          </a:xfrm>
        </p:spPr>
        <p:txBody>
          <a:bodyPr/>
          <a:lstStyle/>
          <a:p>
            <a:r>
              <a:rPr lang="en-US" dirty="0"/>
              <a:t>Click to edit Master title style</a:t>
            </a:r>
            <a:endParaRPr lang="en-CA" dirty="0"/>
          </a:p>
        </p:txBody>
      </p:sp>
      <p:sp>
        <p:nvSpPr>
          <p:cNvPr id="3" name="Date Placeholder 2"/>
          <p:cNvSpPr>
            <a:spLocks noGrp="1"/>
          </p:cNvSpPr>
          <p:nvPr>
            <p:ph type="dt" sz="half" idx="10"/>
          </p:nvPr>
        </p:nvSpPr>
        <p:spPr/>
        <p:txBody>
          <a:bodyPr/>
          <a:lstStyle/>
          <a:p>
            <a:fld id="{E9B07471-B472-4C3F-B46F-D347BD4AB42B}" type="datetimeFigureOut">
              <a:rPr lang="en-CA" smtClean="0"/>
              <a:t>2023-06-04</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9520302C-C939-453E-8DD2-9FE6F9C2455B}" type="slidenum">
              <a:rPr lang="en-CA" smtClean="0"/>
              <a:t>‹#›</a:t>
            </a:fld>
            <a:endParaRPr lang="en-CA"/>
          </a:p>
        </p:txBody>
      </p:sp>
      <p:sp>
        <p:nvSpPr>
          <p:cNvPr id="6" name="Content Placeholder 2"/>
          <p:cNvSpPr>
            <a:spLocks noGrp="1"/>
          </p:cNvSpPr>
          <p:nvPr>
            <p:ph idx="1"/>
          </p:nvPr>
        </p:nvSpPr>
        <p:spPr>
          <a:xfrm>
            <a:off x="457200" y="1200150"/>
            <a:ext cx="8229600" cy="3657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8091958" y="411509"/>
            <a:ext cx="720080" cy="830997"/>
          </a:xfrm>
          <a:prstGeom prst="rect">
            <a:avLst/>
          </a:prstGeom>
          <a:noFill/>
        </p:spPr>
        <p:txBody>
          <a:bodyPr wrap="square" rtlCol="0">
            <a:spAutoFit/>
          </a:bodyPr>
          <a:lstStyle/>
          <a:p>
            <a:r>
              <a:rPr lang="en-CA" sz="4800" dirty="0" err="1">
                <a:solidFill>
                  <a:schemeClr val="tx2">
                    <a:lumMod val="60000"/>
                    <a:lumOff val="40000"/>
                  </a:schemeClr>
                </a:solidFill>
                <a:latin typeface="Webdings" pitchFamily="18" charset="2"/>
              </a:rPr>
              <a:t>i</a:t>
            </a:r>
            <a:endParaRPr lang="en-CA" sz="4800" dirty="0">
              <a:solidFill>
                <a:schemeClr val="tx2">
                  <a:lumMod val="60000"/>
                  <a:lumOff val="40000"/>
                </a:schemeClr>
              </a:solidFill>
              <a:latin typeface="Webdings" pitchFamily="18" charset="2"/>
            </a:endParaRPr>
          </a:p>
        </p:txBody>
      </p:sp>
    </p:spTree>
    <p:extLst>
      <p:ext uri="{BB962C8B-B14F-4D97-AF65-F5344CB8AC3E}">
        <p14:creationId xmlns:p14="http://schemas.microsoft.com/office/powerpoint/2010/main" val="24826139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1771651"/>
            <a:ext cx="7772400" cy="1650206"/>
          </a:xfrm>
        </p:spPr>
        <p:txBody>
          <a:bodyPr anchor="b">
            <a:normAutofit/>
          </a:bodyPr>
          <a:lstStyle>
            <a:lvl1pPr algn="l">
              <a:defRPr sz="4000" b="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722313" y="3470149"/>
            <a:ext cx="7772400" cy="1125140"/>
          </a:xfrm>
        </p:spPr>
        <p:txBody>
          <a:bodyPr anchor="t">
            <a:normAutofit/>
          </a:bodyPr>
          <a:lstStyle>
            <a:lvl1pPr marL="0" indent="0">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B07471-B472-4C3F-B46F-D347BD4AB42B}" type="datetimeFigureOut">
              <a:rPr lang="en-CA" smtClean="0"/>
              <a:t>2023-06-04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520302C-C939-453E-8DD2-9FE6F9C2455B}" type="slidenum">
              <a:rPr lang="en-CA" smtClean="0"/>
              <a:t>‹#›</a:t>
            </a:fld>
            <a:endParaRPr lang="en-CA"/>
          </a:p>
        </p:txBody>
      </p:sp>
      <p:cxnSp>
        <p:nvCxnSpPr>
          <p:cNvPr id="7" name="Straight Connector 6"/>
          <p:cNvCxnSpPr/>
          <p:nvPr/>
        </p:nvCxnSpPr>
        <p:spPr>
          <a:xfrm>
            <a:off x="731520" y="3449574"/>
            <a:ext cx="7848600" cy="1191"/>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257300"/>
            <a:ext cx="8219256" cy="47982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l">
              <a:buNone/>
              <a:defRPr sz="2400" b="0">
                <a:solidFill>
                  <a:schemeClr val="tx2"/>
                </a:solidFill>
                <a:latin typeface="Franklin Gothic Demi"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828800"/>
            <a:ext cx="8219256"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9B07471-B472-4C3F-B46F-D347BD4AB42B}" type="datetimeFigureOut">
              <a:rPr lang="en-CA" smtClean="0"/>
              <a:t>2023-06-04</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9520302C-C939-453E-8DD2-9FE6F9C2455B}" type="slidenum">
              <a:rPr lang="en-CA" smtClean="0"/>
              <a:t>‹#›</a:t>
            </a:fld>
            <a:endParaRPr lang="en-CA"/>
          </a:p>
        </p:txBody>
      </p:sp>
    </p:spTree>
    <p:extLst>
      <p:ext uri="{BB962C8B-B14F-4D97-AF65-F5344CB8AC3E}">
        <p14:creationId xmlns:p14="http://schemas.microsoft.com/office/powerpoint/2010/main" val="530375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55014"/>
            <a:ext cx="4474840" cy="35387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E9B07471-B472-4C3F-B46F-D347BD4AB42B}" type="datetimeFigureOut">
              <a:rPr lang="en-CA" smtClean="0"/>
              <a:t>2023-06-04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520302C-C939-453E-8DD2-9FE6F9C2455B}" type="slidenum">
              <a:rPr lang="en-CA" smtClean="0"/>
              <a:t>‹#›</a:t>
            </a:fld>
            <a:endParaRPr lang="en-CA"/>
          </a:p>
        </p:txBody>
      </p:sp>
      <p:sp>
        <p:nvSpPr>
          <p:cNvPr id="9" name="Picture Placeholder 8"/>
          <p:cNvSpPr>
            <a:spLocks noGrp="1"/>
          </p:cNvSpPr>
          <p:nvPr>
            <p:ph type="pic" sz="quarter" idx="13"/>
          </p:nvPr>
        </p:nvSpPr>
        <p:spPr>
          <a:xfrm>
            <a:off x="5004048" y="1257301"/>
            <a:ext cx="4139952" cy="3886200"/>
          </a:xfrm>
        </p:spPr>
        <p:txBody>
          <a:bodyPr/>
          <a:lstStyle/>
          <a:p>
            <a:endParaRPr lang="en-CA" dirty="0"/>
          </a:p>
        </p:txBody>
      </p:sp>
    </p:spTree>
    <p:extLst>
      <p:ext uri="{BB962C8B-B14F-4D97-AF65-F5344CB8AC3E}">
        <p14:creationId xmlns:p14="http://schemas.microsoft.com/office/powerpoint/2010/main" val="6161907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257300"/>
            <a:ext cx="3931920" cy="47982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latin typeface="Franklin Gothic Demi"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828800"/>
            <a:ext cx="3931920"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54880" y="1257300"/>
            <a:ext cx="3931920" cy="47982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Franklin Gothic Demi" pitchFamily="34"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54880" y="1828800"/>
            <a:ext cx="3931920"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B07471-B472-4C3F-B46F-D347BD4AB42B}" type="datetimeFigureOut">
              <a:rPr lang="en-CA" smtClean="0"/>
              <a:t>2023-06-04</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9520302C-C939-453E-8DD2-9FE6F9C2455B}" type="slidenum">
              <a:rPr lang="en-CA" smtClean="0"/>
              <a:t>‹#›</a:t>
            </a:fld>
            <a:endParaRPr lang="en-CA"/>
          </a:p>
        </p:txBody>
      </p:sp>
      <p:cxnSp>
        <p:nvCxnSpPr>
          <p:cNvPr id="11" name="Straight Connector 10"/>
          <p:cNvCxnSpPr/>
          <p:nvPr/>
        </p:nvCxnSpPr>
        <p:spPr>
          <a:xfrm rot="5400000">
            <a:off x="2806462" y="3034268"/>
            <a:ext cx="353187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9B07471-B472-4C3F-B46F-D347BD4AB42B}" type="datetimeFigureOut">
              <a:rPr lang="en-CA" smtClean="0"/>
              <a:t>2023-06-04</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B07471-B472-4C3F-B46F-D347BD4AB42B}" type="datetimeFigureOut">
              <a:rPr lang="en-CA" smtClean="0"/>
              <a:t>2023-06-04</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9520302C-C939-453E-8DD2-9FE6F9C2455B}" type="slidenum">
              <a:rPr lang="en-CA" smtClean="0"/>
              <a:t>‹#›</a:t>
            </a:fld>
            <a:endParaRPr lang="en-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165590"/>
            <a:ext cx="9144000" cy="1714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400050"/>
            <a:ext cx="8229600" cy="7429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200150"/>
            <a:ext cx="8229600" cy="3657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2743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3716"/>
            <a:ext cx="2895600" cy="246888"/>
          </a:xfrm>
          <a:prstGeom prst="rect">
            <a:avLst/>
          </a:prstGeom>
        </p:spPr>
        <p:txBody>
          <a:bodyPr vert="horz" lIns="91440" tIns="45720" rIns="91440" bIns="45720" rtlCol="0" anchor="ctr"/>
          <a:lstStyle>
            <a:lvl1pPr algn="l">
              <a:defRPr sz="1200">
                <a:solidFill>
                  <a:srgbClr val="FFFFFF"/>
                </a:solidFill>
              </a:defRPr>
            </a:lvl1pPr>
          </a:lstStyle>
          <a:p>
            <a:fld id="{E9B07471-B472-4C3F-B46F-D347BD4AB42B}" type="datetimeFigureOut">
              <a:rPr lang="en-CA" smtClean="0"/>
              <a:t>2023-06-04</a:t>
            </a:fld>
            <a:endParaRPr lang="en-CA"/>
          </a:p>
        </p:txBody>
      </p:sp>
      <p:sp>
        <p:nvSpPr>
          <p:cNvPr id="5" name="Footer Placeholder 4"/>
          <p:cNvSpPr>
            <a:spLocks noGrp="1"/>
          </p:cNvSpPr>
          <p:nvPr>
            <p:ph type="ftr" sz="quarter" idx="3"/>
          </p:nvPr>
        </p:nvSpPr>
        <p:spPr>
          <a:xfrm>
            <a:off x="3429000" y="13716"/>
            <a:ext cx="4114800" cy="246888"/>
          </a:xfrm>
          <a:prstGeom prst="rect">
            <a:avLst/>
          </a:prstGeom>
        </p:spPr>
        <p:txBody>
          <a:bodyPr vert="horz" lIns="91440" tIns="45720" rIns="91440" bIns="45720" rtlCol="0" anchor="ctr"/>
          <a:lstStyle>
            <a:lvl1pPr algn="ctr">
              <a:defRPr sz="1200">
                <a:solidFill>
                  <a:srgbClr val="FFFFFF"/>
                </a:solidFill>
              </a:defRPr>
            </a:lvl1pPr>
          </a:lstStyle>
          <a:p>
            <a:endParaRPr lang="en-CA" dirty="0"/>
          </a:p>
        </p:txBody>
      </p:sp>
      <p:sp>
        <p:nvSpPr>
          <p:cNvPr id="6" name="Slide Number Placeholder 5"/>
          <p:cNvSpPr>
            <a:spLocks noGrp="1"/>
          </p:cNvSpPr>
          <p:nvPr>
            <p:ph type="sldNum" sz="quarter" idx="4"/>
          </p:nvPr>
        </p:nvSpPr>
        <p:spPr>
          <a:xfrm>
            <a:off x="7620000" y="13716"/>
            <a:ext cx="1066800" cy="246888"/>
          </a:xfrm>
          <a:prstGeom prst="rect">
            <a:avLst/>
          </a:prstGeom>
        </p:spPr>
        <p:txBody>
          <a:bodyPr vert="horz" lIns="91440" tIns="45720" rIns="91440" bIns="45720" rtlCol="0" anchor="ctr"/>
          <a:lstStyle>
            <a:lvl1pPr algn="l">
              <a:defRPr sz="1400" b="1">
                <a:solidFill>
                  <a:srgbClr val="FFFFFF"/>
                </a:solidFill>
              </a:defRPr>
            </a:lvl1pPr>
          </a:lstStyle>
          <a:p>
            <a:fld id="{9520302C-C939-453E-8DD2-9FE6F9C2455B}" type="slidenum">
              <a:rPr lang="en-CA" smtClean="0"/>
              <a:t>‹#›</a:t>
            </a:fld>
            <a:endParaRPr lang="en-CA"/>
          </a:p>
        </p:txBody>
      </p:sp>
    </p:spTree>
  </p:cSld>
  <p:clrMap bg1="lt1" tx1="dk1" bg2="lt2" tx2="dk2" accent1="accent1" accent2="accent2" accent3="accent3" accent4="accent4" accent5="accent5" accent6="accent6" hlink="hlink" folHlink="folHlink"/>
  <p:sldLayoutIdLst>
    <p:sldLayoutId id="2147484117" r:id="rId1"/>
    <p:sldLayoutId id="2147484118" r:id="rId2"/>
    <p:sldLayoutId id="2147484128" r:id="rId3"/>
    <p:sldLayoutId id="2147484119" r:id="rId4"/>
    <p:sldLayoutId id="2147484130" r:id="rId5"/>
    <p:sldLayoutId id="2147484129" r:id="rId6"/>
    <p:sldLayoutId id="2147484121" r:id="rId7"/>
    <p:sldLayoutId id="2147484122" r:id="rId8"/>
    <p:sldLayoutId id="2147484123" r:id="rId9"/>
    <p:sldLayoutId id="2147484120" r:id="rId10"/>
    <p:sldLayoutId id="2147484124" r:id="rId11"/>
    <p:sldLayoutId id="2147484125" r:id="rId12"/>
    <p:sldLayoutId id="2147484126" r:id="rId13"/>
    <p:sldLayoutId id="2147484127" r:id="rId14"/>
  </p:sldLayoutIdLst>
  <p:txStyles>
    <p:titleStyle>
      <a:lvl1pPr algn="l" defTabSz="914400" rtl="0" eaLnBrk="1" latinLnBrk="0" hangingPunct="1">
        <a:spcBef>
          <a:spcPct val="0"/>
        </a:spcBef>
        <a:buNone/>
        <a:defRPr sz="4000" b="0" kern="1200" spc="-100" baseline="0">
          <a:solidFill>
            <a:schemeClr val="tx2"/>
          </a:solidFill>
          <a:latin typeface="Franklin Gothic Demi" pitchFamily="34" charset="0"/>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rstechnica.com/business/2014/12/gangnam-style-overflows-int_max-forces-youtube-to-go-64-bit/" TargetMode="External"/><Relationship Id="rId2" Type="http://schemas.openxmlformats.org/officeDocument/2006/relationships/notesSlide" Target="../notesSlides/notesSlide18.xml"/><Relationship Id="rId1" Type="http://schemas.openxmlformats.org/officeDocument/2006/relationships/slideLayout" Target="../slideLayouts/slideLayout10.xml"/><Relationship Id="rId5" Type="http://schemas.openxmlformats.org/officeDocument/2006/relationships/image" Target="../media/image9.png"/><Relationship Id="rId4" Type="http://schemas.openxmlformats.org/officeDocument/2006/relationships/hyperlink" Target="https://youtu.be/9bZkp7q19f0"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en.wikipedia.org/wiki/Year_2038_problem"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xkcd.com/2697/"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xkcd.com/2200/"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www.ioccc.org/"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hyperlink" Target="https://en.wikipedia.org/wiki/Hexadecimal#Cultural_history"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hyperlink" Target="https://www.linkedin.com/checkpoint/enterprise/login/2169170?application=learning" TargetMode="External"/><Relationship Id="rId2" Type="http://schemas.openxmlformats.org/officeDocument/2006/relationships/notesSlide" Target="../notesSlides/notesSlide34.xml"/><Relationship Id="rId1" Type="http://schemas.openxmlformats.org/officeDocument/2006/relationships/slideLayout" Target="../slideLayouts/slideLayout6.xml"/><Relationship Id="rId6" Type="http://schemas.openxmlformats.org/officeDocument/2006/relationships/hyperlink" Target="https://www.senecacollege.ca/student-services-and-support/linkedin-learning.html" TargetMode="External"/><Relationship Id="rId5" Type="http://schemas.openxmlformats.org/officeDocument/2006/relationships/hyperlink" Target="https://www.linkedin.com/learning/search?keywords=hexadecimal%20numbers" TargetMode="External"/><Relationship Id="rId4" Type="http://schemas.openxmlformats.org/officeDocument/2006/relationships/hyperlink" Target="https://en.wikipedia.org/wiki/RGB_color_model"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hyperlink" Target="https://www.linkedin.com/learning/computer-science-principles-digital-information/binary-and-bits?autoplay=true" TargetMode="External"/><Relationship Id="rId2" Type="http://schemas.openxmlformats.org/officeDocument/2006/relationships/notesSlide" Target="../notesSlides/notesSlide54.xml"/><Relationship Id="rId1" Type="http://schemas.openxmlformats.org/officeDocument/2006/relationships/slideLayout" Target="../slideLayouts/slideLayout6.xml"/><Relationship Id="rId6" Type="http://schemas.openxmlformats.org/officeDocument/2006/relationships/hyperlink" Target="https://www.linkedin.com/checkpoint/enterprise/login/2169170?application=learning" TargetMode="External"/><Relationship Id="rId5" Type="http://schemas.openxmlformats.org/officeDocument/2006/relationships/hyperlink" Target="https://www.senecacollege.ca/student-services-and-support/linkedin-learning.html" TargetMode="External"/><Relationship Id="rId4" Type="http://schemas.openxmlformats.org/officeDocument/2006/relationships/hyperlink" Target="https://www.linkedin.com/learning/computer-science-principles-digital-information/binary-numbers" TargetMode="Externa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7700" y="403290"/>
            <a:ext cx="7848600" cy="1958910"/>
          </a:xfrm>
        </p:spPr>
        <p:txBody>
          <a:bodyPr/>
          <a:lstStyle/>
          <a:p>
            <a:pPr marL="0" marR="0" lvl="0" indent="0" algn="ctr" defTabSz="914400" rtl="0" eaLnBrk="1" fontAlgn="auto" latinLnBrk="0" hangingPunct="1">
              <a:lnSpc>
                <a:spcPct val="100000"/>
              </a:lnSpc>
              <a:spcBef>
                <a:spcPct val="20000"/>
              </a:spcBef>
              <a:spcAft>
                <a:spcPts val="0"/>
              </a:spcAft>
              <a:buClr>
                <a:srgbClr val="FDA023"/>
              </a:buClr>
              <a:buSzPct val="85000"/>
              <a:buFont typeface="Arial" pitchFamily="34" charset="0"/>
              <a:buNone/>
              <a:tabLst/>
              <a:defRPr/>
            </a:pPr>
            <a:r>
              <a:rPr lang="en-US" b="1" dirty="0"/>
              <a:t>Number Systems</a:t>
            </a:r>
            <a:br>
              <a:rPr lang="en-US" b="1" dirty="0"/>
            </a:br>
            <a:r>
              <a:rPr lang="en-US" b="1" dirty="0"/>
              <a:t>Safe Programming</a:t>
            </a:r>
            <a:endParaRPr lang="en-GB" dirty="0">
              <a:effectLst/>
            </a:endParaRPr>
          </a:p>
        </p:txBody>
      </p:sp>
      <p:sp>
        <p:nvSpPr>
          <p:cNvPr id="3" name="Subtitle 2"/>
          <p:cNvSpPr>
            <a:spLocks noGrp="1"/>
          </p:cNvSpPr>
          <p:nvPr>
            <p:ph type="subTitle" idx="1"/>
          </p:nvPr>
        </p:nvSpPr>
        <p:spPr>
          <a:xfrm>
            <a:off x="1259632" y="2628900"/>
            <a:ext cx="841478" cy="2247106"/>
          </a:xfrm>
        </p:spPr>
        <p:txBody>
          <a:bodyPr vert="vert270">
            <a:normAutofit lnSpcReduction="10000"/>
          </a:bodyPr>
          <a:lstStyle/>
          <a:p>
            <a:pPr algn="ctr"/>
            <a:r>
              <a:rPr lang="en-CA" b="1" dirty="0"/>
              <a:t>Computer Principles</a:t>
            </a:r>
          </a:p>
        </p:txBody>
      </p:sp>
      <p:pic>
        <p:nvPicPr>
          <p:cNvPr id="4" name="Picture 3">
            <a:extLst>
              <a:ext uri="{FF2B5EF4-FFF2-40B4-BE49-F238E27FC236}">
                <a16:creationId xmlns:a16="http://schemas.microsoft.com/office/drawing/2014/main" id="{EBDC4296-D842-4B7E-A38C-B04362CBBA8C}"/>
              </a:ext>
            </a:extLst>
          </p:cNvPr>
          <p:cNvPicPr>
            <a:picLocks noChangeAspect="1"/>
          </p:cNvPicPr>
          <p:nvPr/>
        </p:nvPicPr>
        <p:blipFill rotWithShape="1">
          <a:blip r:embed="rId3"/>
          <a:srcRect l="8873" t="23333" r="9955" b="23334"/>
          <a:stretch/>
        </p:blipFill>
        <p:spPr>
          <a:xfrm>
            <a:off x="2101110" y="2590579"/>
            <a:ext cx="4941780" cy="2510145"/>
          </a:xfrm>
          <a:prstGeom prst="rect">
            <a:avLst/>
          </a:prstGeom>
        </p:spPr>
      </p:pic>
      <p:sp>
        <p:nvSpPr>
          <p:cNvPr id="5" name="Subtitle 2">
            <a:extLst>
              <a:ext uri="{FF2B5EF4-FFF2-40B4-BE49-F238E27FC236}">
                <a16:creationId xmlns:a16="http://schemas.microsoft.com/office/drawing/2014/main" id="{F55537C8-57E5-4BAC-9103-2AFED9F1AD15}"/>
              </a:ext>
            </a:extLst>
          </p:cNvPr>
          <p:cNvSpPr txBox="1">
            <a:spLocks/>
          </p:cNvSpPr>
          <p:nvPr/>
        </p:nvSpPr>
        <p:spPr>
          <a:xfrm>
            <a:off x="7042890" y="2781300"/>
            <a:ext cx="985494" cy="2247106"/>
          </a:xfrm>
          <a:prstGeom prst="rect">
            <a:avLst/>
          </a:prstGeom>
        </p:spPr>
        <p:txBody>
          <a:bodyPr vert="vert" lIns="91440" tIns="45720" rIns="91440" bIns="45720" rtlCol="0">
            <a:normAutofit/>
          </a:bodyPr>
          <a:lstStyle>
            <a:lvl1pPr marL="0" indent="0" algn="l" defTabSz="914400" rtl="0" eaLnBrk="1" latinLnBrk="0" hangingPunct="1">
              <a:spcBef>
                <a:spcPct val="20000"/>
              </a:spcBef>
              <a:buClr>
                <a:schemeClr val="accent1"/>
              </a:buClr>
              <a:buSzPct val="85000"/>
              <a:buFont typeface="Arial" pitchFamily="34" charset="0"/>
              <a:buNone/>
              <a:defRPr sz="2400" kern="1200">
                <a:solidFill>
                  <a:schemeClr val="tx1">
                    <a:lumMod val="75000"/>
                    <a:lumOff val="25000"/>
                  </a:schemeClr>
                </a:solidFill>
                <a:latin typeface="+mn-lt"/>
                <a:ea typeface="+mn-ea"/>
                <a:cs typeface="+mn-cs"/>
              </a:defRPr>
            </a:lvl1pPr>
            <a:lvl2pPr marL="457200" indent="0" algn="ctr" defTabSz="914400" rtl="0" eaLnBrk="1" latinLnBrk="0" hangingPunct="1">
              <a:spcBef>
                <a:spcPct val="20000"/>
              </a:spcBef>
              <a:buClr>
                <a:schemeClr val="accent1"/>
              </a:buClr>
              <a:buSzPct val="85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spcBef>
                <a:spcPct val="20000"/>
              </a:spcBef>
              <a:buClr>
                <a:schemeClr val="accent1"/>
              </a:buClr>
              <a:buSzPct val="9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spcBef>
                <a:spcPct val="20000"/>
              </a:spcBef>
              <a:buClr>
                <a:schemeClr val="accent1"/>
              </a:buClr>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spcBef>
                <a:spcPct val="20000"/>
              </a:spcBef>
              <a:buClr>
                <a:schemeClr val="accent1"/>
              </a:buClr>
              <a:buSzPct val="100000"/>
              <a:buFont typeface="Arial" pitchFamily="34" charset="0"/>
              <a:buNone/>
              <a:defRPr sz="1400" kern="1200" baseline="0">
                <a:solidFill>
                  <a:schemeClr val="tx1">
                    <a:tint val="75000"/>
                  </a:schemeClr>
                </a:solidFill>
                <a:latin typeface="+mn-lt"/>
                <a:ea typeface="+mn-ea"/>
                <a:cs typeface="+mn-cs"/>
              </a:defRPr>
            </a:lvl5pPr>
            <a:lvl6pPr marL="22860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6pPr>
            <a:lvl7pPr marL="27432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7pPr>
            <a:lvl8pPr marL="32004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8pPr>
            <a:lvl9pPr marL="3657600" indent="0" algn="ctr" defTabSz="914400" rtl="0" eaLnBrk="1" latinLnBrk="0" hangingPunct="1">
              <a:spcBef>
                <a:spcPct val="20000"/>
              </a:spcBef>
              <a:buClr>
                <a:schemeClr val="accent1"/>
              </a:buClr>
              <a:buFont typeface="Arial" pitchFamily="34" charset="0"/>
              <a:buNone/>
              <a:defRPr sz="1300" kern="1200">
                <a:solidFill>
                  <a:schemeClr val="tx1">
                    <a:tint val="75000"/>
                  </a:schemeClr>
                </a:solidFill>
                <a:latin typeface="+mn-lt"/>
                <a:ea typeface="+mn-ea"/>
                <a:cs typeface="+mn-cs"/>
              </a:defRPr>
            </a:lvl9pPr>
          </a:lstStyle>
          <a:p>
            <a:pPr algn="ctr"/>
            <a:r>
              <a:rPr lang="en-CA" b="1" dirty="0"/>
              <a:t>for Programmers </a:t>
            </a:r>
          </a:p>
        </p:txBody>
      </p:sp>
    </p:spTree>
    <p:extLst>
      <p:ext uri="{BB962C8B-B14F-4D97-AF65-F5344CB8AC3E}">
        <p14:creationId xmlns:p14="http://schemas.microsoft.com/office/powerpoint/2010/main" val="2586690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4624"/>
            <a:ext cx="8229600" cy="742950"/>
          </a:xfrm>
        </p:spPr>
        <p:txBody>
          <a:bodyPr>
            <a:normAutofit/>
          </a:bodyPr>
          <a:lstStyle/>
          <a:p>
            <a:pPr algn="ctr"/>
            <a:r>
              <a:rPr lang="en-US" dirty="0"/>
              <a:t>Numbering Systems</a:t>
            </a:r>
            <a:endParaRPr lang="en-CA" dirty="0"/>
          </a:p>
        </p:txBody>
      </p:sp>
      <p:sp>
        <p:nvSpPr>
          <p:cNvPr id="4" name="TextBox 3"/>
          <p:cNvSpPr txBox="1"/>
          <p:nvPr/>
        </p:nvSpPr>
        <p:spPr>
          <a:xfrm>
            <a:off x="719572" y="946338"/>
            <a:ext cx="8229600" cy="4093428"/>
          </a:xfrm>
          <a:prstGeom prst="rect">
            <a:avLst/>
          </a:prstGeom>
          <a:noFill/>
        </p:spPr>
        <p:txBody>
          <a:bodyPr wrap="square" rtlCol="0">
            <a:spAutoFit/>
          </a:bodyPr>
          <a:lstStyle/>
          <a:p>
            <a:pPr lvl="4"/>
            <a:r>
              <a:rPr lang="en-US" sz="2800" b="1" dirty="0"/>
              <a:t>How much is 2023?</a:t>
            </a:r>
          </a:p>
          <a:p>
            <a:pPr marL="2114550" lvl="4" indent="-285750">
              <a:buFont typeface="Arial" panose="020B0604020202020204" pitchFamily="34" charset="0"/>
              <a:buChar char="•"/>
            </a:pPr>
            <a:r>
              <a:rPr lang="en-US" sz="2800" dirty="0"/>
              <a:t>One, two, three, many. </a:t>
            </a:r>
          </a:p>
          <a:p>
            <a:pPr marL="2114550" lvl="4" indent="-285750">
              <a:buFont typeface="Arial" panose="020B0604020202020204" pitchFamily="34" charset="0"/>
              <a:buChar char="•"/>
            </a:pPr>
            <a:r>
              <a:rPr lang="en-US" sz="2800" dirty="0"/>
              <a:t>MMXXIII</a:t>
            </a:r>
          </a:p>
          <a:p>
            <a:pPr marL="2114550" lvl="4" indent="-285750">
              <a:buFont typeface="Arial" panose="020B0604020202020204" pitchFamily="34" charset="0"/>
              <a:buChar char="•"/>
            </a:pPr>
            <a:r>
              <a:rPr lang="en-US" sz="2800" dirty="0"/>
              <a:t>0000011111100111</a:t>
            </a:r>
          </a:p>
          <a:p>
            <a:pPr marL="2114550" lvl="4" indent="-285750">
              <a:buFont typeface="Arial" panose="020B0604020202020204" pitchFamily="34" charset="0"/>
              <a:buChar char="•"/>
            </a:pPr>
            <a:r>
              <a:rPr lang="en-US" sz="2800" dirty="0"/>
              <a:t>8:23 PM</a:t>
            </a:r>
            <a:br>
              <a:rPr lang="en-US" sz="2000" dirty="0"/>
            </a:br>
            <a:endParaRPr lang="en-US" sz="2000" dirty="0"/>
          </a:p>
          <a:p>
            <a:r>
              <a:rPr lang="en-US" sz="2000" b="1" dirty="0"/>
              <a:t>Numbers, by themselves, are just…numbers. </a:t>
            </a:r>
            <a:r>
              <a:rPr lang="en-US" sz="2000" b="1" i="1" dirty="0"/>
              <a:t>Context matters</a:t>
            </a:r>
            <a:r>
              <a:rPr lang="en-US" sz="2000" b="1" dirty="0"/>
              <a:t>.</a:t>
            </a:r>
          </a:p>
          <a:p>
            <a:pPr marL="285750" indent="-285750">
              <a:buFont typeface="Arial" panose="020B0604020202020204" pitchFamily="34" charset="0"/>
              <a:buChar char="•"/>
            </a:pPr>
            <a:r>
              <a:rPr lang="en-US" sz="2000" dirty="0"/>
              <a:t>The cardinal number 2,023 is different from the year 2023.</a:t>
            </a:r>
          </a:p>
          <a:p>
            <a:pPr marL="285750" indent="-285750">
              <a:buFont typeface="Arial" panose="020B0604020202020204" pitchFamily="34" charset="0"/>
              <a:buChar char="•"/>
            </a:pPr>
            <a:r>
              <a:rPr lang="en-US" sz="2000" dirty="0"/>
              <a:t>Few or many depends on context: years, $$$, stars in galaxy</a:t>
            </a:r>
            <a:br>
              <a:rPr lang="en-US" sz="2000" dirty="0"/>
            </a:br>
            <a:r>
              <a:rPr lang="en-US" sz="2000" dirty="0"/>
              <a:t>2023 = two millennia    $2,023 = 1 PC    0.000002% of stars *</a:t>
            </a:r>
            <a:br>
              <a:rPr lang="en-US" sz="2000" dirty="0"/>
            </a:br>
            <a:r>
              <a:rPr lang="en-US" sz="2000" dirty="0"/>
              <a:t>					* </a:t>
            </a:r>
            <a:r>
              <a:rPr lang="en-US" sz="1400" dirty="0"/>
              <a:t>before James Webb Tel. found at lot more</a:t>
            </a:r>
            <a:endParaRPr lang="en-US" sz="2000" dirty="0"/>
          </a:p>
        </p:txBody>
      </p:sp>
    </p:spTree>
    <p:extLst>
      <p:ext uri="{BB962C8B-B14F-4D97-AF65-F5344CB8AC3E}">
        <p14:creationId xmlns:p14="http://schemas.microsoft.com/office/powerpoint/2010/main" val="4043882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44624"/>
            <a:ext cx="9036496" cy="1030982"/>
          </a:xfrm>
        </p:spPr>
        <p:txBody>
          <a:bodyPr>
            <a:normAutofit/>
          </a:bodyPr>
          <a:lstStyle/>
          <a:p>
            <a:pPr algn="ctr"/>
            <a:r>
              <a:rPr lang="en-US" dirty="0"/>
              <a:t> 8 bit byte   (8×2)</a:t>
            </a:r>
            <a:r>
              <a:rPr lang="en-US" baseline="30000" dirty="0"/>
              <a:t>2</a:t>
            </a:r>
            <a:r>
              <a:rPr lang="en-US" dirty="0"/>
              <a:t> = 2</a:t>
            </a:r>
            <a:r>
              <a:rPr lang="en-US" baseline="30000" dirty="0"/>
              <a:t>8</a:t>
            </a:r>
            <a:r>
              <a:rPr lang="en-US" dirty="0"/>
              <a:t> = 256</a:t>
            </a:r>
            <a:endParaRPr lang="en-CA" spc="100" dirty="0">
              <a:latin typeface="Segoe UI" panose="020B0502040204020203" pitchFamily="34" charset="0"/>
              <a:cs typeface="Segoe UI" panose="020B0502040204020203"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3791765883"/>
              </p:ext>
            </p:extLst>
          </p:nvPr>
        </p:nvGraphicFramePr>
        <p:xfrm>
          <a:off x="1080000" y="1275606"/>
          <a:ext cx="6984000" cy="1724598"/>
        </p:xfrm>
        <a:graphic>
          <a:graphicData uri="http://schemas.openxmlformats.org/drawingml/2006/table">
            <a:tbl>
              <a:tblPr firstRow="1" bandRow="1"/>
              <a:tblGrid>
                <a:gridCol w="873000">
                  <a:extLst>
                    <a:ext uri="{9D8B030D-6E8A-4147-A177-3AD203B41FA5}">
                      <a16:colId xmlns:a16="http://schemas.microsoft.com/office/drawing/2014/main" val="3977419534"/>
                    </a:ext>
                  </a:extLst>
                </a:gridCol>
                <a:gridCol w="873000">
                  <a:extLst>
                    <a:ext uri="{9D8B030D-6E8A-4147-A177-3AD203B41FA5}">
                      <a16:colId xmlns:a16="http://schemas.microsoft.com/office/drawing/2014/main" val="4165269875"/>
                    </a:ext>
                  </a:extLst>
                </a:gridCol>
                <a:gridCol w="873000">
                  <a:extLst>
                    <a:ext uri="{9D8B030D-6E8A-4147-A177-3AD203B41FA5}">
                      <a16:colId xmlns:a16="http://schemas.microsoft.com/office/drawing/2014/main" val="3215916470"/>
                    </a:ext>
                  </a:extLst>
                </a:gridCol>
                <a:gridCol w="873000">
                  <a:extLst>
                    <a:ext uri="{9D8B030D-6E8A-4147-A177-3AD203B41FA5}">
                      <a16:colId xmlns:a16="http://schemas.microsoft.com/office/drawing/2014/main" val="1359434957"/>
                    </a:ext>
                  </a:extLst>
                </a:gridCol>
                <a:gridCol w="873000">
                  <a:extLst>
                    <a:ext uri="{9D8B030D-6E8A-4147-A177-3AD203B41FA5}">
                      <a16:colId xmlns:a16="http://schemas.microsoft.com/office/drawing/2014/main" val="2240404490"/>
                    </a:ext>
                  </a:extLst>
                </a:gridCol>
                <a:gridCol w="873000">
                  <a:extLst>
                    <a:ext uri="{9D8B030D-6E8A-4147-A177-3AD203B41FA5}">
                      <a16:colId xmlns:a16="http://schemas.microsoft.com/office/drawing/2014/main" val="4234252588"/>
                    </a:ext>
                  </a:extLst>
                </a:gridCol>
                <a:gridCol w="873000">
                  <a:extLst>
                    <a:ext uri="{9D8B030D-6E8A-4147-A177-3AD203B41FA5}">
                      <a16:colId xmlns:a16="http://schemas.microsoft.com/office/drawing/2014/main" val="1420465682"/>
                    </a:ext>
                  </a:extLst>
                </a:gridCol>
                <a:gridCol w="873000">
                  <a:extLst>
                    <a:ext uri="{9D8B030D-6E8A-4147-A177-3AD203B41FA5}">
                      <a16:colId xmlns:a16="http://schemas.microsoft.com/office/drawing/2014/main" val="2143221015"/>
                    </a:ext>
                  </a:extLst>
                </a:gridCol>
              </a:tblGrid>
              <a:tr h="0">
                <a:tc>
                  <a:txBody>
                    <a:bodyPr/>
                    <a:lstStyle/>
                    <a:p>
                      <a:pPr marL="0" marR="0" algn="ctr">
                        <a:lnSpc>
                          <a:spcPct val="107000"/>
                        </a:lnSpc>
                        <a:spcBef>
                          <a:spcPts val="0"/>
                        </a:spcBef>
                        <a:spcAft>
                          <a:spcPts val="0"/>
                        </a:spcAft>
                      </a:pPr>
                      <a:r>
                        <a:rPr lang="en-US" sz="3200" b="1" dirty="0">
                          <a:effectLst/>
                          <a:latin typeface="Segoe UI" panose="020B0502040204020203" pitchFamily="34" charset="0"/>
                          <a:ea typeface="Calibri" panose="020F0502020204030204" pitchFamily="34" charset="0"/>
                          <a:cs typeface="Times New Roman" panose="02020603050405020304" pitchFamily="18" charset="0"/>
                        </a:rPr>
                        <a:t>2</a:t>
                      </a:r>
                      <a:r>
                        <a:rPr lang="en-US" sz="3200" b="1" baseline="30000" dirty="0">
                          <a:effectLst/>
                          <a:latin typeface="Segoe UI" panose="020B0502040204020203" pitchFamily="34" charset="0"/>
                          <a:ea typeface="Calibri" panose="020F0502020204030204" pitchFamily="34" charset="0"/>
                          <a:cs typeface="Times New Roman" panose="02020603050405020304" pitchFamily="18" charset="0"/>
                        </a:rPr>
                        <a:t>7</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DA023"/>
                    </a:solidFill>
                  </a:tcPr>
                </a:tc>
                <a:tc>
                  <a:txBody>
                    <a:bodyPr/>
                    <a:lstStyle/>
                    <a:p>
                      <a:pPr marL="0" marR="0" algn="ctr">
                        <a:lnSpc>
                          <a:spcPct val="107000"/>
                        </a:lnSpc>
                        <a:spcBef>
                          <a:spcPts val="0"/>
                        </a:spcBef>
                        <a:spcAft>
                          <a:spcPts val="0"/>
                        </a:spcAft>
                      </a:pPr>
                      <a:r>
                        <a:rPr lang="en-US" sz="3200" b="1">
                          <a:effectLst/>
                          <a:latin typeface="Segoe UI" panose="020B0502040204020203" pitchFamily="34" charset="0"/>
                          <a:ea typeface="Calibri" panose="020F0502020204030204" pitchFamily="34" charset="0"/>
                          <a:cs typeface="Times New Roman" panose="02020603050405020304" pitchFamily="18" charset="0"/>
                        </a:rPr>
                        <a:t>2</a:t>
                      </a:r>
                      <a:r>
                        <a:rPr lang="en-US" sz="3200" b="1" baseline="30000">
                          <a:effectLst/>
                          <a:latin typeface="Segoe UI" panose="020B0502040204020203" pitchFamily="34" charset="0"/>
                          <a:ea typeface="Calibri" panose="020F0502020204030204" pitchFamily="34" charset="0"/>
                          <a:cs typeface="Times New Roman" panose="02020603050405020304" pitchFamily="18" charset="0"/>
                        </a:rPr>
                        <a:t>6</a:t>
                      </a:r>
                      <a:endParaRPr lang="en-CA" sz="320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DA023"/>
                    </a:solidFill>
                  </a:tcPr>
                </a:tc>
                <a:tc>
                  <a:txBody>
                    <a:bodyPr/>
                    <a:lstStyle/>
                    <a:p>
                      <a:pPr marL="0" marR="0" algn="ctr">
                        <a:lnSpc>
                          <a:spcPct val="107000"/>
                        </a:lnSpc>
                        <a:spcBef>
                          <a:spcPts val="0"/>
                        </a:spcBef>
                        <a:spcAft>
                          <a:spcPts val="0"/>
                        </a:spcAft>
                      </a:pPr>
                      <a:r>
                        <a:rPr lang="en-US" sz="3200" b="1" dirty="0">
                          <a:effectLst/>
                          <a:latin typeface="Segoe UI" panose="020B0502040204020203" pitchFamily="34" charset="0"/>
                          <a:ea typeface="Calibri" panose="020F0502020204030204" pitchFamily="34" charset="0"/>
                          <a:cs typeface="Times New Roman" panose="02020603050405020304" pitchFamily="18" charset="0"/>
                        </a:rPr>
                        <a:t>2</a:t>
                      </a:r>
                      <a:r>
                        <a:rPr lang="en-US" sz="3200" b="1" baseline="30000" dirty="0">
                          <a:effectLst/>
                          <a:latin typeface="Segoe UI" panose="020B0502040204020203" pitchFamily="34" charset="0"/>
                          <a:ea typeface="Calibri" panose="020F0502020204030204" pitchFamily="34" charset="0"/>
                          <a:cs typeface="Times New Roman" panose="02020603050405020304" pitchFamily="18" charset="0"/>
                        </a:rPr>
                        <a:t>5</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DA023"/>
                    </a:solidFill>
                  </a:tcPr>
                </a:tc>
                <a:tc>
                  <a:txBody>
                    <a:bodyPr/>
                    <a:lstStyle/>
                    <a:p>
                      <a:pPr marL="0" marR="0" algn="ctr">
                        <a:lnSpc>
                          <a:spcPct val="107000"/>
                        </a:lnSpc>
                        <a:spcBef>
                          <a:spcPts val="0"/>
                        </a:spcBef>
                        <a:spcAft>
                          <a:spcPts val="0"/>
                        </a:spcAft>
                      </a:pPr>
                      <a:r>
                        <a:rPr lang="en-US" sz="3200" b="1" dirty="0">
                          <a:effectLst/>
                          <a:latin typeface="Segoe UI" panose="020B0502040204020203" pitchFamily="34" charset="0"/>
                          <a:ea typeface="Calibri" panose="020F0502020204030204" pitchFamily="34" charset="0"/>
                          <a:cs typeface="Times New Roman" panose="02020603050405020304" pitchFamily="18" charset="0"/>
                        </a:rPr>
                        <a:t>2</a:t>
                      </a:r>
                      <a:r>
                        <a:rPr lang="en-US" sz="3200" b="1" baseline="30000" dirty="0">
                          <a:effectLst/>
                          <a:latin typeface="Segoe UI" panose="020B0502040204020203" pitchFamily="34" charset="0"/>
                          <a:ea typeface="Calibri" panose="020F0502020204030204" pitchFamily="34" charset="0"/>
                          <a:cs typeface="Times New Roman" panose="02020603050405020304" pitchFamily="18" charset="0"/>
                        </a:rPr>
                        <a:t>4</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DA023"/>
                    </a:solidFill>
                  </a:tcPr>
                </a:tc>
                <a:tc>
                  <a:txBody>
                    <a:bodyPr/>
                    <a:lstStyle/>
                    <a:p>
                      <a:pPr marL="0" marR="0" algn="ctr">
                        <a:lnSpc>
                          <a:spcPct val="107000"/>
                        </a:lnSpc>
                        <a:spcBef>
                          <a:spcPts val="0"/>
                        </a:spcBef>
                        <a:spcAft>
                          <a:spcPts val="0"/>
                        </a:spcAft>
                      </a:pPr>
                      <a:r>
                        <a:rPr lang="en-US" sz="3200" b="1">
                          <a:effectLst/>
                          <a:latin typeface="Segoe UI" panose="020B0502040204020203" pitchFamily="34" charset="0"/>
                          <a:ea typeface="Calibri" panose="020F0502020204030204" pitchFamily="34" charset="0"/>
                          <a:cs typeface="Times New Roman" panose="02020603050405020304" pitchFamily="18" charset="0"/>
                        </a:rPr>
                        <a:t>2</a:t>
                      </a:r>
                      <a:r>
                        <a:rPr lang="en-US" sz="3200" b="1" baseline="30000">
                          <a:effectLst/>
                          <a:latin typeface="Segoe UI" panose="020B0502040204020203" pitchFamily="34" charset="0"/>
                          <a:ea typeface="Calibri" panose="020F0502020204030204" pitchFamily="34" charset="0"/>
                          <a:cs typeface="Times New Roman" panose="02020603050405020304" pitchFamily="18" charset="0"/>
                        </a:rPr>
                        <a:t>3</a:t>
                      </a:r>
                      <a:endParaRPr lang="en-CA" sz="320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DA023"/>
                    </a:solidFill>
                  </a:tcPr>
                </a:tc>
                <a:tc>
                  <a:txBody>
                    <a:bodyPr/>
                    <a:lstStyle/>
                    <a:p>
                      <a:pPr marL="0" marR="0" algn="ctr">
                        <a:lnSpc>
                          <a:spcPct val="107000"/>
                        </a:lnSpc>
                        <a:spcBef>
                          <a:spcPts val="0"/>
                        </a:spcBef>
                        <a:spcAft>
                          <a:spcPts val="0"/>
                        </a:spcAft>
                      </a:pPr>
                      <a:r>
                        <a:rPr lang="en-US" sz="3200" b="1">
                          <a:effectLst/>
                          <a:latin typeface="Segoe UI" panose="020B0502040204020203" pitchFamily="34" charset="0"/>
                          <a:ea typeface="Calibri" panose="020F0502020204030204" pitchFamily="34" charset="0"/>
                          <a:cs typeface="Times New Roman" panose="02020603050405020304" pitchFamily="18" charset="0"/>
                        </a:rPr>
                        <a:t>2</a:t>
                      </a:r>
                      <a:r>
                        <a:rPr lang="en-US" sz="3200" b="1" baseline="30000">
                          <a:effectLst/>
                          <a:latin typeface="Segoe UI" panose="020B0502040204020203" pitchFamily="34" charset="0"/>
                          <a:ea typeface="Calibri" panose="020F0502020204030204" pitchFamily="34" charset="0"/>
                          <a:cs typeface="Times New Roman" panose="02020603050405020304" pitchFamily="18" charset="0"/>
                        </a:rPr>
                        <a:t>2</a:t>
                      </a:r>
                      <a:endParaRPr lang="en-CA" sz="320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DA023"/>
                    </a:solidFill>
                  </a:tcPr>
                </a:tc>
                <a:tc>
                  <a:txBody>
                    <a:bodyPr/>
                    <a:lstStyle/>
                    <a:p>
                      <a:pPr marL="0" marR="0" algn="ctr">
                        <a:lnSpc>
                          <a:spcPct val="107000"/>
                        </a:lnSpc>
                        <a:spcBef>
                          <a:spcPts val="0"/>
                        </a:spcBef>
                        <a:spcAft>
                          <a:spcPts val="0"/>
                        </a:spcAft>
                      </a:pPr>
                      <a:r>
                        <a:rPr lang="en-US" sz="3200" b="1" dirty="0">
                          <a:effectLst/>
                          <a:latin typeface="Segoe UI" panose="020B0502040204020203" pitchFamily="34" charset="0"/>
                          <a:ea typeface="Calibri" panose="020F0502020204030204" pitchFamily="34" charset="0"/>
                          <a:cs typeface="Times New Roman" panose="02020603050405020304" pitchFamily="18" charset="0"/>
                        </a:rPr>
                        <a:t>2</a:t>
                      </a:r>
                      <a:r>
                        <a:rPr lang="en-US" sz="3200" b="1" baseline="30000" dirty="0">
                          <a:effectLst/>
                          <a:latin typeface="Segoe UI" panose="020B0502040204020203" pitchFamily="34" charset="0"/>
                          <a:ea typeface="Calibri" panose="020F0502020204030204" pitchFamily="34" charset="0"/>
                          <a:cs typeface="Times New Roman" panose="02020603050405020304" pitchFamily="18" charset="0"/>
                        </a:rPr>
                        <a:t>1</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DA023"/>
                    </a:solidFill>
                  </a:tcPr>
                </a:tc>
                <a:tc>
                  <a:txBody>
                    <a:bodyPr/>
                    <a:lstStyle/>
                    <a:p>
                      <a:pPr marL="0" marR="0" algn="ctr">
                        <a:lnSpc>
                          <a:spcPct val="107000"/>
                        </a:lnSpc>
                        <a:spcBef>
                          <a:spcPts val="0"/>
                        </a:spcBef>
                        <a:spcAft>
                          <a:spcPts val="0"/>
                        </a:spcAft>
                      </a:pPr>
                      <a:r>
                        <a:rPr lang="en-US" sz="3200" b="1">
                          <a:effectLst/>
                          <a:latin typeface="Segoe UI" panose="020B0502040204020203" pitchFamily="34" charset="0"/>
                          <a:ea typeface="Calibri" panose="020F0502020204030204" pitchFamily="34" charset="0"/>
                          <a:cs typeface="Times New Roman" panose="02020603050405020304" pitchFamily="18" charset="0"/>
                        </a:rPr>
                        <a:t>2</a:t>
                      </a:r>
                      <a:r>
                        <a:rPr lang="en-US" sz="3200" b="1" baseline="30000">
                          <a:effectLst/>
                          <a:latin typeface="Segoe UI" panose="020B0502040204020203" pitchFamily="34" charset="0"/>
                          <a:ea typeface="Calibri" panose="020F0502020204030204" pitchFamily="34" charset="0"/>
                          <a:cs typeface="Times New Roman" panose="02020603050405020304" pitchFamily="18" charset="0"/>
                        </a:rPr>
                        <a:t>0</a:t>
                      </a:r>
                      <a:endParaRPr lang="en-CA" sz="320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FDA023"/>
                    </a:solidFill>
                  </a:tcPr>
                </a:tc>
                <a:extLst>
                  <a:ext uri="{0D108BD9-81ED-4DB2-BD59-A6C34878D82A}">
                    <a16:rowId xmlns:a16="http://schemas.microsoft.com/office/drawing/2014/main" val="2034342359"/>
                  </a:ext>
                </a:extLst>
              </a:tr>
              <a:tr h="0">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128</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EDFCC"/>
                    </a:solidFill>
                  </a:tcPr>
                </a:tc>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64</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EDFCC"/>
                    </a:solidFill>
                  </a:tcPr>
                </a:tc>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32</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EDFCC"/>
                    </a:solidFill>
                  </a:tcPr>
                </a:tc>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16</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EDFCC"/>
                    </a:solidFill>
                  </a:tcPr>
                </a:tc>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8</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EDFCC"/>
                    </a:solidFill>
                  </a:tcPr>
                </a:tc>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4</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EDFCC"/>
                    </a:solidFill>
                  </a:tcPr>
                </a:tc>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2</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EDFCC"/>
                    </a:solidFill>
                  </a:tcPr>
                </a:tc>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1</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EDFCC"/>
                    </a:solidFill>
                  </a:tcPr>
                </a:tc>
                <a:extLst>
                  <a:ext uri="{0D108BD9-81ED-4DB2-BD59-A6C34878D82A}">
                    <a16:rowId xmlns:a16="http://schemas.microsoft.com/office/drawing/2014/main" val="3768859364"/>
                  </a:ext>
                </a:extLst>
              </a:tr>
              <a:tr h="0">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0</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0E8"/>
                    </a:solidFill>
                  </a:tcPr>
                </a:tc>
                <a:tc>
                  <a:txBody>
                    <a:bodyPr/>
                    <a:lstStyle/>
                    <a:p>
                      <a:pPr marL="0" marR="0" algn="ctr">
                        <a:lnSpc>
                          <a:spcPct val="107000"/>
                        </a:lnSpc>
                        <a:spcBef>
                          <a:spcPts val="0"/>
                        </a:spcBef>
                        <a:spcAft>
                          <a:spcPts val="0"/>
                        </a:spcAft>
                      </a:pPr>
                      <a:r>
                        <a:rPr lang="en-US" sz="3200">
                          <a:effectLst/>
                          <a:latin typeface="Segoe UI" panose="020B0502040204020203" pitchFamily="34" charset="0"/>
                          <a:ea typeface="Calibri" panose="020F0502020204030204" pitchFamily="34" charset="0"/>
                          <a:cs typeface="Times New Roman" panose="02020603050405020304" pitchFamily="18" charset="0"/>
                        </a:rPr>
                        <a:t>1</a:t>
                      </a:r>
                      <a:endParaRPr lang="en-CA" sz="320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0E8"/>
                    </a:solidFill>
                  </a:tcPr>
                </a:tc>
                <a:tc>
                  <a:txBody>
                    <a:bodyPr/>
                    <a:lstStyle/>
                    <a:p>
                      <a:pPr marL="0" marR="0" algn="ctr">
                        <a:lnSpc>
                          <a:spcPct val="107000"/>
                        </a:lnSpc>
                        <a:spcBef>
                          <a:spcPts val="0"/>
                        </a:spcBef>
                        <a:spcAft>
                          <a:spcPts val="0"/>
                        </a:spcAft>
                      </a:pPr>
                      <a:r>
                        <a:rPr lang="en-US" sz="3200">
                          <a:effectLst/>
                          <a:latin typeface="Segoe UI" panose="020B0502040204020203" pitchFamily="34" charset="0"/>
                          <a:ea typeface="Calibri" panose="020F0502020204030204" pitchFamily="34" charset="0"/>
                          <a:cs typeface="Times New Roman" panose="02020603050405020304" pitchFamily="18" charset="0"/>
                        </a:rPr>
                        <a:t>0</a:t>
                      </a:r>
                      <a:endParaRPr lang="en-CA" sz="320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0E8"/>
                    </a:solidFill>
                  </a:tcPr>
                </a:tc>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1</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0E8"/>
                    </a:solidFill>
                  </a:tcPr>
                </a:tc>
                <a:tc>
                  <a:txBody>
                    <a:bodyPr/>
                    <a:lstStyle/>
                    <a:p>
                      <a:pPr marL="0" marR="0" algn="ctr">
                        <a:lnSpc>
                          <a:spcPct val="107000"/>
                        </a:lnSpc>
                        <a:spcBef>
                          <a:spcPts val="0"/>
                        </a:spcBef>
                        <a:spcAft>
                          <a:spcPts val="0"/>
                        </a:spcAft>
                      </a:pPr>
                      <a:r>
                        <a:rPr lang="en-US" sz="3200">
                          <a:effectLst/>
                          <a:latin typeface="Segoe UI" panose="020B0502040204020203" pitchFamily="34" charset="0"/>
                          <a:ea typeface="Calibri" panose="020F0502020204030204" pitchFamily="34" charset="0"/>
                          <a:cs typeface="Times New Roman" panose="02020603050405020304" pitchFamily="18" charset="0"/>
                        </a:rPr>
                        <a:t>0</a:t>
                      </a:r>
                      <a:endParaRPr lang="en-CA" sz="320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0E8"/>
                    </a:solidFill>
                  </a:tcPr>
                </a:tc>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1</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0E8"/>
                    </a:solidFill>
                  </a:tcPr>
                </a:tc>
                <a:tc>
                  <a:txBody>
                    <a:bodyPr/>
                    <a:lstStyle/>
                    <a:p>
                      <a:pPr marL="0" marR="0" algn="ctr">
                        <a:lnSpc>
                          <a:spcPct val="107000"/>
                        </a:lnSpc>
                        <a:spcBef>
                          <a:spcPts val="0"/>
                        </a:spcBef>
                        <a:spcAft>
                          <a:spcPts val="0"/>
                        </a:spcAft>
                      </a:pPr>
                      <a:r>
                        <a:rPr lang="en-US" sz="3200">
                          <a:effectLst/>
                          <a:latin typeface="Segoe UI" panose="020B0502040204020203" pitchFamily="34" charset="0"/>
                          <a:ea typeface="Calibri" panose="020F0502020204030204" pitchFamily="34" charset="0"/>
                          <a:cs typeface="Times New Roman" panose="02020603050405020304" pitchFamily="18" charset="0"/>
                        </a:rPr>
                        <a:t>0</a:t>
                      </a:r>
                      <a:endParaRPr lang="en-CA" sz="320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0E8"/>
                    </a:solidFill>
                  </a:tcPr>
                </a:tc>
                <a:tc>
                  <a:txBody>
                    <a:bodyPr/>
                    <a:lstStyle/>
                    <a:p>
                      <a:pPr marL="0" marR="0" algn="ctr">
                        <a:lnSpc>
                          <a:spcPct val="107000"/>
                        </a:lnSpc>
                        <a:spcBef>
                          <a:spcPts val="0"/>
                        </a:spcBef>
                        <a:spcAft>
                          <a:spcPts val="0"/>
                        </a:spcAft>
                      </a:pPr>
                      <a:r>
                        <a:rPr lang="en-US" sz="3200" dirty="0">
                          <a:effectLst/>
                          <a:latin typeface="Segoe UI" panose="020B0502040204020203" pitchFamily="34" charset="0"/>
                          <a:ea typeface="Calibri" panose="020F0502020204030204" pitchFamily="34" charset="0"/>
                          <a:cs typeface="Times New Roman" panose="02020603050405020304" pitchFamily="18" charset="0"/>
                        </a:rPr>
                        <a:t>1</a:t>
                      </a:r>
                      <a:endParaRPr lang="en-CA" sz="3200" dirty="0">
                        <a:effectLst/>
                        <a:latin typeface="Segoe UI" panose="020B0502040204020203" pitchFamily="34" charset="0"/>
                        <a:ea typeface="Calibri" panose="020F0502020204030204" pitchFamily="34" charset="0"/>
                        <a:cs typeface="Times New Roman" panose="02020603050405020304" pitchFamily="18" charset="0"/>
                      </a:endParaRP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0E8"/>
                    </a:solidFill>
                  </a:tcPr>
                </a:tc>
                <a:extLst>
                  <a:ext uri="{0D108BD9-81ED-4DB2-BD59-A6C34878D82A}">
                    <a16:rowId xmlns:a16="http://schemas.microsoft.com/office/drawing/2014/main" val="2241370472"/>
                  </a:ext>
                </a:extLst>
              </a:tr>
            </a:tbl>
          </a:graphicData>
        </a:graphic>
      </p:graphicFrame>
      <p:sp>
        <p:nvSpPr>
          <p:cNvPr id="7" name="TextBox 6"/>
          <p:cNvSpPr txBox="1"/>
          <p:nvPr/>
        </p:nvSpPr>
        <p:spPr>
          <a:xfrm>
            <a:off x="1" y="3288236"/>
            <a:ext cx="9143999" cy="1661993"/>
          </a:xfrm>
          <a:prstGeom prst="rect">
            <a:avLst/>
          </a:prstGeom>
          <a:noFill/>
        </p:spPr>
        <p:txBody>
          <a:bodyPr wrap="square" rtlCol="0">
            <a:spAutoFit/>
          </a:bodyPr>
          <a:lstStyle/>
          <a:p>
            <a:pPr algn="ctr" fontAlgn="ctr"/>
            <a:r>
              <a:rPr lang="en-US" sz="3200" dirty="0">
                <a:solidFill>
                  <a:srgbClr val="000000"/>
                </a:solidFill>
                <a:latin typeface="Georgia" panose="02040502050405020303" pitchFamily="18" charset="0"/>
                <a:ea typeface="Calibri" panose="020F0502020204030204" pitchFamily="34" charset="0"/>
                <a:cs typeface="Times New Roman" panose="02020603050405020304" pitchFamily="18" charset="0"/>
              </a:rPr>
              <a:t>Is</a:t>
            </a:r>
            <a:r>
              <a:rPr lang="en-US" sz="3200" b="1" dirty="0">
                <a:solidFill>
                  <a:srgbClr val="000000"/>
                </a:solidFill>
                <a:latin typeface="Consolas" panose="020B0609020204030204" pitchFamily="49" charset="0"/>
                <a:ea typeface="Calibri" panose="020F0502020204030204" pitchFamily="34" charset="0"/>
                <a:cs typeface="Times New Roman" panose="02020603050405020304" pitchFamily="18" charset="0"/>
              </a:rPr>
              <a:t> 01010101 </a:t>
            </a:r>
            <a:r>
              <a:rPr lang="en-US" sz="3200" b="1" dirty="0">
                <a:solidFill>
                  <a:srgbClr val="000000"/>
                </a:solidFill>
                <a:latin typeface="Consolas" panose="020B0609020204030204" pitchFamily="49" charset="0"/>
                <a:cs typeface="Times New Roman" panose="02020603050405020304" pitchFamily="18" charset="0"/>
              </a:rPr>
              <a:t>char 'U' </a:t>
            </a:r>
            <a:r>
              <a:rPr lang="en-US" sz="3200" dirty="0">
                <a:solidFill>
                  <a:srgbClr val="000000"/>
                </a:solidFill>
                <a:latin typeface="Georgia" panose="02040502050405020303" pitchFamily="18" charset="0"/>
                <a:cs typeface="Times New Roman" panose="02020603050405020304" pitchFamily="18" charset="0"/>
              </a:rPr>
              <a:t>or</a:t>
            </a:r>
            <a:r>
              <a:rPr lang="en-US" sz="3200" b="1" dirty="0">
                <a:solidFill>
                  <a:srgbClr val="000000"/>
                </a:solidFill>
                <a:latin typeface="Consolas" panose="020B0609020204030204" pitchFamily="49" charset="0"/>
                <a:ea typeface="Calibri" panose="020F0502020204030204" pitchFamily="34" charset="0"/>
                <a:cs typeface="Times New Roman" panose="02020603050405020304" pitchFamily="18" charset="0"/>
              </a:rPr>
              <a:t> decimal </a:t>
            </a:r>
            <a:r>
              <a:rPr lang="en-US" sz="3200" b="1" dirty="0">
                <a:solidFill>
                  <a:srgbClr val="000000"/>
                </a:solidFill>
                <a:latin typeface="Consolas" panose="020B0609020204030204" pitchFamily="49" charset="0"/>
                <a:cs typeface="Times New Roman" panose="02020603050405020304" pitchFamily="18" charset="0"/>
              </a:rPr>
              <a:t>85</a:t>
            </a:r>
            <a:r>
              <a:rPr lang="en-US" sz="3200" b="1"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3200" b="1" dirty="0">
                <a:solidFill>
                  <a:srgbClr val="000000"/>
                </a:solidFill>
                <a:latin typeface="Georgia" panose="02040502050405020303" pitchFamily="18" charset="0"/>
                <a:cs typeface="Times New Roman" panose="02020603050405020304" pitchFamily="18" charset="0"/>
              </a:rPr>
              <a:t>?</a:t>
            </a:r>
          </a:p>
          <a:p>
            <a:pPr algn="ctr" fontAlgn="ctr">
              <a:spcBef>
                <a:spcPts val="600"/>
              </a:spcBef>
            </a:pPr>
            <a:r>
              <a:rPr lang="en-US" sz="3200" b="1" dirty="0">
                <a:solidFill>
                  <a:srgbClr val="000000"/>
                </a:solidFill>
                <a:latin typeface="Consolas" panose="020B0609020204030204" pitchFamily="49" charset="0"/>
                <a:cs typeface="Times New Roman" panose="02020603050405020304" pitchFamily="18" charset="0"/>
              </a:rPr>
              <a:t>if ('U' ==</a:t>
            </a:r>
            <a:r>
              <a:rPr lang="en-US" sz="3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3200" b="1" dirty="0">
                <a:solidFill>
                  <a:srgbClr val="000000"/>
                </a:solidFill>
                <a:latin typeface="Consolas" panose="020B0609020204030204" pitchFamily="49" charset="0"/>
                <a:cs typeface="Times New Roman" panose="02020603050405020304" pitchFamily="18" charset="0"/>
              </a:rPr>
              <a:t>85)</a:t>
            </a:r>
            <a:r>
              <a:rPr lang="en-US" sz="3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3200" dirty="0">
                <a:solidFill>
                  <a:srgbClr val="000000"/>
                </a:solidFill>
                <a:latin typeface="Georgia" panose="02040502050405020303" pitchFamily="18" charset="0"/>
                <a:ea typeface="Calibri" panose="020F0502020204030204" pitchFamily="34" charset="0"/>
                <a:cs typeface="Times New Roman" panose="02020603050405020304" pitchFamily="18" charset="0"/>
              </a:rPr>
              <a:t>is </a:t>
            </a:r>
            <a:r>
              <a:rPr lang="en-US" sz="3200" b="1" dirty="0">
                <a:solidFill>
                  <a:srgbClr val="000000"/>
                </a:solidFill>
                <a:latin typeface="Consolas" panose="020B0609020204030204" pitchFamily="49" charset="0"/>
                <a:cs typeface="Times New Roman" panose="02020603050405020304" pitchFamily="18" charset="0"/>
              </a:rPr>
              <a:t>True</a:t>
            </a:r>
            <a:r>
              <a:rPr lang="en-US" sz="3200" dirty="0">
                <a:solidFill>
                  <a:srgbClr val="000000"/>
                </a:solidFill>
                <a:latin typeface="Georgia" panose="02040502050405020303" pitchFamily="18" charset="0"/>
                <a:ea typeface="Calibri" panose="020F0502020204030204" pitchFamily="34" charset="0"/>
                <a:cs typeface="Times New Roman" panose="02020603050405020304" pitchFamily="18" charset="0"/>
              </a:rPr>
              <a:t>.  </a:t>
            </a:r>
          </a:p>
          <a:p>
            <a:pPr algn="ctr" fontAlgn="ctr">
              <a:spcBef>
                <a:spcPts val="600"/>
              </a:spcBef>
            </a:pPr>
            <a:r>
              <a:rPr lang="en-US" sz="2800" dirty="0">
                <a:solidFill>
                  <a:srgbClr val="000000"/>
                </a:solidFill>
                <a:latin typeface="Georgia" panose="02040502050405020303" pitchFamily="18" charset="0"/>
                <a:ea typeface="Calibri" panose="020F0502020204030204" pitchFamily="34" charset="0"/>
                <a:cs typeface="Times New Roman" panose="02020603050405020304" pitchFamily="18" charset="0"/>
              </a:rPr>
              <a:t>Only </a:t>
            </a:r>
            <a:r>
              <a:rPr lang="en-US" sz="2800" i="1" dirty="0">
                <a:solidFill>
                  <a:srgbClr val="000000"/>
                </a:solidFill>
                <a:latin typeface="Georgia" panose="02040502050405020303" pitchFamily="18" charset="0"/>
                <a:ea typeface="Calibri" panose="020F0502020204030204" pitchFamily="34" charset="0"/>
                <a:cs typeface="Times New Roman" panose="02020603050405020304" pitchFamily="18" charset="0"/>
              </a:rPr>
              <a:t>binary</a:t>
            </a:r>
            <a:r>
              <a:rPr lang="en-US" sz="2800" dirty="0">
                <a:solidFill>
                  <a:srgbClr val="000000"/>
                </a:solidFill>
                <a:latin typeface="Georgia" panose="02040502050405020303" pitchFamily="18" charset="0"/>
                <a:ea typeface="Calibri" panose="020F0502020204030204" pitchFamily="34" charset="0"/>
                <a:cs typeface="Times New Roman" panose="02020603050405020304" pitchFamily="18" charset="0"/>
              </a:rPr>
              <a:t> matters to computers.</a:t>
            </a:r>
            <a:endParaRPr lang="en-US" sz="3200" dirty="0">
              <a:solidFill>
                <a:srgbClr val="000000"/>
              </a:solidFill>
              <a:latin typeface="Consolas" panose="020B0609020204030204" pitchFamily="49" charset="0"/>
              <a:cs typeface="Times New Roman" panose="02020603050405020304" pitchFamily="18" charset="0"/>
            </a:endParaRPr>
          </a:p>
        </p:txBody>
      </p:sp>
    </p:spTree>
    <p:extLst>
      <p:ext uri="{BB962C8B-B14F-4D97-AF65-F5344CB8AC3E}">
        <p14:creationId xmlns:p14="http://schemas.microsoft.com/office/powerpoint/2010/main" val="33216580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8541" y="1017285"/>
            <a:ext cx="3888432" cy="3108930"/>
          </a:xfrm>
        </p:spPr>
        <p:txBody>
          <a:bodyPr anchor="t">
            <a:noAutofit/>
          </a:bodyPr>
          <a:lstStyle/>
          <a:p>
            <a:r>
              <a:rPr lang="en-US" sz="3200" dirty="0"/>
              <a:t>Signed and unsigned within a single byte.</a:t>
            </a:r>
            <a:br>
              <a:rPr lang="en-US" sz="3200" dirty="0"/>
            </a:br>
            <a:br>
              <a:rPr lang="en-US" sz="3200" dirty="0"/>
            </a:br>
            <a:r>
              <a:rPr lang="en-US" sz="3200" dirty="0"/>
              <a:t>Integers</a:t>
            </a:r>
            <a:br>
              <a:rPr lang="en-US" sz="3200" dirty="0"/>
            </a:br>
            <a:r>
              <a:rPr lang="en-US" sz="3200" dirty="0"/>
              <a:t>−/+ signed by default</a:t>
            </a:r>
            <a:br>
              <a:rPr lang="en-US" sz="3200" dirty="0"/>
            </a:br>
            <a:r>
              <a:rPr lang="en-US" sz="3200" dirty="0"/>
              <a:t>* unsigned by request</a:t>
            </a:r>
            <a:endParaRPr lang="en-CA" sz="32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7984" y="-142351"/>
            <a:ext cx="4032448" cy="5315252"/>
          </a:xfrm>
          <a:prstGeom prst="rect">
            <a:avLst/>
          </a:prstGeom>
        </p:spPr>
      </p:pic>
      <p:sp>
        <p:nvSpPr>
          <p:cNvPr id="3" name="Rectangle 2">
            <a:extLst>
              <a:ext uri="{FF2B5EF4-FFF2-40B4-BE49-F238E27FC236}">
                <a16:creationId xmlns:a16="http://schemas.microsoft.com/office/drawing/2014/main" id="{76C05E66-9E6A-4D91-8F51-457ECA6AD202}"/>
              </a:ext>
            </a:extLst>
          </p:cNvPr>
          <p:cNvSpPr/>
          <p:nvPr/>
        </p:nvSpPr>
        <p:spPr>
          <a:xfrm>
            <a:off x="6757640" y="94903"/>
            <a:ext cx="144016" cy="4896544"/>
          </a:xfrm>
          <a:prstGeom prst="rect">
            <a:avLst/>
          </a:prstGeom>
          <a:solidFill>
            <a:schemeClr val="accent1">
              <a:alpha val="1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TextBox 5">
            <a:extLst>
              <a:ext uri="{FF2B5EF4-FFF2-40B4-BE49-F238E27FC236}">
                <a16:creationId xmlns:a16="http://schemas.microsoft.com/office/drawing/2014/main" id="{D87C35A5-42DA-464C-8822-63F00C5F9032}"/>
              </a:ext>
            </a:extLst>
          </p:cNvPr>
          <p:cNvSpPr txBox="1"/>
          <p:nvPr/>
        </p:nvSpPr>
        <p:spPr>
          <a:xfrm>
            <a:off x="8532440" y="263426"/>
            <a:ext cx="504056" cy="4616648"/>
          </a:xfrm>
          <a:prstGeom prst="rect">
            <a:avLst/>
          </a:prstGeom>
          <a:noFill/>
        </p:spPr>
        <p:txBody>
          <a:bodyPr wrap="square" rtlCol="0">
            <a:spAutoFit/>
          </a:bodyPr>
          <a:lstStyle/>
          <a:p>
            <a:pPr algn="ctr"/>
            <a:r>
              <a:rPr lang="en-CA" sz="1400" dirty="0">
                <a:latin typeface="Consolas" panose="020B0609020204030204" pitchFamily="49" charset="0"/>
              </a:rPr>
              <a:t>255</a:t>
            </a: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r>
              <a:rPr lang="en-CA" sz="1400" dirty="0">
                <a:latin typeface="Consolas" panose="020B0609020204030204" pitchFamily="49" charset="0"/>
              </a:rPr>
              <a:t>0</a:t>
            </a:r>
          </a:p>
        </p:txBody>
      </p:sp>
      <p:sp>
        <p:nvSpPr>
          <p:cNvPr id="7" name="TextBox 6">
            <a:extLst>
              <a:ext uri="{FF2B5EF4-FFF2-40B4-BE49-F238E27FC236}">
                <a16:creationId xmlns:a16="http://schemas.microsoft.com/office/drawing/2014/main" id="{1E69CCE3-DCE7-FFB3-91B0-B52234B507F2}"/>
              </a:ext>
            </a:extLst>
          </p:cNvPr>
          <p:cNvSpPr txBox="1"/>
          <p:nvPr/>
        </p:nvSpPr>
        <p:spPr>
          <a:xfrm rot="5400000">
            <a:off x="6588150" y="2476809"/>
            <a:ext cx="4435919" cy="369332"/>
          </a:xfrm>
          <a:prstGeom prst="rect">
            <a:avLst/>
          </a:prstGeom>
          <a:noFill/>
        </p:spPr>
        <p:txBody>
          <a:bodyPr wrap="square" rtlCol="0">
            <a:spAutoFit/>
          </a:bodyPr>
          <a:lstStyle/>
          <a:p>
            <a:r>
              <a:rPr lang="en-CA" dirty="0"/>
              <a:t>----------------------</a:t>
            </a:r>
            <a:r>
              <a:rPr lang="en-CA" sz="1600" dirty="0">
                <a:latin typeface="Arial Narrow" panose="020B0606020202030204" pitchFamily="34" charset="0"/>
              </a:rPr>
              <a:t>unsigned</a:t>
            </a:r>
            <a:r>
              <a:rPr lang="en-CA" dirty="0"/>
              <a:t>----------------------</a:t>
            </a:r>
          </a:p>
        </p:txBody>
      </p:sp>
    </p:spTree>
    <p:extLst>
      <p:ext uri="{BB962C8B-B14F-4D97-AF65-F5344CB8AC3E}">
        <p14:creationId xmlns:p14="http://schemas.microsoft.com/office/powerpoint/2010/main" val="6710356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742950"/>
          </a:xfrm>
        </p:spPr>
        <p:txBody>
          <a:bodyPr/>
          <a:lstStyle/>
          <a:p>
            <a:pPr algn="ctr"/>
            <a:r>
              <a:rPr lang="en-US" dirty="0"/>
              <a:t>Binary Processing Cautions</a:t>
            </a:r>
            <a:endParaRPr lang="en-CA" dirty="0"/>
          </a:p>
        </p:txBody>
      </p:sp>
      <p:sp>
        <p:nvSpPr>
          <p:cNvPr id="3" name="Content Placeholder 2"/>
          <p:cNvSpPr>
            <a:spLocks noGrp="1"/>
          </p:cNvSpPr>
          <p:nvPr>
            <p:ph idx="1"/>
          </p:nvPr>
        </p:nvSpPr>
        <p:spPr>
          <a:xfrm>
            <a:off x="457200" y="987574"/>
            <a:ext cx="8686800" cy="4032448"/>
          </a:xfrm>
        </p:spPr>
        <p:txBody>
          <a:bodyPr>
            <a:normAutofit/>
          </a:bodyPr>
          <a:lstStyle/>
          <a:p>
            <a:pPr marL="0" indent="0">
              <a:buNone/>
            </a:pPr>
            <a:r>
              <a:rPr lang="en-US" b="1" dirty="0"/>
              <a:t>             What happens when you have too many?</a:t>
            </a:r>
          </a:p>
          <a:p>
            <a:pPr marL="0" indent="0">
              <a:lnSpc>
                <a:spcPct val="118000"/>
              </a:lnSpc>
              <a:spcBef>
                <a:spcPts val="2400"/>
              </a:spcBef>
              <a:buNone/>
            </a:pPr>
            <a:r>
              <a:rPr lang="en-US" sz="5400" b="1" dirty="0"/>
              <a:t> add 1</a:t>
            </a:r>
            <a:br>
              <a:rPr lang="en-US" sz="5400" b="1" dirty="0"/>
            </a:br>
            <a:r>
              <a:rPr lang="en-US" sz="5400" b="1" dirty="0"/>
              <a:t> to max =</a:t>
            </a:r>
            <a:br>
              <a:rPr lang="en-US" sz="5400" b="1" dirty="0"/>
            </a:br>
            <a:r>
              <a:rPr lang="en-US" sz="5400" b="1" dirty="0"/>
              <a:t> overflow</a:t>
            </a:r>
            <a:endParaRPr lang="en-CA" sz="4000" b="1" i="1" dirty="0"/>
          </a:p>
        </p:txBody>
      </p:sp>
      <p:pic>
        <p:nvPicPr>
          <p:cNvPr id="5" name="Picture 4" descr="A close up of a clock&#10;&#10;Description automatically generated">
            <a:extLst>
              <a:ext uri="{FF2B5EF4-FFF2-40B4-BE49-F238E27FC236}">
                <a16:creationId xmlns:a16="http://schemas.microsoft.com/office/drawing/2014/main" id="{B2E80560-E501-4A0B-9DA1-C3AB5027EB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3592" y="1620900"/>
            <a:ext cx="3242704" cy="2967074"/>
          </a:xfrm>
          <a:prstGeom prst="rect">
            <a:avLst/>
          </a:prstGeom>
        </p:spPr>
      </p:pic>
    </p:spTree>
    <p:extLst>
      <p:ext uri="{BB962C8B-B14F-4D97-AF65-F5344CB8AC3E}">
        <p14:creationId xmlns:p14="http://schemas.microsoft.com/office/powerpoint/2010/main" val="1215761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742950"/>
          </a:xfrm>
        </p:spPr>
        <p:txBody>
          <a:bodyPr/>
          <a:lstStyle/>
          <a:p>
            <a:pPr algn="ctr"/>
            <a:r>
              <a:rPr lang="en-US" dirty="0"/>
              <a:t>Binary Processing Cautions</a:t>
            </a:r>
            <a:endParaRPr lang="en-CA" dirty="0"/>
          </a:p>
        </p:txBody>
      </p:sp>
      <p:sp>
        <p:nvSpPr>
          <p:cNvPr id="3" name="Content Placeholder 2"/>
          <p:cNvSpPr>
            <a:spLocks noGrp="1"/>
          </p:cNvSpPr>
          <p:nvPr>
            <p:ph idx="1"/>
          </p:nvPr>
        </p:nvSpPr>
        <p:spPr>
          <a:xfrm>
            <a:off x="323528" y="987574"/>
            <a:ext cx="8820472" cy="4032448"/>
          </a:xfrm>
        </p:spPr>
        <p:txBody>
          <a:bodyPr>
            <a:normAutofit/>
          </a:bodyPr>
          <a:lstStyle/>
          <a:p>
            <a:pPr marL="0" indent="0">
              <a:buNone/>
            </a:pPr>
            <a:r>
              <a:rPr lang="en-US" b="1" dirty="0"/>
              <a:t>What happens when you have too many for the data type?</a:t>
            </a:r>
          </a:p>
          <a:p>
            <a:r>
              <a:rPr lang="en-US" i="1" dirty="0"/>
              <a:t>It doesn't matter. </a:t>
            </a:r>
            <a:r>
              <a:rPr lang="en-US" dirty="0"/>
              <a:t>Data type must hold more than enough.</a:t>
            </a:r>
            <a:endParaRPr lang="en-US" b="1" dirty="0"/>
          </a:p>
          <a:p>
            <a:pPr marL="0" indent="0">
              <a:buNone/>
            </a:pPr>
            <a:r>
              <a:rPr lang="en-US" b="1" dirty="0"/>
              <a:t>But what happens when overflow </a:t>
            </a:r>
            <a:r>
              <a:rPr lang="en-US" b="1" i="1" dirty="0"/>
              <a:t>has </a:t>
            </a:r>
            <a:r>
              <a:rPr lang="en-US" b="1" dirty="0"/>
              <a:t>occurred?</a:t>
            </a:r>
            <a:endParaRPr lang="en-CA" b="1" dirty="0"/>
          </a:p>
          <a:p>
            <a:r>
              <a:rPr lang="en-US" dirty="0"/>
              <a:t>Overflow in C is </a:t>
            </a:r>
            <a:r>
              <a:rPr lang="en-US" b="1" i="1" dirty="0"/>
              <a:t>undefined, </a:t>
            </a:r>
            <a:r>
              <a:rPr lang="en-US" i="1" dirty="0"/>
              <a:t>therefore unpredictable, and</a:t>
            </a:r>
            <a:br>
              <a:rPr lang="en-US" i="1" dirty="0"/>
            </a:br>
            <a:r>
              <a:rPr lang="en-US" i="1" dirty="0"/>
              <a:t>unstoppable -- program continues with binary values.</a:t>
            </a:r>
          </a:p>
          <a:p>
            <a:endParaRPr lang="en-US" i="1" dirty="0">
              <a:solidFill>
                <a:prstClr val="black"/>
              </a:solidFill>
              <a:latin typeface="Consolas" panose="020B0609020204030204" pitchFamily="49" charset="0"/>
            </a:endParaRPr>
          </a:p>
          <a:p>
            <a:endParaRPr lang="en-US" i="1" dirty="0">
              <a:solidFill>
                <a:prstClr val="black"/>
              </a:solidFill>
              <a:latin typeface="Consolas" panose="020B0609020204030204" pitchFamily="49" charset="0"/>
            </a:endParaRPr>
          </a:p>
          <a:p>
            <a:endParaRPr lang="en-US" i="1" dirty="0">
              <a:solidFill>
                <a:prstClr val="black"/>
              </a:solidFill>
              <a:latin typeface="Consolas" panose="020B0609020204030204" pitchFamily="49" charset="0"/>
            </a:endParaRPr>
          </a:p>
          <a:p>
            <a:pPr>
              <a:spcBef>
                <a:spcPts val="600"/>
              </a:spcBef>
            </a:pPr>
            <a:r>
              <a:rPr lang="en-CA" dirty="0">
                <a:solidFill>
                  <a:prstClr val="black"/>
                </a:solidFill>
                <a:latin typeface="Consolas" panose="020B0609020204030204" pitchFamily="49" charset="0"/>
              </a:rPr>
              <a:t> 		</a:t>
            </a:r>
            <a:r>
              <a:rPr lang="en-CA" sz="2800" dirty="0">
                <a:solidFill>
                  <a:prstClr val="black"/>
                </a:solidFill>
                <a:latin typeface="Consolas" panose="020B0609020204030204" pitchFamily="49" charset="0"/>
              </a:rPr>
              <a:t>	</a:t>
            </a:r>
            <a:r>
              <a:rPr lang="en-CA" dirty="0">
                <a:solidFill>
                  <a:prstClr val="black"/>
                </a:solidFill>
                <a:latin typeface="Consolas" panose="020B0609020204030204" pitchFamily="49" charset="0"/>
              </a:rPr>
              <a:t>     </a:t>
            </a:r>
            <a:r>
              <a:rPr lang="en-CA" sz="1800" dirty="0">
                <a:solidFill>
                  <a:prstClr val="black"/>
                </a:solidFill>
              </a:rPr>
              <a:t>* overflow *</a:t>
            </a:r>
            <a:endParaRPr lang="en-CA" dirty="0">
              <a:solidFill>
                <a:prstClr val="black"/>
              </a:solidFill>
            </a:endParaRPr>
          </a:p>
          <a:p>
            <a:endParaRPr lang="en-CA" dirty="0">
              <a:solidFill>
                <a:prstClr val="black"/>
              </a:solidFill>
              <a:latin typeface="Consolas" panose="020B0609020204030204" pitchFamily="49" charset="0"/>
            </a:endParaRPr>
          </a:p>
          <a:p>
            <a:endParaRPr lang="en-CA" dirty="0">
              <a:solidFill>
                <a:prstClr val="black"/>
              </a:solidFill>
              <a:latin typeface="Consolas" panose="020B0609020204030204" pitchFamily="49" charset="0"/>
            </a:endParaRPr>
          </a:p>
        </p:txBody>
      </p:sp>
      <p:graphicFrame>
        <p:nvGraphicFramePr>
          <p:cNvPr id="6" name="Table 6">
            <a:extLst>
              <a:ext uri="{FF2B5EF4-FFF2-40B4-BE49-F238E27FC236}">
                <a16:creationId xmlns:a16="http://schemas.microsoft.com/office/drawing/2014/main" id="{5C1F6C45-6625-470F-BC35-50E95D050E08}"/>
              </a:ext>
            </a:extLst>
          </p:cNvPr>
          <p:cNvGraphicFramePr>
            <a:graphicFrameLocks noGrp="1"/>
          </p:cNvGraphicFramePr>
          <p:nvPr>
            <p:extLst>
              <p:ext uri="{D42A27DB-BD31-4B8C-83A1-F6EECF244321}">
                <p14:modId xmlns:p14="http://schemas.microsoft.com/office/powerpoint/2010/main" val="3541208440"/>
              </p:ext>
            </p:extLst>
          </p:nvPr>
        </p:nvGraphicFramePr>
        <p:xfrm>
          <a:off x="683568" y="3219822"/>
          <a:ext cx="3545338" cy="1285116"/>
        </p:xfrm>
        <a:graphic>
          <a:graphicData uri="http://schemas.openxmlformats.org/drawingml/2006/table">
            <a:tbl>
              <a:tblPr firstRow="1" bandRow="1">
                <a:tableStyleId>{BC89EF96-8CEA-46FF-86C4-4CE0E7609802}</a:tableStyleId>
              </a:tblPr>
              <a:tblGrid>
                <a:gridCol w="1116587">
                  <a:extLst>
                    <a:ext uri="{9D8B030D-6E8A-4147-A177-3AD203B41FA5}">
                      <a16:colId xmlns:a16="http://schemas.microsoft.com/office/drawing/2014/main" val="1773374843"/>
                    </a:ext>
                  </a:extLst>
                </a:gridCol>
                <a:gridCol w="1368095">
                  <a:extLst>
                    <a:ext uri="{9D8B030D-6E8A-4147-A177-3AD203B41FA5}">
                      <a16:colId xmlns:a16="http://schemas.microsoft.com/office/drawing/2014/main" val="4163400094"/>
                    </a:ext>
                  </a:extLst>
                </a:gridCol>
                <a:gridCol w="1060656">
                  <a:extLst>
                    <a:ext uri="{9D8B030D-6E8A-4147-A177-3AD203B41FA5}">
                      <a16:colId xmlns:a16="http://schemas.microsoft.com/office/drawing/2014/main" val="3491864387"/>
                    </a:ext>
                  </a:extLst>
                </a:gridCol>
              </a:tblGrid>
              <a:tr h="321279">
                <a:tc>
                  <a:txBody>
                    <a:bodyPr/>
                    <a:lstStyle/>
                    <a:p>
                      <a:pPr algn="ctr" fontAlgn="b"/>
                      <a:r>
                        <a:rPr lang="en-CA" sz="2000" b="0" i="0" u="none" strike="noStrike" dirty="0">
                          <a:solidFill>
                            <a:srgbClr val="000000"/>
                          </a:solidFill>
                          <a:effectLst/>
                          <a:latin typeface="+mn-lt"/>
                        </a:rPr>
                        <a:t>unsigned</a:t>
                      </a:r>
                      <a:endParaRPr lang="en-CA" sz="2000" b="1" i="0" u="none" strike="noStrike" kern="1200" dirty="0">
                        <a:solidFill>
                          <a:srgbClr val="000000"/>
                        </a:solidFill>
                        <a:effectLst/>
                        <a:latin typeface="Consolas" panose="020B0609020204030204" pitchFamily="49" charset="0"/>
                        <a:ea typeface="+mn-ea"/>
                        <a:cs typeface="+mn-cs"/>
                      </a:endParaRPr>
                    </a:p>
                  </a:txBody>
                  <a:tcPr marL="9525" marR="9525" marT="9525" marB="0" anchor="b"/>
                </a:tc>
                <a:tc>
                  <a:txBody>
                    <a:bodyPr/>
                    <a:lstStyle/>
                    <a:p>
                      <a:pPr algn="ctr" fontAlgn="b"/>
                      <a:r>
                        <a:rPr lang="en-CA" sz="2000" b="0" i="0" u="none" strike="noStrike" dirty="0">
                          <a:solidFill>
                            <a:srgbClr val="000000"/>
                          </a:solidFill>
                          <a:effectLst/>
                          <a:latin typeface="+mn-lt"/>
                        </a:rPr>
                        <a:t>bits</a:t>
                      </a:r>
                    </a:p>
                  </a:txBody>
                  <a:tcPr marL="9525" marR="9525" marT="9525" marB="0" anchor="ctr"/>
                </a:tc>
                <a:tc>
                  <a:txBody>
                    <a:bodyPr/>
                    <a:lstStyle/>
                    <a:p>
                      <a:pPr algn="ctr" fontAlgn="b"/>
                      <a:r>
                        <a:rPr lang="en-CA" sz="2000" b="0" i="0" u="none" strike="noStrike" kern="1200" dirty="0">
                          <a:solidFill>
                            <a:srgbClr val="000000"/>
                          </a:solidFill>
                          <a:effectLst/>
                          <a:latin typeface="+mn-lt"/>
                          <a:ea typeface="+mn-ea"/>
                          <a:cs typeface="+mn-cs"/>
                        </a:rPr>
                        <a:t>signed</a:t>
                      </a:r>
                      <a:endParaRPr lang="en-CA" sz="2000" b="1" i="0" u="none" strike="noStrike" kern="1200" dirty="0">
                        <a:solidFill>
                          <a:srgbClr val="000000"/>
                        </a:solidFill>
                        <a:effectLst/>
                        <a:latin typeface="Consolas" panose="020B0609020204030204" pitchFamily="49" charset="0"/>
                        <a:ea typeface="+mn-ea"/>
                        <a:cs typeface="+mn-cs"/>
                      </a:endParaRPr>
                    </a:p>
                  </a:txBody>
                  <a:tcPr marL="9525" marR="9525" marT="9525" marB="0" anchor="b"/>
                </a:tc>
                <a:extLst>
                  <a:ext uri="{0D108BD9-81ED-4DB2-BD59-A6C34878D82A}">
                    <a16:rowId xmlns:a16="http://schemas.microsoft.com/office/drawing/2014/main" val="3688526911"/>
                  </a:ext>
                </a:extLst>
              </a:tr>
              <a:tr h="321279">
                <a:tc>
                  <a:txBody>
                    <a:bodyPr/>
                    <a:lstStyle/>
                    <a:p>
                      <a:pPr algn="ctr" fontAlgn="b"/>
                      <a:r>
                        <a:rPr lang="en-CA" sz="2000" b="0" i="0" u="none" strike="noStrike" dirty="0">
                          <a:solidFill>
                            <a:srgbClr val="000000"/>
                          </a:solidFill>
                          <a:effectLst/>
                          <a:latin typeface="Consolas" panose="020B0609020204030204" pitchFamily="49" charset="0"/>
                        </a:rPr>
                        <a:t>127</a:t>
                      </a:r>
                    </a:p>
                  </a:txBody>
                  <a:tcPr marL="9525" marR="9525" marT="9525" marB="0" anchor="b"/>
                </a:tc>
                <a:tc>
                  <a:txBody>
                    <a:bodyPr/>
                    <a:lstStyle/>
                    <a:p>
                      <a:pPr algn="ctr" fontAlgn="b"/>
                      <a:r>
                        <a:rPr lang="en-CA" sz="2000" b="0" i="0" u="none" strike="noStrike" dirty="0">
                          <a:solidFill>
                            <a:srgbClr val="000000"/>
                          </a:solidFill>
                          <a:effectLst/>
                          <a:latin typeface="Consolas" panose="020B0609020204030204" pitchFamily="49" charset="0"/>
                        </a:rPr>
                        <a:t>01111111</a:t>
                      </a:r>
                    </a:p>
                  </a:txBody>
                  <a:tcPr marL="9525" marR="9525" marT="9525" marB="0" anchor="b"/>
                </a:tc>
                <a:tc>
                  <a:txBody>
                    <a:bodyPr/>
                    <a:lstStyle/>
                    <a:p>
                      <a:pPr algn="l" fontAlgn="b"/>
                      <a:r>
                        <a:rPr lang="en-CA" sz="2000" b="0" i="0" u="none" strike="noStrike" dirty="0">
                          <a:solidFill>
                            <a:srgbClr val="000000"/>
                          </a:solidFill>
                          <a:effectLst/>
                          <a:latin typeface="Consolas" panose="020B0609020204030204" pitchFamily="49" charset="0"/>
                        </a:rPr>
                        <a:t>  127</a:t>
                      </a:r>
                    </a:p>
                  </a:txBody>
                  <a:tcPr marL="9525" marR="9525" marT="9525" marB="0" anchor="b"/>
                </a:tc>
                <a:extLst>
                  <a:ext uri="{0D108BD9-81ED-4DB2-BD59-A6C34878D82A}">
                    <a16:rowId xmlns:a16="http://schemas.microsoft.com/office/drawing/2014/main" val="932484094"/>
                  </a:ext>
                </a:extLst>
              </a:tr>
              <a:tr h="321279">
                <a:tc>
                  <a:txBody>
                    <a:bodyPr/>
                    <a:lstStyle/>
                    <a:p>
                      <a:pPr algn="ctr" fontAlgn="b"/>
                      <a:r>
                        <a:rPr lang="en-CA" sz="2000" b="0" i="0" u="none" strike="noStrike" dirty="0">
                          <a:solidFill>
                            <a:srgbClr val="000000"/>
                          </a:solidFill>
                          <a:effectLst/>
                          <a:latin typeface="Consolas" panose="020B0609020204030204" pitchFamily="49" charset="0"/>
                        </a:rPr>
                        <a:t> +1</a:t>
                      </a:r>
                    </a:p>
                  </a:txBody>
                  <a:tcPr marL="9525" marR="9525" marT="9525" marB="0" anchor="b"/>
                </a:tc>
                <a:tc>
                  <a:txBody>
                    <a:bodyPr/>
                    <a:lstStyle/>
                    <a:p>
                      <a:pPr algn="ctr" fontAlgn="b"/>
                      <a:r>
                        <a:rPr lang="en-CA" sz="2000" b="0" i="0" u="none" strike="noStrike" dirty="0">
                          <a:solidFill>
                            <a:srgbClr val="000000"/>
                          </a:solidFill>
                          <a:effectLst/>
                          <a:latin typeface="Consolas" panose="020B0609020204030204" pitchFamily="49" charset="0"/>
                        </a:rPr>
                        <a:t>00000001</a:t>
                      </a:r>
                    </a:p>
                  </a:txBody>
                  <a:tcPr marL="9525" marR="9525" marT="9525" marB="0" anchor="b"/>
                </a:tc>
                <a:tc>
                  <a:txBody>
                    <a:bodyPr/>
                    <a:lstStyle/>
                    <a:p>
                      <a:pPr algn="l" fontAlgn="b"/>
                      <a:r>
                        <a:rPr lang="en-CA" sz="2000" b="0" i="0" u="none" strike="noStrike" dirty="0">
                          <a:solidFill>
                            <a:srgbClr val="000000"/>
                          </a:solidFill>
                          <a:effectLst/>
                          <a:latin typeface="Consolas" panose="020B0609020204030204" pitchFamily="49" charset="0"/>
                        </a:rPr>
                        <a:t>   +1</a:t>
                      </a:r>
                    </a:p>
                  </a:txBody>
                  <a:tcPr marL="9525" marR="9525" marT="9525" marB="0" anchor="b"/>
                </a:tc>
                <a:extLst>
                  <a:ext uri="{0D108BD9-81ED-4DB2-BD59-A6C34878D82A}">
                    <a16:rowId xmlns:a16="http://schemas.microsoft.com/office/drawing/2014/main" val="2354902507"/>
                  </a:ext>
                </a:extLst>
              </a:tr>
              <a:tr h="321279">
                <a:tc>
                  <a:txBody>
                    <a:bodyPr/>
                    <a:lstStyle/>
                    <a:p>
                      <a:pPr algn="ctr" fontAlgn="b"/>
                      <a:r>
                        <a:rPr lang="en-CA" sz="2000" b="0" i="0" u="none" strike="noStrike" dirty="0">
                          <a:solidFill>
                            <a:srgbClr val="000000"/>
                          </a:solidFill>
                          <a:effectLst/>
                          <a:latin typeface="Consolas" panose="020B0609020204030204" pitchFamily="49" charset="0"/>
                        </a:rPr>
                        <a:t>128</a:t>
                      </a:r>
                    </a:p>
                  </a:txBody>
                  <a:tcPr marL="9525" marR="9525" marT="9525" marB="0" anchor="b"/>
                </a:tc>
                <a:tc>
                  <a:txBody>
                    <a:bodyPr/>
                    <a:lstStyle/>
                    <a:p>
                      <a:pPr algn="ctr" fontAlgn="b"/>
                      <a:r>
                        <a:rPr lang="en-CA" sz="2000" b="0" i="0" u="none" strike="noStrike" dirty="0">
                          <a:solidFill>
                            <a:srgbClr val="000000"/>
                          </a:solidFill>
                          <a:effectLst/>
                          <a:latin typeface="Consolas" panose="020B0609020204030204" pitchFamily="49" charset="0"/>
                        </a:rPr>
                        <a:t>10000000</a:t>
                      </a:r>
                    </a:p>
                  </a:txBody>
                  <a:tcPr marL="9525" marR="9525" marT="9525" marB="0" anchor="b"/>
                </a:tc>
                <a:tc>
                  <a:txBody>
                    <a:bodyPr/>
                    <a:lstStyle/>
                    <a:p>
                      <a:pPr algn="l" fontAlgn="b"/>
                      <a:r>
                        <a:rPr lang="en-CA" sz="2000" b="0" i="0" u="none" strike="noStrike" dirty="0">
                          <a:solidFill>
                            <a:srgbClr val="000000"/>
                          </a:solidFill>
                          <a:effectLst/>
                          <a:latin typeface="Consolas" panose="020B0609020204030204" pitchFamily="49" charset="0"/>
                        </a:rPr>
                        <a:t> −</a:t>
                      </a:r>
                      <a:r>
                        <a:rPr lang="en-CA" sz="2000" b="0" i="1" u="none" strike="noStrike" dirty="0">
                          <a:solidFill>
                            <a:srgbClr val="000000"/>
                          </a:solidFill>
                          <a:effectLst/>
                          <a:latin typeface="Consolas" panose="020B0609020204030204" pitchFamily="49" charset="0"/>
                        </a:rPr>
                        <a:t>128*</a:t>
                      </a:r>
                    </a:p>
                  </a:txBody>
                  <a:tcPr marL="9525" marR="9525" marT="9525" marB="0" anchor="b"/>
                </a:tc>
                <a:extLst>
                  <a:ext uri="{0D108BD9-81ED-4DB2-BD59-A6C34878D82A}">
                    <a16:rowId xmlns:a16="http://schemas.microsoft.com/office/drawing/2014/main" val="1299070635"/>
                  </a:ext>
                </a:extLst>
              </a:tr>
            </a:tbl>
          </a:graphicData>
        </a:graphic>
      </p:graphicFrame>
      <p:graphicFrame>
        <p:nvGraphicFramePr>
          <p:cNvPr id="4" name="Table 6">
            <a:extLst>
              <a:ext uri="{FF2B5EF4-FFF2-40B4-BE49-F238E27FC236}">
                <a16:creationId xmlns:a16="http://schemas.microsoft.com/office/drawing/2014/main" id="{68871C78-694F-F70F-DD73-37FFB85F7D19}"/>
              </a:ext>
            </a:extLst>
          </p:cNvPr>
          <p:cNvGraphicFramePr>
            <a:graphicFrameLocks noGrp="1"/>
          </p:cNvGraphicFramePr>
          <p:nvPr>
            <p:extLst>
              <p:ext uri="{D42A27DB-BD31-4B8C-83A1-F6EECF244321}">
                <p14:modId xmlns:p14="http://schemas.microsoft.com/office/powerpoint/2010/main" val="812140885"/>
              </p:ext>
            </p:extLst>
          </p:nvPr>
        </p:nvGraphicFramePr>
        <p:xfrm>
          <a:off x="4915094" y="3219822"/>
          <a:ext cx="3545338" cy="1285116"/>
        </p:xfrm>
        <a:graphic>
          <a:graphicData uri="http://schemas.openxmlformats.org/drawingml/2006/table">
            <a:tbl>
              <a:tblPr firstRow="1" bandRow="1">
                <a:tableStyleId>{BC89EF96-8CEA-46FF-86C4-4CE0E7609802}</a:tableStyleId>
              </a:tblPr>
              <a:tblGrid>
                <a:gridCol w="1116587">
                  <a:extLst>
                    <a:ext uri="{9D8B030D-6E8A-4147-A177-3AD203B41FA5}">
                      <a16:colId xmlns:a16="http://schemas.microsoft.com/office/drawing/2014/main" val="1773374843"/>
                    </a:ext>
                  </a:extLst>
                </a:gridCol>
                <a:gridCol w="1368095">
                  <a:extLst>
                    <a:ext uri="{9D8B030D-6E8A-4147-A177-3AD203B41FA5}">
                      <a16:colId xmlns:a16="http://schemas.microsoft.com/office/drawing/2014/main" val="4163400094"/>
                    </a:ext>
                  </a:extLst>
                </a:gridCol>
                <a:gridCol w="1060656">
                  <a:extLst>
                    <a:ext uri="{9D8B030D-6E8A-4147-A177-3AD203B41FA5}">
                      <a16:colId xmlns:a16="http://schemas.microsoft.com/office/drawing/2014/main" val="3491864387"/>
                    </a:ext>
                  </a:extLst>
                </a:gridCol>
              </a:tblGrid>
              <a:tr h="321279">
                <a:tc>
                  <a:txBody>
                    <a:bodyPr/>
                    <a:lstStyle/>
                    <a:p>
                      <a:pPr algn="ctr" fontAlgn="b"/>
                      <a:r>
                        <a:rPr lang="en-CA" sz="2000" b="0" i="0" u="none" strike="noStrike" dirty="0">
                          <a:solidFill>
                            <a:srgbClr val="000000"/>
                          </a:solidFill>
                          <a:effectLst/>
                          <a:latin typeface="+mn-lt"/>
                        </a:rPr>
                        <a:t>unsigned</a:t>
                      </a:r>
                      <a:endParaRPr lang="en-CA" sz="2000" b="1" i="0" u="none" strike="noStrike" kern="1200" dirty="0">
                        <a:solidFill>
                          <a:srgbClr val="000000"/>
                        </a:solidFill>
                        <a:effectLst/>
                        <a:latin typeface="Consolas" panose="020B0609020204030204" pitchFamily="49" charset="0"/>
                        <a:ea typeface="+mn-ea"/>
                        <a:cs typeface="+mn-cs"/>
                      </a:endParaRPr>
                    </a:p>
                  </a:txBody>
                  <a:tcPr marL="9525" marR="9525" marT="9525" marB="0" anchor="b"/>
                </a:tc>
                <a:tc>
                  <a:txBody>
                    <a:bodyPr/>
                    <a:lstStyle/>
                    <a:p>
                      <a:pPr algn="ctr" fontAlgn="b"/>
                      <a:r>
                        <a:rPr lang="en-CA" sz="2000" b="0" i="0" u="none" strike="noStrike" dirty="0">
                          <a:solidFill>
                            <a:srgbClr val="000000"/>
                          </a:solidFill>
                          <a:effectLst/>
                          <a:latin typeface="+mn-lt"/>
                        </a:rPr>
                        <a:t>bits</a:t>
                      </a:r>
                    </a:p>
                  </a:txBody>
                  <a:tcPr marL="9525" marR="9525" marT="9525" marB="0" anchor="ctr"/>
                </a:tc>
                <a:tc>
                  <a:txBody>
                    <a:bodyPr/>
                    <a:lstStyle/>
                    <a:p>
                      <a:pPr algn="ctr" fontAlgn="b"/>
                      <a:r>
                        <a:rPr lang="en-CA" sz="2000" b="0" i="0" u="none" strike="noStrike" kern="1200" dirty="0">
                          <a:solidFill>
                            <a:srgbClr val="000000"/>
                          </a:solidFill>
                          <a:effectLst/>
                          <a:latin typeface="+mn-lt"/>
                          <a:ea typeface="+mn-ea"/>
                          <a:cs typeface="+mn-cs"/>
                        </a:rPr>
                        <a:t>signed</a:t>
                      </a:r>
                      <a:endParaRPr lang="en-CA" sz="2000" b="1" i="0" u="none" strike="noStrike" kern="1200" dirty="0">
                        <a:solidFill>
                          <a:srgbClr val="000000"/>
                        </a:solidFill>
                        <a:effectLst/>
                        <a:latin typeface="Consolas" panose="020B0609020204030204" pitchFamily="49" charset="0"/>
                        <a:ea typeface="+mn-ea"/>
                        <a:cs typeface="+mn-cs"/>
                      </a:endParaRPr>
                    </a:p>
                  </a:txBody>
                  <a:tcPr marL="9525" marR="9525" marT="9525" marB="0" anchor="b"/>
                </a:tc>
                <a:extLst>
                  <a:ext uri="{0D108BD9-81ED-4DB2-BD59-A6C34878D82A}">
                    <a16:rowId xmlns:a16="http://schemas.microsoft.com/office/drawing/2014/main" val="3688526911"/>
                  </a:ext>
                </a:extLst>
              </a:tr>
              <a:tr h="321279">
                <a:tc>
                  <a:txBody>
                    <a:bodyPr/>
                    <a:lstStyle/>
                    <a:p>
                      <a:pPr algn="ctr" fontAlgn="b"/>
                      <a:r>
                        <a:rPr lang="en-CA" sz="2000" b="0" i="0" u="none" strike="noStrike" dirty="0">
                          <a:solidFill>
                            <a:srgbClr val="000000"/>
                          </a:solidFill>
                          <a:effectLst/>
                          <a:latin typeface="+mn-lt"/>
                        </a:rPr>
                        <a:t> 255</a:t>
                      </a:r>
                    </a:p>
                  </a:txBody>
                  <a:tcPr marL="9525" marR="9525" marT="9525" marB="0" anchor="b"/>
                </a:tc>
                <a:tc>
                  <a:txBody>
                    <a:bodyPr/>
                    <a:lstStyle/>
                    <a:p>
                      <a:pPr algn="ctr" fontAlgn="b"/>
                      <a:r>
                        <a:rPr lang="en-CA" sz="2000" b="0" i="0" u="none" strike="noStrike" dirty="0">
                          <a:solidFill>
                            <a:srgbClr val="000000"/>
                          </a:solidFill>
                          <a:effectLst/>
                          <a:latin typeface="Consolas" panose="020B0609020204030204" pitchFamily="49" charset="0"/>
                        </a:rPr>
                        <a:t>11111111</a:t>
                      </a:r>
                    </a:p>
                  </a:txBody>
                  <a:tcPr marL="9525" marR="9525" marT="9525" marB="0" anchor="b"/>
                </a:tc>
                <a:tc>
                  <a:txBody>
                    <a:bodyPr/>
                    <a:lstStyle/>
                    <a:p>
                      <a:pPr algn="l" fontAlgn="b"/>
                      <a:r>
                        <a:rPr lang="en-CA" sz="2000" b="0" i="0" u="none" strike="noStrike" dirty="0">
                          <a:solidFill>
                            <a:srgbClr val="000000"/>
                          </a:solidFill>
                          <a:effectLst/>
                          <a:latin typeface="+mn-lt"/>
                        </a:rPr>
                        <a:t>     −1</a:t>
                      </a:r>
                    </a:p>
                  </a:txBody>
                  <a:tcPr marL="9525" marR="9525" marT="9525" marB="0" anchor="b"/>
                </a:tc>
                <a:extLst>
                  <a:ext uri="{0D108BD9-81ED-4DB2-BD59-A6C34878D82A}">
                    <a16:rowId xmlns:a16="http://schemas.microsoft.com/office/drawing/2014/main" val="932484094"/>
                  </a:ext>
                </a:extLst>
              </a:tr>
              <a:tr h="321279">
                <a:tc>
                  <a:txBody>
                    <a:bodyPr/>
                    <a:lstStyle/>
                    <a:p>
                      <a:pPr algn="ctr" fontAlgn="b"/>
                      <a:r>
                        <a:rPr lang="en-CA" sz="2000" b="0" i="0" u="none" strike="noStrike" dirty="0">
                          <a:solidFill>
                            <a:srgbClr val="000000"/>
                          </a:solidFill>
                          <a:effectLst/>
                          <a:latin typeface="+mn-lt"/>
                        </a:rPr>
                        <a:t>  +1</a:t>
                      </a:r>
                    </a:p>
                  </a:txBody>
                  <a:tcPr marL="9525" marR="9525" marT="9525" marB="0" anchor="b"/>
                </a:tc>
                <a:tc>
                  <a:txBody>
                    <a:bodyPr/>
                    <a:lstStyle/>
                    <a:p>
                      <a:pPr algn="ctr" fontAlgn="b"/>
                      <a:r>
                        <a:rPr lang="en-CA" sz="2000" b="0" i="0" u="none" strike="noStrike" dirty="0">
                          <a:solidFill>
                            <a:srgbClr val="000000"/>
                          </a:solidFill>
                          <a:effectLst/>
                          <a:latin typeface="Consolas" panose="020B0609020204030204" pitchFamily="49" charset="0"/>
                        </a:rPr>
                        <a:t>00000001</a:t>
                      </a:r>
                    </a:p>
                  </a:txBody>
                  <a:tcPr marL="9525" marR="9525" marT="9525" marB="0" anchor="b"/>
                </a:tc>
                <a:tc>
                  <a:txBody>
                    <a:bodyPr/>
                    <a:lstStyle/>
                    <a:p>
                      <a:pPr algn="l" fontAlgn="b"/>
                      <a:r>
                        <a:rPr lang="en-CA" sz="2000" b="0" i="0" u="none" strike="noStrike" dirty="0">
                          <a:solidFill>
                            <a:srgbClr val="000000"/>
                          </a:solidFill>
                          <a:effectLst/>
                          <a:latin typeface="+mn-lt"/>
                        </a:rPr>
                        <a:t>     +1</a:t>
                      </a:r>
                    </a:p>
                  </a:txBody>
                  <a:tcPr marL="9525" marR="9525" marT="9525" marB="0" anchor="b"/>
                </a:tc>
                <a:extLst>
                  <a:ext uri="{0D108BD9-81ED-4DB2-BD59-A6C34878D82A}">
                    <a16:rowId xmlns:a16="http://schemas.microsoft.com/office/drawing/2014/main" val="2354902507"/>
                  </a:ext>
                </a:extLst>
              </a:tr>
              <a:tr h="321279">
                <a:tc>
                  <a:txBody>
                    <a:bodyPr/>
                    <a:lstStyle/>
                    <a:p>
                      <a:pPr algn="ctr" fontAlgn="b"/>
                      <a:r>
                        <a:rPr lang="en-CA" sz="2000" b="0" i="1" u="none" strike="noStrike" dirty="0">
                          <a:solidFill>
                            <a:srgbClr val="000000"/>
                          </a:solidFill>
                          <a:effectLst/>
                          <a:latin typeface="+mn-lt"/>
                        </a:rPr>
                        <a:t>     0*</a:t>
                      </a:r>
                    </a:p>
                  </a:txBody>
                  <a:tcPr marL="9525" marR="9525" marT="9525" marB="0" anchor="b"/>
                </a:tc>
                <a:tc>
                  <a:txBody>
                    <a:bodyPr/>
                    <a:lstStyle/>
                    <a:p>
                      <a:pPr algn="ctr" fontAlgn="b"/>
                      <a:r>
                        <a:rPr lang="en-CA" sz="2000" b="0" i="0" u="none" strike="noStrike" dirty="0">
                          <a:solidFill>
                            <a:srgbClr val="000000"/>
                          </a:solidFill>
                          <a:effectLst/>
                          <a:latin typeface="Consolas" panose="020B0609020204030204" pitchFamily="49" charset="0"/>
                        </a:rPr>
                        <a:t>00000000</a:t>
                      </a:r>
                    </a:p>
                  </a:txBody>
                  <a:tcPr marL="9525" marR="9525" marT="9525" marB="0" anchor="b"/>
                </a:tc>
                <a:tc>
                  <a:txBody>
                    <a:bodyPr/>
                    <a:lstStyle/>
                    <a:p>
                      <a:pPr algn="l" fontAlgn="b"/>
                      <a:r>
                        <a:rPr lang="en-CA" sz="2000" b="0" i="0" u="none" strike="noStrike" dirty="0">
                          <a:solidFill>
                            <a:srgbClr val="000000"/>
                          </a:solidFill>
                          <a:effectLst/>
                          <a:latin typeface="+mn-lt"/>
                        </a:rPr>
                        <a:t>       0  </a:t>
                      </a:r>
                    </a:p>
                  </a:txBody>
                  <a:tcPr marL="9525" marR="0" marT="9525" marB="0" anchor="b"/>
                </a:tc>
                <a:extLst>
                  <a:ext uri="{0D108BD9-81ED-4DB2-BD59-A6C34878D82A}">
                    <a16:rowId xmlns:a16="http://schemas.microsoft.com/office/drawing/2014/main" val="1299070635"/>
                  </a:ext>
                </a:extLst>
              </a:tr>
            </a:tbl>
          </a:graphicData>
        </a:graphic>
      </p:graphicFrame>
    </p:spTree>
    <p:extLst>
      <p:ext uri="{BB962C8B-B14F-4D97-AF65-F5344CB8AC3E}">
        <p14:creationId xmlns:p14="http://schemas.microsoft.com/office/powerpoint/2010/main" val="2684597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BAF8A-C2E5-5D12-905F-D0A6C3E544B9}"/>
              </a:ext>
            </a:extLst>
          </p:cNvPr>
          <p:cNvSpPr>
            <a:spLocks noGrp="1"/>
          </p:cNvSpPr>
          <p:nvPr>
            <p:ph type="title"/>
          </p:nvPr>
        </p:nvSpPr>
        <p:spPr>
          <a:xfrm>
            <a:off x="457200" y="267494"/>
            <a:ext cx="8229600" cy="742950"/>
          </a:xfrm>
        </p:spPr>
        <p:txBody>
          <a:bodyPr>
            <a:normAutofit/>
          </a:bodyPr>
          <a:lstStyle/>
          <a:p>
            <a:pPr algn="ctr"/>
            <a:r>
              <a:rPr lang="en-CA" dirty="0"/>
              <a:t>Binary is Binary, </a:t>
            </a:r>
            <a:r>
              <a:rPr lang="en-US" dirty="0"/>
              <a:t>Context Matters</a:t>
            </a:r>
            <a:endParaRPr lang="en-CA" dirty="0"/>
          </a:p>
        </p:txBody>
      </p:sp>
      <p:sp>
        <p:nvSpPr>
          <p:cNvPr id="3" name="Content Placeholder 2">
            <a:extLst>
              <a:ext uri="{FF2B5EF4-FFF2-40B4-BE49-F238E27FC236}">
                <a16:creationId xmlns:a16="http://schemas.microsoft.com/office/drawing/2014/main" id="{E9EEF4CE-9A4D-5C9C-FAED-997AF99F0586}"/>
              </a:ext>
            </a:extLst>
          </p:cNvPr>
          <p:cNvSpPr>
            <a:spLocks noGrp="1"/>
          </p:cNvSpPr>
          <p:nvPr>
            <p:ph idx="1"/>
          </p:nvPr>
        </p:nvSpPr>
        <p:spPr>
          <a:xfrm>
            <a:off x="457200" y="1059582"/>
            <a:ext cx="8229600" cy="507504"/>
          </a:xfrm>
        </p:spPr>
        <p:txBody>
          <a:bodyPr/>
          <a:lstStyle/>
          <a:p>
            <a:pPr marL="0" indent="0" algn="ctr">
              <a:buNone/>
            </a:pPr>
            <a:r>
              <a:rPr lang="en-US" sz="2400" dirty="0" err="1">
                <a:latin typeface="Consolas" panose="020B0609020204030204" pitchFamily="49" charset="0"/>
              </a:rPr>
              <a:t>printf</a:t>
            </a:r>
            <a:r>
              <a:rPr lang="en-US" sz="2400" dirty="0">
                <a:latin typeface="Consolas" panose="020B0609020204030204" pitchFamily="49" charset="0"/>
              </a:rPr>
              <a:t>("'%c' ASCII %d", x, x);</a:t>
            </a:r>
            <a:endParaRPr lang="en-CA" dirty="0"/>
          </a:p>
        </p:txBody>
      </p:sp>
      <p:sp>
        <p:nvSpPr>
          <p:cNvPr id="4" name="TextBox 3">
            <a:extLst>
              <a:ext uri="{FF2B5EF4-FFF2-40B4-BE49-F238E27FC236}">
                <a16:creationId xmlns:a16="http://schemas.microsoft.com/office/drawing/2014/main" id="{6B454B12-2F0C-A5A5-13A1-4B671C554F4B}"/>
              </a:ext>
            </a:extLst>
          </p:cNvPr>
          <p:cNvSpPr txBox="1"/>
          <p:nvPr/>
        </p:nvSpPr>
        <p:spPr>
          <a:xfrm>
            <a:off x="1470484" y="1635646"/>
            <a:ext cx="6203032" cy="3084884"/>
          </a:xfrm>
          <a:prstGeom prst="rect">
            <a:avLst/>
          </a:prstGeom>
          <a:noFill/>
        </p:spPr>
        <p:txBody>
          <a:bodyPr wrap="square" numCol="3" rtlCol="0">
            <a:noAutofit/>
          </a:bodyPr>
          <a:lstStyle/>
          <a:p>
            <a:r>
              <a:rPr lang="en-CA" u="sng" dirty="0"/>
              <a:t>unsigned/signed</a:t>
            </a:r>
            <a:br>
              <a:rPr lang="en-CA" sz="1800" dirty="0">
                <a:latin typeface="Consolas" panose="020B0609020204030204" pitchFamily="49" charset="0"/>
              </a:rPr>
            </a:br>
            <a:r>
              <a:rPr lang="en-CA" sz="1800" dirty="0">
                <a:latin typeface="Consolas" panose="020B0609020204030204" pitchFamily="49" charset="0"/>
              </a:rPr>
              <a:t>'q' ASCII 113</a:t>
            </a:r>
          </a:p>
          <a:p>
            <a:r>
              <a:rPr lang="en-CA" sz="1800" dirty="0">
                <a:latin typeface="Consolas" panose="020B0609020204030204" pitchFamily="49" charset="0"/>
              </a:rPr>
              <a:t>'r' ASCII 114</a:t>
            </a:r>
          </a:p>
          <a:p>
            <a:r>
              <a:rPr lang="en-CA" sz="1800" dirty="0">
                <a:latin typeface="Consolas" panose="020B0609020204030204" pitchFamily="49" charset="0"/>
              </a:rPr>
              <a:t>'s' ASCII 115</a:t>
            </a:r>
          </a:p>
          <a:p>
            <a:r>
              <a:rPr lang="en-CA" sz="1800" dirty="0">
                <a:latin typeface="Consolas" panose="020B0609020204030204" pitchFamily="49" charset="0"/>
              </a:rPr>
              <a:t>'t' ASCII 116</a:t>
            </a:r>
          </a:p>
          <a:p>
            <a:r>
              <a:rPr lang="en-CA" sz="1800" dirty="0">
                <a:latin typeface="Consolas" panose="020B0609020204030204" pitchFamily="49" charset="0"/>
              </a:rPr>
              <a:t>'u' ASCII 117</a:t>
            </a:r>
          </a:p>
          <a:p>
            <a:r>
              <a:rPr lang="en-CA" sz="1800" dirty="0">
                <a:latin typeface="Consolas" panose="020B0609020204030204" pitchFamily="49" charset="0"/>
              </a:rPr>
              <a:t>'v' ASCII 118</a:t>
            </a:r>
          </a:p>
          <a:p>
            <a:r>
              <a:rPr lang="en-CA" sz="1800" dirty="0">
                <a:latin typeface="Consolas" panose="020B0609020204030204" pitchFamily="49" charset="0"/>
              </a:rPr>
              <a:t>'w' ASCII 119</a:t>
            </a:r>
          </a:p>
          <a:p>
            <a:r>
              <a:rPr lang="en-CA" sz="1800" dirty="0">
                <a:latin typeface="Consolas" panose="020B0609020204030204" pitchFamily="49" charset="0"/>
              </a:rPr>
              <a:t>'x' ASCII 120</a:t>
            </a:r>
          </a:p>
          <a:p>
            <a:r>
              <a:rPr lang="en-CA" sz="1800" dirty="0">
                <a:latin typeface="Consolas" panose="020B0609020204030204" pitchFamily="49" charset="0"/>
              </a:rPr>
              <a:t>'y' ASCII 121</a:t>
            </a:r>
          </a:p>
          <a:p>
            <a:r>
              <a:rPr lang="en-CA" sz="1800" dirty="0">
                <a:latin typeface="Consolas" panose="020B0609020204030204" pitchFamily="49" charset="0"/>
              </a:rPr>
              <a:t>'z' ASCII 122</a:t>
            </a:r>
          </a:p>
          <a:p>
            <a:br>
              <a:rPr lang="en-CA" sz="1800" dirty="0">
                <a:latin typeface="Consolas" panose="020B0609020204030204" pitchFamily="49" charset="0"/>
              </a:rPr>
            </a:br>
            <a:r>
              <a:rPr lang="en-CA" sz="1800" dirty="0">
                <a:latin typeface="Consolas" panose="020B0609020204030204" pitchFamily="49" charset="0"/>
              </a:rPr>
              <a:t>     </a:t>
            </a:r>
            <a:r>
              <a:rPr lang="en-CA" u="sng" dirty="0"/>
              <a:t>unsigned</a:t>
            </a:r>
            <a:r>
              <a:rPr lang="en-CA" sz="1800" dirty="0">
                <a:latin typeface="Consolas" panose="020B0609020204030204" pitchFamily="49" charset="0"/>
              </a:rPr>
              <a:t> </a:t>
            </a:r>
            <a:br>
              <a:rPr lang="en-CA" sz="1800" dirty="0">
                <a:latin typeface="Consolas" panose="020B0609020204030204" pitchFamily="49" charset="0"/>
              </a:rPr>
            </a:br>
            <a:r>
              <a:rPr lang="en-CA" sz="1800" dirty="0">
                <a:latin typeface="Consolas" panose="020B0609020204030204" pitchFamily="49" charset="0"/>
              </a:rPr>
              <a:t>'{' ASCII 123</a:t>
            </a:r>
          </a:p>
          <a:p>
            <a:r>
              <a:rPr lang="en-CA" sz="1800" dirty="0">
                <a:latin typeface="Consolas" panose="020B0609020204030204" pitchFamily="49" charset="0"/>
              </a:rPr>
              <a:t>'|' ASCII 124</a:t>
            </a:r>
          </a:p>
          <a:p>
            <a:r>
              <a:rPr lang="en-CA" sz="1800" dirty="0">
                <a:latin typeface="Consolas" panose="020B0609020204030204" pitchFamily="49" charset="0"/>
              </a:rPr>
              <a:t>'}' ASCII 125</a:t>
            </a:r>
          </a:p>
          <a:p>
            <a:r>
              <a:rPr lang="en-CA" sz="1800" dirty="0">
                <a:latin typeface="Consolas" panose="020B0609020204030204" pitchFamily="49" charset="0"/>
              </a:rPr>
              <a:t>'~' ASCII 126</a:t>
            </a:r>
          </a:p>
          <a:p>
            <a:r>
              <a:rPr lang="en-CA" sz="1800" u="sng" dirty="0">
                <a:latin typeface="Consolas" panose="020B0609020204030204" pitchFamily="49" charset="0"/>
              </a:rPr>
              <a:t>'⌂' ASCII 127</a:t>
            </a:r>
          </a:p>
          <a:p>
            <a:r>
              <a:rPr lang="en-CA" sz="1800" dirty="0">
                <a:latin typeface="Consolas" panose="020B0609020204030204" pitchFamily="49" charset="0"/>
              </a:rPr>
              <a:t>'Ç' ASCII </a:t>
            </a:r>
            <a:r>
              <a:rPr lang="en-CA" sz="1800" dirty="0">
                <a:highlight>
                  <a:srgbClr val="FFFF00"/>
                </a:highlight>
                <a:latin typeface="Consolas" panose="020B0609020204030204" pitchFamily="49" charset="0"/>
              </a:rPr>
              <a:t>128</a:t>
            </a:r>
          </a:p>
          <a:p>
            <a:r>
              <a:rPr lang="en-CA" sz="1800" dirty="0">
                <a:latin typeface="Consolas" panose="020B0609020204030204" pitchFamily="49" charset="0"/>
              </a:rPr>
              <a:t>'ü' ASCII </a:t>
            </a:r>
            <a:r>
              <a:rPr lang="en-CA" dirty="0">
                <a:highlight>
                  <a:srgbClr val="FFFF00"/>
                </a:highlight>
                <a:latin typeface="Consolas" panose="020B0609020204030204" pitchFamily="49" charset="0"/>
              </a:rPr>
              <a:t>129</a:t>
            </a:r>
          </a:p>
          <a:p>
            <a:r>
              <a:rPr lang="en-CA" sz="1800" dirty="0">
                <a:latin typeface="Consolas" panose="020B0609020204030204" pitchFamily="49" charset="0"/>
              </a:rPr>
              <a:t>'é' ASCII </a:t>
            </a:r>
            <a:r>
              <a:rPr lang="en-CA" dirty="0">
                <a:highlight>
                  <a:srgbClr val="FFFF00"/>
                </a:highlight>
                <a:latin typeface="Consolas" panose="020B0609020204030204" pitchFamily="49" charset="0"/>
              </a:rPr>
              <a:t>130</a:t>
            </a:r>
          </a:p>
          <a:p>
            <a:r>
              <a:rPr lang="en-CA" sz="1800" dirty="0">
                <a:latin typeface="Consolas" panose="020B0609020204030204" pitchFamily="49" charset="0"/>
              </a:rPr>
              <a:t>'â' ASCII </a:t>
            </a:r>
            <a:r>
              <a:rPr lang="en-CA" dirty="0">
                <a:highlight>
                  <a:srgbClr val="FFFF00"/>
                </a:highlight>
                <a:latin typeface="Consolas" panose="020B0609020204030204" pitchFamily="49" charset="0"/>
              </a:rPr>
              <a:t>131</a:t>
            </a:r>
          </a:p>
          <a:p>
            <a:r>
              <a:rPr lang="en-CA" sz="1800" dirty="0">
                <a:latin typeface="Consolas" panose="020B0609020204030204" pitchFamily="49" charset="0"/>
              </a:rPr>
              <a:t>'ä' ASCII </a:t>
            </a:r>
            <a:r>
              <a:rPr lang="en-CA" dirty="0">
                <a:highlight>
                  <a:srgbClr val="FFFF00"/>
                </a:highlight>
                <a:latin typeface="Consolas" panose="020B0609020204030204" pitchFamily="49" charset="0"/>
              </a:rPr>
              <a:t>132</a:t>
            </a:r>
          </a:p>
          <a:p>
            <a:r>
              <a:rPr lang="en-CA" sz="1800" dirty="0">
                <a:latin typeface="Consolas" panose="020B0609020204030204" pitchFamily="49" charset="0"/>
              </a:rPr>
              <a:t> </a:t>
            </a:r>
            <a:br>
              <a:rPr lang="en-CA" sz="1800" dirty="0">
                <a:latin typeface="Consolas" panose="020B0609020204030204" pitchFamily="49" charset="0"/>
              </a:rPr>
            </a:br>
            <a:r>
              <a:rPr lang="en-CA" dirty="0">
                <a:latin typeface="Consolas" panose="020B0609020204030204" pitchFamily="49" charset="0"/>
              </a:rPr>
              <a:t>        </a:t>
            </a:r>
            <a:r>
              <a:rPr lang="en-CA" u="sng" dirty="0"/>
              <a:t>signed</a:t>
            </a:r>
          </a:p>
          <a:p>
            <a:r>
              <a:rPr lang="en-CA" sz="1800" dirty="0">
                <a:latin typeface="Consolas" panose="020B0609020204030204" pitchFamily="49" charset="0"/>
              </a:rPr>
              <a:t>'{' ASCII 123</a:t>
            </a:r>
          </a:p>
          <a:p>
            <a:r>
              <a:rPr lang="en-CA" sz="1800" dirty="0">
                <a:latin typeface="Consolas" panose="020B0609020204030204" pitchFamily="49" charset="0"/>
              </a:rPr>
              <a:t>'|' ASCII 124</a:t>
            </a:r>
          </a:p>
          <a:p>
            <a:r>
              <a:rPr lang="en-CA" sz="1800" dirty="0">
                <a:latin typeface="Consolas" panose="020B0609020204030204" pitchFamily="49" charset="0"/>
              </a:rPr>
              <a:t>'}' ASCII 125</a:t>
            </a:r>
          </a:p>
          <a:p>
            <a:r>
              <a:rPr lang="en-CA" sz="1800" dirty="0">
                <a:latin typeface="Consolas" panose="020B0609020204030204" pitchFamily="49" charset="0"/>
              </a:rPr>
              <a:t>'~' ASCII 126</a:t>
            </a:r>
          </a:p>
          <a:p>
            <a:r>
              <a:rPr lang="en-CA" sz="1800" u="sng" dirty="0">
                <a:latin typeface="Consolas" panose="020B0609020204030204" pitchFamily="49" charset="0"/>
              </a:rPr>
              <a:t>'⌂' ASCII 127</a:t>
            </a:r>
          </a:p>
          <a:p>
            <a:r>
              <a:rPr lang="en-CA" sz="1800" dirty="0">
                <a:latin typeface="Consolas" panose="020B0609020204030204" pitchFamily="49" charset="0"/>
              </a:rPr>
              <a:t>'Ç' ASCII </a:t>
            </a:r>
            <a:r>
              <a:rPr lang="en-CA" dirty="0">
                <a:highlight>
                  <a:srgbClr val="FFFF00"/>
                </a:highlight>
                <a:latin typeface="Consolas" panose="020B0609020204030204" pitchFamily="49" charset="0"/>
              </a:rPr>
              <a:t>-128</a:t>
            </a:r>
          </a:p>
          <a:p>
            <a:r>
              <a:rPr lang="en-CA" sz="1800" dirty="0">
                <a:latin typeface="Consolas" panose="020B0609020204030204" pitchFamily="49" charset="0"/>
              </a:rPr>
              <a:t>'ü' ASCII </a:t>
            </a:r>
            <a:r>
              <a:rPr lang="en-CA" dirty="0">
                <a:highlight>
                  <a:srgbClr val="FFFF00"/>
                </a:highlight>
                <a:latin typeface="Consolas" panose="020B0609020204030204" pitchFamily="49" charset="0"/>
              </a:rPr>
              <a:t>-127</a:t>
            </a:r>
          </a:p>
          <a:p>
            <a:r>
              <a:rPr lang="en-CA" sz="1800" dirty="0">
                <a:latin typeface="Consolas" panose="020B0609020204030204" pitchFamily="49" charset="0"/>
              </a:rPr>
              <a:t>'é' ASCII </a:t>
            </a:r>
            <a:r>
              <a:rPr lang="en-CA" dirty="0">
                <a:highlight>
                  <a:srgbClr val="FFFF00"/>
                </a:highlight>
                <a:latin typeface="Consolas" panose="020B0609020204030204" pitchFamily="49" charset="0"/>
              </a:rPr>
              <a:t>-126</a:t>
            </a:r>
          </a:p>
          <a:p>
            <a:r>
              <a:rPr lang="en-CA" sz="1800" dirty="0">
                <a:latin typeface="Consolas" panose="020B0609020204030204" pitchFamily="49" charset="0"/>
              </a:rPr>
              <a:t>'â' ASCII </a:t>
            </a:r>
            <a:r>
              <a:rPr lang="en-CA" dirty="0">
                <a:highlight>
                  <a:srgbClr val="FFFF00"/>
                </a:highlight>
                <a:latin typeface="Consolas" panose="020B0609020204030204" pitchFamily="49" charset="0"/>
              </a:rPr>
              <a:t>-125</a:t>
            </a:r>
          </a:p>
          <a:p>
            <a:r>
              <a:rPr lang="en-CA" sz="1800" dirty="0">
                <a:latin typeface="Consolas" panose="020B0609020204030204" pitchFamily="49" charset="0"/>
              </a:rPr>
              <a:t>'ä' ASCII </a:t>
            </a:r>
            <a:r>
              <a:rPr lang="en-CA" dirty="0">
                <a:highlight>
                  <a:srgbClr val="FFFF00"/>
                </a:highlight>
                <a:latin typeface="Consolas" panose="020B0609020204030204" pitchFamily="49" charset="0"/>
              </a:rPr>
              <a:t>-124</a:t>
            </a:r>
          </a:p>
        </p:txBody>
      </p:sp>
      <p:sp>
        <p:nvSpPr>
          <p:cNvPr id="13" name="Arc 12">
            <a:extLst>
              <a:ext uri="{FF2B5EF4-FFF2-40B4-BE49-F238E27FC236}">
                <a16:creationId xmlns:a16="http://schemas.microsoft.com/office/drawing/2014/main" id="{BA1291B8-5551-21C5-C3B6-0F777C4B4146}"/>
              </a:ext>
            </a:extLst>
          </p:cNvPr>
          <p:cNvSpPr/>
          <p:nvPr/>
        </p:nvSpPr>
        <p:spPr>
          <a:xfrm rot="16200000">
            <a:off x="4757440" y="17666"/>
            <a:ext cx="468000" cy="2340000"/>
          </a:xfrm>
          <a:prstGeom prst="arc">
            <a:avLst>
              <a:gd name="adj1" fmla="val 16205829"/>
              <a:gd name="adj2" fmla="val 5388907"/>
            </a:avLst>
          </a:prstGeom>
          <a:ln w="222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4" name="Arc 13">
            <a:extLst>
              <a:ext uri="{FF2B5EF4-FFF2-40B4-BE49-F238E27FC236}">
                <a16:creationId xmlns:a16="http://schemas.microsoft.com/office/drawing/2014/main" id="{8AE04C4E-5635-AAD9-0979-60853D2A95E2}"/>
              </a:ext>
            </a:extLst>
          </p:cNvPr>
          <p:cNvSpPr/>
          <p:nvPr/>
        </p:nvSpPr>
        <p:spPr>
          <a:xfrm rot="5400000">
            <a:off x="5866140" y="847490"/>
            <a:ext cx="468000" cy="1188000"/>
          </a:xfrm>
          <a:prstGeom prst="arc">
            <a:avLst>
              <a:gd name="adj1" fmla="val 16205829"/>
              <a:gd name="adj2" fmla="val 5388907"/>
            </a:avLst>
          </a:prstGeom>
          <a:ln w="222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4183778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742950"/>
          </a:xfrm>
        </p:spPr>
        <p:txBody>
          <a:bodyPr/>
          <a:lstStyle/>
          <a:p>
            <a:pPr algn="ctr"/>
            <a:r>
              <a:rPr lang="en-US" dirty="0"/>
              <a:t>Binary Processing Prudence</a:t>
            </a:r>
            <a:endParaRPr lang="en-CA" dirty="0"/>
          </a:p>
        </p:txBody>
      </p:sp>
      <p:sp>
        <p:nvSpPr>
          <p:cNvPr id="3" name="Content Placeholder 2"/>
          <p:cNvSpPr>
            <a:spLocks noGrp="1"/>
          </p:cNvSpPr>
          <p:nvPr>
            <p:ph idx="1"/>
          </p:nvPr>
        </p:nvSpPr>
        <p:spPr>
          <a:xfrm>
            <a:off x="0" y="987574"/>
            <a:ext cx="9144000" cy="4032448"/>
          </a:xfrm>
        </p:spPr>
        <p:txBody>
          <a:bodyPr>
            <a:normAutofit/>
          </a:bodyPr>
          <a:lstStyle/>
          <a:p>
            <a:pPr marL="0" indent="0" algn="ctr">
              <a:buNone/>
            </a:pPr>
            <a:r>
              <a:rPr lang="en-US" dirty="0"/>
              <a:t>signed vs unsigned compares the </a:t>
            </a:r>
            <a:r>
              <a:rPr lang="en-US" i="1" dirty="0"/>
              <a:t>binary</a:t>
            </a:r>
            <a:r>
              <a:rPr lang="en-US" dirty="0"/>
              <a:t> values</a:t>
            </a:r>
            <a:br>
              <a:rPr lang="en-US" dirty="0"/>
            </a:br>
            <a:r>
              <a:rPr lang="en-US" i="1" dirty="0"/>
              <a:t>results may be unexpected</a:t>
            </a:r>
            <a:endParaRPr lang="en-US" b="1" dirty="0">
              <a:latin typeface="Consolas" panose="020B0609020204030204" pitchFamily="49" charset="0"/>
            </a:endParaRPr>
          </a:p>
          <a:p>
            <a:endParaRPr lang="en-US" b="1" dirty="0">
              <a:latin typeface="Consolas" panose="020B0609020204030204" pitchFamily="49" charset="0"/>
            </a:endParaRPr>
          </a:p>
          <a:p>
            <a:endParaRPr lang="en-US" b="1" dirty="0">
              <a:latin typeface="Consolas" panose="020B0609020204030204" pitchFamily="49" charset="0"/>
            </a:endParaRPr>
          </a:p>
          <a:p>
            <a:endParaRPr lang="en-US" b="1" dirty="0">
              <a:latin typeface="Consolas" panose="020B0609020204030204" pitchFamily="49" charset="0"/>
            </a:endParaRPr>
          </a:p>
          <a:p>
            <a:pPr marL="0" indent="0">
              <a:buNone/>
            </a:pPr>
            <a:endParaRPr lang="en-US" b="1" dirty="0">
              <a:latin typeface="Consolas" panose="020B0609020204030204" pitchFamily="49" charset="0"/>
            </a:endParaRPr>
          </a:p>
          <a:p>
            <a:pPr lvl="1"/>
            <a:r>
              <a:rPr lang="en-CA" dirty="0"/>
              <a:t>C# and Java do </a:t>
            </a:r>
            <a:r>
              <a:rPr lang="en-CA" i="1" dirty="0"/>
              <a:t>not have unsigned integers</a:t>
            </a:r>
            <a:r>
              <a:rPr lang="en-CA" dirty="0"/>
              <a:t> which are unsafe when compared with signed integers or when mixed in calculations.</a:t>
            </a:r>
          </a:p>
          <a:p>
            <a:pPr marL="274320" lvl="1" indent="0">
              <a:buNone/>
            </a:pPr>
            <a:r>
              <a:rPr lang="en-CA" dirty="0">
                <a:sym typeface="Wingdings" panose="05000000000000000000" pitchFamily="2" charset="2"/>
              </a:rPr>
              <a:t> use </a:t>
            </a:r>
            <a:r>
              <a:rPr lang="en-CA" i="1" dirty="0">
                <a:sym typeface="Wingdings" panose="05000000000000000000" pitchFamily="2" charset="2"/>
              </a:rPr>
              <a:t>only</a:t>
            </a:r>
            <a:r>
              <a:rPr lang="en-CA" dirty="0">
                <a:sym typeface="Wingdings" panose="05000000000000000000" pitchFamily="2" charset="2"/>
              </a:rPr>
              <a:t> signed integer data types</a:t>
            </a:r>
            <a:r>
              <a:rPr lang="en-GB" dirty="0">
                <a:sym typeface="Wingdings" panose="05000000000000000000" pitchFamily="2" charset="2"/>
              </a:rPr>
              <a:t> and </a:t>
            </a:r>
            <a:br>
              <a:rPr lang="en-GB" dirty="0">
                <a:sym typeface="Wingdings" panose="05000000000000000000" pitchFamily="2" charset="2"/>
              </a:rPr>
            </a:br>
            <a:r>
              <a:rPr lang="en-GB" dirty="0">
                <a:sym typeface="Wingdings" panose="05000000000000000000" pitchFamily="2" charset="2"/>
              </a:rPr>
              <a:t>    </a:t>
            </a:r>
            <a:r>
              <a:rPr lang="en-CA" dirty="0"/>
              <a:t> </a:t>
            </a:r>
            <a:r>
              <a:rPr lang="en-CA" sz="2000" b="1" i="0" u="none" strike="noStrike" kern="1200" dirty="0">
                <a:solidFill>
                  <a:srgbClr val="000000"/>
                </a:solidFill>
                <a:effectLst/>
                <a:latin typeface="Consolas" panose="020B0609020204030204" pitchFamily="49" charset="0"/>
                <a:ea typeface="+mn-ea"/>
                <a:cs typeface="+mn-cs"/>
              </a:rPr>
              <a:t>if (</a:t>
            </a:r>
            <a:r>
              <a:rPr lang="en-CA" sz="2000" b="1" i="0" u="none" strike="noStrike" kern="1200" dirty="0" err="1">
                <a:solidFill>
                  <a:srgbClr val="000000"/>
                </a:solidFill>
                <a:effectLst/>
                <a:latin typeface="Consolas" panose="020B0609020204030204" pitchFamily="49" charset="0"/>
                <a:ea typeface="+mn-ea"/>
                <a:cs typeface="+mn-cs"/>
              </a:rPr>
              <a:t>thisInt</a:t>
            </a:r>
            <a:r>
              <a:rPr lang="en-CA" sz="2000" b="1" i="0" u="none" strike="noStrike" kern="1200">
                <a:solidFill>
                  <a:srgbClr val="000000"/>
                </a:solidFill>
                <a:effectLst/>
                <a:latin typeface="Consolas" panose="020B0609020204030204" pitchFamily="49" charset="0"/>
                <a:ea typeface="+mn-ea"/>
                <a:cs typeface="+mn-cs"/>
              </a:rPr>
              <a:t> == </a:t>
            </a:r>
            <a:r>
              <a:rPr lang="en-CA" sz="2000" b="1" i="0" u="none" strike="noStrike" kern="1200" dirty="0" err="1">
                <a:solidFill>
                  <a:srgbClr val="000000"/>
                </a:solidFill>
                <a:effectLst/>
                <a:latin typeface="Consolas" panose="020B0609020204030204" pitchFamily="49" charset="0"/>
                <a:ea typeface="+mn-ea"/>
                <a:cs typeface="+mn-cs"/>
              </a:rPr>
              <a:t>thatInt</a:t>
            </a:r>
            <a:r>
              <a:rPr lang="en-CA" sz="2000" b="1" i="0" u="none" strike="noStrike" kern="1200" dirty="0">
                <a:solidFill>
                  <a:srgbClr val="000000"/>
                </a:solidFill>
                <a:effectLst/>
                <a:latin typeface="Consolas" panose="020B0609020204030204" pitchFamily="49" charset="0"/>
                <a:ea typeface="+mn-ea"/>
                <a:cs typeface="+mn-cs"/>
              </a:rPr>
              <a:t>) { /* will always be correct */ }</a:t>
            </a:r>
            <a:endParaRPr lang="en-US" dirty="0">
              <a:sym typeface="Wingdings" panose="05000000000000000000" pitchFamily="2" charset="2"/>
            </a:endParaRPr>
          </a:p>
        </p:txBody>
      </p:sp>
      <p:graphicFrame>
        <p:nvGraphicFramePr>
          <p:cNvPr id="6" name="Table 6">
            <a:extLst>
              <a:ext uri="{FF2B5EF4-FFF2-40B4-BE49-F238E27FC236}">
                <a16:creationId xmlns:a16="http://schemas.microsoft.com/office/drawing/2014/main" id="{602ED761-AAC3-44F7-9AC4-C702EC445281}"/>
              </a:ext>
            </a:extLst>
          </p:cNvPr>
          <p:cNvGraphicFramePr>
            <a:graphicFrameLocks noGrp="1"/>
          </p:cNvGraphicFramePr>
          <p:nvPr>
            <p:extLst>
              <p:ext uri="{D42A27DB-BD31-4B8C-83A1-F6EECF244321}">
                <p14:modId xmlns:p14="http://schemas.microsoft.com/office/powerpoint/2010/main" val="1180931498"/>
              </p:ext>
            </p:extLst>
          </p:nvPr>
        </p:nvGraphicFramePr>
        <p:xfrm>
          <a:off x="534380" y="1821180"/>
          <a:ext cx="8075240" cy="1501140"/>
        </p:xfrm>
        <a:graphic>
          <a:graphicData uri="http://schemas.openxmlformats.org/drawingml/2006/table">
            <a:tbl>
              <a:tblPr firstRow="1" bandRow="1">
                <a:tableStyleId>{BC89EF96-8CEA-46FF-86C4-4CE0E7609802}</a:tableStyleId>
              </a:tblPr>
              <a:tblGrid>
                <a:gridCol w="1445332">
                  <a:extLst>
                    <a:ext uri="{9D8B030D-6E8A-4147-A177-3AD203B41FA5}">
                      <a16:colId xmlns:a16="http://schemas.microsoft.com/office/drawing/2014/main" val="1773374843"/>
                    </a:ext>
                  </a:extLst>
                </a:gridCol>
                <a:gridCol w="1584176">
                  <a:extLst>
                    <a:ext uri="{9D8B030D-6E8A-4147-A177-3AD203B41FA5}">
                      <a16:colId xmlns:a16="http://schemas.microsoft.com/office/drawing/2014/main" val="4163400094"/>
                    </a:ext>
                  </a:extLst>
                </a:gridCol>
                <a:gridCol w="1080120">
                  <a:extLst>
                    <a:ext uri="{9D8B030D-6E8A-4147-A177-3AD203B41FA5}">
                      <a16:colId xmlns:a16="http://schemas.microsoft.com/office/drawing/2014/main" val="3491864387"/>
                    </a:ext>
                  </a:extLst>
                </a:gridCol>
                <a:gridCol w="3965612">
                  <a:extLst>
                    <a:ext uri="{9D8B030D-6E8A-4147-A177-3AD203B41FA5}">
                      <a16:colId xmlns:a16="http://schemas.microsoft.com/office/drawing/2014/main" val="2219710420"/>
                    </a:ext>
                  </a:extLst>
                </a:gridCol>
              </a:tblGrid>
              <a:tr h="370840">
                <a:tc>
                  <a:txBody>
                    <a:bodyPr/>
                    <a:lstStyle/>
                    <a:p>
                      <a:pPr algn="ctr" fontAlgn="b"/>
                      <a:r>
                        <a:rPr lang="en-CA" sz="2400" b="0" i="0" u="none" strike="noStrike" dirty="0">
                          <a:solidFill>
                            <a:srgbClr val="000000"/>
                          </a:solidFill>
                          <a:effectLst/>
                          <a:latin typeface="+mn-lt"/>
                        </a:rPr>
                        <a:t>unsigned</a:t>
                      </a:r>
                      <a:endParaRPr lang="en-CA" sz="2400" b="1" i="0" u="none" strike="noStrike" kern="1200" dirty="0">
                        <a:solidFill>
                          <a:srgbClr val="000000"/>
                        </a:solidFill>
                        <a:effectLst/>
                        <a:latin typeface="Consolas" panose="020B0609020204030204" pitchFamily="49" charset="0"/>
                        <a:ea typeface="+mn-ea"/>
                        <a:cs typeface="+mn-cs"/>
                      </a:endParaRPr>
                    </a:p>
                  </a:txBody>
                  <a:tcPr marL="9525" marR="9525" marT="9525" marB="0" anchor="b"/>
                </a:tc>
                <a:tc>
                  <a:txBody>
                    <a:bodyPr/>
                    <a:lstStyle/>
                    <a:p>
                      <a:pPr algn="ctr" fontAlgn="b"/>
                      <a:r>
                        <a:rPr lang="en-CA" sz="2400" b="0" i="0" u="none" strike="noStrike" dirty="0">
                          <a:solidFill>
                            <a:srgbClr val="000000"/>
                          </a:solidFill>
                          <a:effectLst/>
                          <a:latin typeface="+mn-lt"/>
                        </a:rPr>
                        <a:t>bits</a:t>
                      </a:r>
                    </a:p>
                  </a:txBody>
                  <a:tcPr marL="9525" marR="9525" marT="9525" marB="0" anchor="ctr"/>
                </a:tc>
                <a:tc>
                  <a:txBody>
                    <a:bodyPr/>
                    <a:lstStyle/>
                    <a:p>
                      <a:pPr algn="ctr" fontAlgn="b"/>
                      <a:r>
                        <a:rPr lang="en-CA" sz="2400" b="0" i="0" u="none" strike="noStrike" kern="1200" dirty="0">
                          <a:solidFill>
                            <a:srgbClr val="000000"/>
                          </a:solidFill>
                          <a:effectLst/>
                          <a:latin typeface="+mn-lt"/>
                          <a:ea typeface="+mn-ea"/>
                          <a:cs typeface="+mn-cs"/>
                        </a:rPr>
                        <a:t>signed</a:t>
                      </a:r>
                      <a:endParaRPr lang="en-CA" sz="2400" b="1" i="0" u="none" strike="noStrike" kern="1200" dirty="0">
                        <a:solidFill>
                          <a:srgbClr val="000000"/>
                        </a:solidFill>
                        <a:effectLst/>
                        <a:latin typeface="Consolas" panose="020B0609020204030204" pitchFamily="49" charset="0"/>
                        <a:ea typeface="+mn-ea"/>
                        <a:cs typeface="+mn-cs"/>
                      </a:endParaRPr>
                    </a:p>
                  </a:txBody>
                  <a:tcPr marL="9525" marR="9525" marT="9525" marB="0" anchor="b"/>
                </a:tc>
                <a:tc>
                  <a:txBody>
                    <a:bodyPr/>
                    <a:lstStyle/>
                    <a:p>
                      <a:pPr algn="ctr" fontAlgn="b"/>
                      <a:r>
                        <a:rPr lang="en-CA" sz="2400" b="0" i="0" u="none" strike="noStrike" dirty="0">
                          <a:solidFill>
                            <a:srgbClr val="000000"/>
                          </a:solidFill>
                          <a:effectLst/>
                          <a:latin typeface="+mn-lt"/>
                        </a:rPr>
                        <a:t>unsigned vs signed</a:t>
                      </a:r>
                      <a:endParaRPr lang="en-CA" sz="2400" b="0" i="0" u="none" strike="noStrike" kern="1200" dirty="0">
                        <a:solidFill>
                          <a:srgbClr val="000000"/>
                        </a:solidFill>
                        <a:effectLst/>
                        <a:latin typeface="+mn-lt"/>
                        <a:ea typeface="+mn-ea"/>
                        <a:cs typeface="+mn-cs"/>
                      </a:endParaRPr>
                    </a:p>
                  </a:txBody>
                  <a:tcPr marL="9525" marR="9525" marT="9525" marB="0" anchor="b"/>
                </a:tc>
                <a:extLst>
                  <a:ext uri="{0D108BD9-81ED-4DB2-BD59-A6C34878D82A}">
                    <a16:rowId xmlns:a16="http://schemas.microsoft.com/office/drawing/2014/main" val="3688526911"/>
                  </a:ext>
                </a:extLst>
              </a:tr>
              <a:tr h="370840">
                <a:tc>
                  <a:txBody>
                    <a:bodyPr/>
                    <a:lstStyle/>
                    <a:p>
                      <a:pPr algn="ctr" fontAlgn="b"/>
                      <a:r>
                        <a:rPr lang="en-CA" sz="2400" b="0" i="0" u="none" strike="noStrike" dirty="0">
                          <a:solidFill>
                            <a:srgbClr val="000000"/>
                          </a:solidFill>
                          <a:effectLst/>
                          <a:latin typeface="+mn-lt"/>
                        </a:rPr>
                        <a:t>255</a:t>
                      </a:r>
                    </a:p>
                  </a:txBody>
                  <a:tcPr marL="9525" marR="9525" marT="9525" marB="0" anchor="b"/>
                </a:tc>
                <a:tc>
                  <a:txBody>
                    <a:bodyPr/>
                    <a:lstStyle/>
                    <a:p>
                      <a:pPr algn="ctr" fontAlgn="b"/>
                      <a:r>
                        <a:rPr lang="en-CA" sz="2400" b="0" i="0" u="none" strike="noStrike" dirty="0">
                          <a:solidFill>
                            <a:srgbClr val="000000"/>
                          </a:solidFill>
                          <a:effectLst/>
                          <a:latin typeface="Consolas" panose="020B0609020204030204" pitchFamily="49" charset="0"/>
                        </a:rPr>
                        <a:t>11111111</a:t>
                      </a:r>
                    </a:p>
                  </a:txBody>
                  <a:tcPr marL="9525" marR="9525" marT="9525" marB="0" anchor="b"/>
                </a:tc>
                <a:tc>
                  <a:txBody>
                    <a:bodyPr/>
                    <a:lstStyle/>
                    <a:p>
                      <a:pPr algn="ctr" fontAlgn="b"/>
                      <a:r>
                        <a:rPr lang="en-CA" sz="2400" b="0" i="0" u="none" strike="noStrike" dirty="0">
                          <a:solidFill>
                            <a:srgbClr val="000000"/>
                          </a:solidFill>
                          <a:effectLst/>
                          <a:latin typeface="+mn-lt"/>
                        </a:rPr>
                        <a:t>-1</a:t>
                      </a:r>
                    </a:p>
                  </a:txBody>
                  <a:tcPr marL="9525" marR="9525" marT="9525" marB="0" anchor="b"/>
                </a:tc>
                <a:tc>
                  <a:txBody>
                    <a:bodyPr/>
                    <a:lstStyle/>
                    <a:p>
                      <a:pPr algn="l" fontAlgn="b"/>
                      <a:r>
                        <a:rPr lang="en-CA" sz="2400" b="1" i="0" u="none" strike="noStrike" kern="1200" dirty="0">
                          <a:solidFill>
                            <a:srgbClr val="000000"/>
                          </a:solidFill>
                          <a:effectLst/>
                          <a:latin typeface="Consolas" panose="020B0609020204030204" pitchFamily="49" charset="0"/>
                          <a:ea typeface="+mn-ea"/>
                          <a:cs typeface="+mn-cs"/>
                        </a:rPr>
                        <a:t> 255 == -1 </a:t>
                      </a:r>
                      <a:r>
                        <a:rPr lang="en-CA" sz="2400" b="0" i="0" u="none" strike="noStrike" kern="1200" dirty="0">
                          <a:solidFill>
                            <a:srgbClr val="000000"/>
                          </a:solidFill>
                          <a:effectLst/>
                          <a:latin typeface="+mn-lt"/>
                          <a:ea typeface="+mn-ea"/>
                          <a:cs typeface="+mn-cs"/>
                        </a:rPr>
                        <a:t>is</a:t>
                      </a:r>
                      <a:r>
                        <a:rPr lang="en-CA" sz="2400" b="1" i="0" u="none" strike="noStrike" kern="1200" dirty="0">
                          <a:solidFill>
                            <a:srgbClr val="000000"/>
                          </a:solidFill>
                          <a:effectLst/>
                          <a:latin typeface="Consolas" panose="020B0609020204030204" pitchFamily="49" charset="0"/>
                          <a:ea typeface="+mn-ea"/>
                          <a:cs typeface="+mn-cs"/>
                        </a:rPr>
                        <a:t> true   </a:t>
                      </a:r>
                      <a:r>
                        <a:rPr lang="en-CA" sz="2400" b="1" i="0" u="none" strike="noStrike" kern="1200" dirty="0">
                          <a:solidFill>
                            <a:srgbClr val="FF0000"/>
                          </a:solidFill>
                          <a:effectLst/>
                          <a:latin typeface="Consolas" panose="020B0609020204030204" pitchFamily="49" charset="0"/>
                          <a:ea typeface="+mn-ea"/>
                          <a:cs typeface="+mn-cs"/>
                          <a:sym typeface="Wingdings" panose="05000000000000000000" pitchFamily="2" charset="2"/>
                        </a:rPr>
                        <a:t></a:t>
                      </a:r>
                      <a:endParaRPr lang="en-CA" sz="2400" b="0" i="0" u="none" strike="noStrike" dirty="0">
                        <a:solidFill>
                          <a:srgbClr val="FF0000"/>
                        </a:solidFill>
                        <a:effectLst/>
                        <a:latin typeface="+mn-lt"/>
                      </a:endParaRPr>
                    </a:p>
                  </a:txBody>
                  <a:tcPr marL="9525" marR="9525" marT="9525" marB="0" anchor="b"/>
                </a:tc>
                <a:extLst>
                  <a:ext uri="{0D108BD9-81ED-4DB2-BD59-A6C34878D82A}">
                    <a16:rowId xmlns:a16="http://schemas.microsoft.com/office/drawing/2014/main" val="932484094"/>
                  </a:ext>
                </a:extLst>
              </a:tr>
              <a:tr h="370840">
                <a:tc>
                  <a:txBody>
                    <a:bodyPr/>
                    <a:lstStyle/>
                    <a:p>
                      <a:pPr algn="ctr" fontAlgn="b"/>
                      <a:endParaRPr lang="en-CA" sz="2400" b="0" i="0" u="none" strike="noStrike" dirty="0">
                        <a:solidFill>
                          <a:srgbClr val="000000"/>
                        </a:solidFill>
                        <a:effectLst/>
                        <a:latin typeface="+mn-lt"/>
                      </a:endParaRPr>
                    </a:p>
                  </a:txBody>
                  <a:tcPr marL="9525" marR="9525" marT="9525" marB="0" anchor="b"/>
                </a:tc>
                <a:tc>
                  <a:txBody>
                    <a:bodyPr/>
                    <a:lstStyle/>
                    <a:p>
                      <a:pPr algn="ctr" fontAlgn="b"/>
                      <a:endParaRPr lang="en-CA" sz="2400" b="0" i="0" u="none" strike="noStrike" dirty="0">
                        <a:solidFill>
                          <a:srgbClr val="000000"/>
                        </a:solidFill>
                        <a:effectLst/>
                        <a:latin typeface="Consolas" panose="020B0609020204030204" pitchFamily="49" charset="0"/>
                      </a:endParaRPr>
                    </a:p>
                  </a:txBody>
                  <a:tcPr marL="9525" marR="9525" marT="9525" marB="0" anchor="b"/>
                </a:tc>
                <a:tc>
                  <a:txBody>
                    <a:bodyPr/>
                    <a:lstStyle/>
                    <a:p>
                      <a:pPr algn="ctr" fontAlgn="b"/>
                      <a:endParaRPr lang="en-CA" sz="2400" b="0" i="0" u="none" strike="noStrike" dirty="0">
                        <a:solidFill>
                          <a:srgbClr val="000000"/>
                        </a:solidFill>
                        <a:effectLst/>
                        <a:latin typeface="+mn-lt"/>
                      </a:endParaRPr>
                    </a:p>
                  </a:txBody>
                  <a:tcPr marL="9525" marR="9525" marT="9525" marB="0" anchor="b"/>
                </a:tc>
                <a:tc>
                  <a:txBody>
                    <a:bodyPr/>
                    <a:lstStyle/>
                    <a:p>
                      <a:pPr algn="l" fontAlgn="b"/>
                      <a:r>
                        <a:rPr lang="en-CA" sz="2400" b="1" i="0" u="none" strike="noStrike" kern="1200" dirty="0">
                          <a:solidFill>
                            <a:srgbClr val="000000"/>
                          </a:solidFill>
                          <a:effectLst/>
                          <a:latin typeface="Consolas" panose="020B0609020204030204" pitchFamily="49" charset="0"/>
                          <a:ea typeface="+mn-ea"/>
                          <a:cs typeface="+mn-cs"/>
                        </a:rPr>
                        <a:t> 255 &gt;  -1 </a:t>
                      </a:r>
                      <a:r>
                        <a:rPr lang="en-CA" sz="2400" b="0" i="0" u="none" strike="noStrike" kern="1200" dirty="0">
                          <a:solidFill>
                            <a:srgbClr val="000000"/>
                          </a:solidFill>
                          <a:effectLst/>
                          <a:latin typeface="+mn-lt"/>
                          <a:ea typeface="+mn-ea"/>
                          <a:cs typeface="+mn-cs"/>
                        </a:rPr>
                        <a:t>is</a:t>
                      </a:r>
                      <a:r>
                        <a:rPr lang="en-CA" sz="2400" b="1" i="0" u="none" strike="noStrike" kern="1200" dirty="0">
                          <a:solidFill>
                            <a:srgbClr val="000000"/>
                          </a:solidFill>
                          <a:effectLst/>
                          <a:latin typeface="Consolas" panose="020B0609020204030204" pitchFamily="49" charset="0"/>
                          <a:ea typeface="+mn-ea"/>
                          <a:cs typeface="+mn-cs"/>
                        </a:rPr>
                        <a:t> false  </a:t>
                      </a:r>
                      <a:r>
                        <a:rPr lang="en-CA" sz="2400" b="1" i="0" u="none" strike="noStrike" kern="1200" dirty="0">
                          <a:solidFill>
                            <a:srgbClr val="FF0000"/>
                          </a:solidFill>
                          <a:effectLst/>
                          <a:latin typeface="Consolas" panose="020B0609020204030204" pitchFamily="49" charset="0"/>
                          <a:ea typeface="+mn-ea"/>
                          <a:cs typeface="+mn-cs"/>
                          <a:sym typeface="Wingdings" panose="05000000000000000000" pitchFamily="2" charset="2"/>
                        </a:rPr>
                        <a:t></a:t>
                      </a:r>
                      <a:endParaRPr lang="en-CA" sz="2400" b="0" i="0" u="none" strike="noStrike" dirty="0">
                        <a:solidFill>
                          <a:srgbClr val="000000"/>
                        </a:solidFill>
                        <a:effectLst/>
                        <a:latin typeface="+mn-lt"/>
                      </a:endParaRPr>
                    </a:p>
                  </a:txBody>
                  <a:tcPr marL="9525" marR="9525" marT="9525" marB="0" anchor="b"/>
                </a:tc>
                <a:extLst>
                  <a:ext uri="{0D108BD9-81ED-4DB2-BD59-A6C34878D82A}">
                    <a16:rowId xmlns:a16="http://schemas.microsoft.com/office/drawing/2014/main" val="2354902507"/>
                  </a:ext>
                </a:extLst>
              </a:tr>
              <a:tr h="370840">
                <a:tc>
                  <a:txBody>
                    <a:bodyPr/>
                    <a:lstStyle/>
                    <a:p>
                      <a:pPr algn="ctr" fontAlgn="b"/>
                      <a:endParaRPr lang="en-CA" sz="2400" b="0" i="0" u="none" strike="noStrike" dirty="0">
                        <a:solidFill>
                          <a:srgbClr val="000000"/>
                        </a:solidFill>
                        <a:effectLst/>
                        <a:latin typeface="+mn-lt"/>
                      </a:endParaRPr>
                    </a:p>
                  </a:txBody>
                  <a:tcPr marL="9525" marR="9525" marT="9525" marB="0" anchor="b"/>
                </a:tc>
                <a:tc>
                  <a:txBody>
                    <a:bodyPr/>
                    <a:lstStyle/>
                    <a:p>
                      <a:pPr algn="ctr" fontAlgn="b"/>
                      <a:endParaRPr lang="en-CA" sz="2400" b="0" i="0" u="none" strike="noStrike" dirty="0">
                        <a:solidFill>
                          <a:srgbClr val="000000"/>
                        </a:solidFill>
                        <a:effectLst/>
                        <a:latin typeface="Consolas" panose="020B0609020204030204" pitchFamily="49" charset="0"/>
                      </a:endParaRPr>
                    </a:p>
                  </a:txBody>
                  <a:tcPr marL="9525" marR="9525" marT="9525" marB="0" anchor="b"/>
                </a:tc>
                <a:tc>
                  <a:txBody>
                    <a:bodyPr/>
                    <a:lstStyle/>
                    <a:p>
                      <a:pPr algn="ctr" fontAlgn="b"/>
                      <a:endParaRPr lang="en-CA" sz="2400" b="0" i="0" u="none" strike="noStrike" dirty="0">
                        <a:solidFill>
                          <a:srgbClr val="000000"/>
                        </a:solidFill>
                        <a:effectLst/>
                        <a:latin typeface="+mn-lt"/>
                      </a:endParaRPr>
                    </a:p>
                  </a:txBody>
                  <a:tcPr marL="9525" marR="9525" marT="9525" marB="0" anchor="b"/>
                </a:tc>
                <a:tc>
                  <a:txBody>
                    <a:bodyPr/>
                    <a:lstStyle/>
                    <a:p>
                      <a:pPr algn="l" fontAlgn="b"/>
                      <a:r>
                        <a:rPr lang="en-CA" sz="2400" b="1" i="0" u="none" strike="noStrike" kern="1200" dirty="0">
                          <a:solidFill>
                            <a:srgbClr val="000000"/>
                          </a:solidFill>
                          <a:effectLst/>
                          <a:latin typeface="Consolas" panose="020B0609020204030204" pitchFamily="49" charset="0"/>
                          <a:ea typeface="+mn-ea"/>
                          <a:cs typeface="+mn-cs"/>
                        </a:rPr>
                        <a:t> 255 &lt;  -1 </a:t>
                      </a:r>
                      <a:r>
                        <a:rPr lang="en-CA" sz="2400" b="0" i="0" u="none" strike="noStrike" kern="1200" dirty="0">
                          <a:solidFill>
                            <a:srgbClr val="000000"/>
                          </a:solidFill>
                          <a:effectLst/>
                          <a:latin typeface="+mn-lt"/>
                          <a:ea typeface="+mn-ea"/>
                          <a:cs typeface="+mn-cs"/>
                        </a:rPr>
                        <a:t>is</a:t>
                      </a:r>
                      <a:r>
                        <a:rPr lang="en-CA" sz="2400" b="1" i="0" u="none" strike="noStrike" kern="1200" dirty="0">
                          <a:solidFill>
                            <a:srgbClr val="000000"/>
                          </a:solidFill>
                          <a:effectLst/>
                          <a:latin typeface="Consolas" panose="020B0609020204030204" pitchFamily="49" charset="0"/>
                          <a:ea typeface="+mn-ea"/>
                          <a:cs typeface="+mn-cs"/>
                        </a:rPr>
                        <a:t> false  </a:t>
                      </a:r>
                      <a:r>
                        <a:rPr lang="en-CA" sz="2400" b="1" i="0" u="none" strike="noStrike" kern="1200" dirty="0">
                          <a:solidFill>
                            <a:schemeClr val="accent4"/>
                          </a:solidFill>
                          <a:effectLst/>
                          <a:latin typeface="Consolas" panose="020B0609020204030204" pitchFamily="49" charset="0"/>
                          <a:ea typeface="+mn-ea"/>
                          <a:cs typeface="+mn-cs"/>
                          <a:sym typeface="Wingdings" panose="05000000000000000000" pitchFamily="2" charset="2"/>
                        </a:rPr>
                        <a:t></a:t>
                      </a:r>
                      <a:endParaRPr lang="en-CA" sz="2400" b="0" i="0" u="none" strike="noStrike" dirty="0">
                        <a:solidFill>
                          <a:schemeClr val="accent4"/>
                        </a:solidFill>
                        <a:effectLst/>
                        <a:latin typeface="+mn-lt"/>
                      </a:endParaRPr>
                    </a:p>
                  </a:txBody>
                  <a:tcPr marL="9525" marR="9525" marT="9525" marB="0" anchor="b"/>
                </a:tc>
                <a:extLst>
                  <a:ext uri="{0D108BD9-81ED-4DB2-BD59-A6C34878D82A}">
                    <a16:rowId xmlns:a16="http://schemas.microsoft.com/office/drawing/2014/main" val="1299070635"/>
                  </a:ext>
                </a:extLst>
              </a:tr>
            </a:tbl>
          </a:graphicData>
        </a:graphic>
      </p:graphicFrame>
    </p:spTree>
    <p:extLst>
      <p:ext uri="{BB962C8B-B14F-4D97-AF65-F5344CB8AC3E}">
        <p14:creationId xmlns:p14="http://schemas.microsoft.com/office/powerpoint/2010/main" val="3482789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1247006"/>
          </a:xfrm>
        </p:spPr>
        <p:txBody>
          <a:bodyPr>
            <a:normAutofit fontScale="90000"/>
          </a:bodyPr>
          <a:lstStyle/>
          <a:p>
            <a:pPr algn="ctr"/>
            <a:r>
              <a:rPr lang="en-US" dirty="0"/>
              <a:t>Bits and bit width</a:t>
            </a:r>
            <a:br>
              <a:rPr lang="en-US" dirty="0"/>
            </a:br>
            <a:r>
              <a:rPr lang="en-US" dirty="0"/>
              <a:t>Know how many.  </a:t>
            </a:r>
            <a:r>
              <a:rPr lang="en-US" sz="4000" dirty="0"/>
              <a:t>Get a tattoo.</a:t>
            </a:r>
            <a:endParaRPr lang="en-CA" dirty="0"/>
          </a:p>
        </p:txBody>
      </p:sp>
      <p:sp>
        <p:nvSpPr>
          <p:cNvPr id="3" name="Content Placeholder 2"/>
          <p:cNvSpPr>
            <a:spLocks noGrp="1"/>
          </p:cNvSpPr>
          <p:nvPr>
            <p:ph idx="1"/>
          </p:nvPr>
        </p:nvSpPr>
        <p:spPr>
          <a:xfrm>
            <a:off x="467544" y="1514500"/>
            <a:ext cx="8676456" cy="3433514"/>
          </a:xfrm>
        </p:spPr>
        <p:txBody>
          <a:bodyPr>
            <a:normAutofit/>
          </a:bodyPr>
          <a:lstStyle/>
          <a:p>
            <a:pPr marL="0" indent="0">
              <a:buNone/>
            </a:pPr>
            <a:r>
              <a:rPr lang="en-CA" i="1" dirty="0"/>
              <a:t> </a:t>
            </a:r>
            <a:r>
              <a:rPr lang="en-CA" b="1" i="1" dirty="0"/>
              <a:t>   n</a:t>
            </a:r>
            <a:r>
              <a:rPr lang="en-CA" b="1" dirty="0"/>
              <a:t> bits     encode      2</a:t>
            </a:r>
            <a:r>
              <a:rPr lang="en-CA" b="1" i="1" baseline="30000" dirty="0"/>
              <a:t>n</a:t>
            </a:r>
            <a:r>
              <a:rPr lang="en-CA" b="1" dirty="0"/>
              <a:t> values 	 =  </a:t>
            </a:r>
            <a:r>
              <a:rPr lang="en-CA" b="1" i="1" dirty="0"/>
              <a:t>bit width</a:t>
            </a:r>
            <a:endParaRPr lang="en-US" b="1" dirty="0"/>
          </a:p>
          <a:p>
            <a:r>
              <a:rPr lang="en-US" dirty="0"/>
              <a:t>  8-bit </a:t>
            </a:r>
            <a:r>
              <a:rPr lang="en-US" dirty="0">
                <a:latin typeface="Consolas" panose="020B0609020204030204" pitchFamily="49" charset="0"/>
              </a:rPr>
              <a:t>char  </a:t>
            </a:r>
            <a:r>
              <a:rPr lang="en-US" dirty="0"/>
              <a:t>= </a:t>
            </a:r>
            <a:r>
              <a:rPr lang="en-CA" dirty="0"/>
              <a:t>2</a:t>
            </a:r>
            <a:r>
              <a:rPr lang="en-CA" i="1" baseline="30000" dirty="0"/>
              <a:t>8   </a:t>
            </a:r>
            <a:r>
              <a:rPr lang="en-CA" dirty="0"/>
              <a:t>= 256 values (unsigned) </a:t>
            </a:r>
            <a:r>
              <a:rPr lang="en-CA" b="1" dirty="0"/>
              <a:t>0</a:t>
            </a:r>
            <a:r>
              <a:rPr lang="en-CA" dirty="0"/>
              <a:t> – </a:t>
            </a:r>
            <a:r>
              <a:rPr lang="en-CA" b="1" dirty="0"/>
              <a:t>255</a:t>
            </a:r>
            <a:endParaRPr lang="en-CA" dirty="0"/>
          </a:p>
          <a:p>
            <a:r>
              <a:rPr lang="en-US" dirty="0"/>
              <a:t>1</a:t>
            </a:r>
            <a:r>
              <a:rPr lang="en-CA" dirty="0"/>
              <a:t>6-bit </a:t>
            </a:r>
            <a:r>
              <a:rPr lang="en-CA" dirty="0">
                <a:latin typeface="Consolas" panose="020B0609020204030204" pitchFamily="49" charset="0"/>
              </a:rPr>
              <a:t>short </a:t>
            </a:r>
            <a:r>
              <a:rPr lang="en-CA" dirty="0"/>
              <a:t>= 2</a:t>
            </a:r>
            <a:r>
              <a:rPr lang="en-CA" i="1" baseline="30000" dirty="0"/>
              <a:t>16 </a:t>
            </a:r>
            <a:r>
              <a:rPr lang="en-CA" dirty="0"/>
              <a:t>= 65,536 values from </a:t>
            </a:r>
            <a:r>
              <a:rPr lang="en-CA" b="1" dirty="0"/>
              <a:t>32,767</a:t>
            </a:r>
            <a:r>
              <a:rPr lang="en-CA" dirty="0"/>
              <a:t> to </a:t>
            </a:r>
            <a:r>
              <a:rPr lang="en-CA" b="1" dirty="0"/>
              <a:t>−</a:t>
            </a:r>
            <a:r>
              <a:rPr lang="en-CA" sz="2400" b="1" dirty="0"/>
              <a:t>32,768</a:t>
            </a:r>
          </a:p>
          <a:p>
            <a:r>
              <a:rPr lang="en-US" dirty="0"/>
              <a:t>32-bit </a:t>
            </a:r>
            <a:r>
              <a:rPr lang="en-US" dirty="0">
                <a:latin typeface="Consolas" panose="020B0609020204030204" pitchFamily="49" charset="0"/>
              </a:rPr>
              <a:t>long  </a:t>
            </a:r>
            <a:r>
              <a:rPr lang="en-CA" dirty="0"/>
              <a:t>= 2</a:t>
            </a:r>
            <a:r>
              <a:rPr lang="en-CA" i="1" baseline="30000" dirty="0"/>
              <a:t>32 </a:t>
            </a:r>
            <a:r>
              <a:rPr lang="en-CA" dirty="0"/>
              <a:t>= 4,294,967,296 values (65,536</a:t>
            </a:r>
            <a:r>
              <a:rPr lang="en-CA" baseline="30000" dirty="0"/>
              <a:t>2</a:t>
            </a:r>
            <a:r>
              <a:rPr lang="en-CA" dirty="0"/>
              <a:t>)</a:t>
            </a:r>
            <a:br>
              <a:rPr lang="en-CA" dirty="0"/>
            </a:br>
            <a:r>
              <a:rPr lang="en-CA" dirty="0"/>
              <a:t>			   </a:t>
            </a:r>
            <a:r>
              <a:rPr lang="en-CA" b="1" dirty="0"/>
              <a:t>2,</a:t>
            </a:r>
            <a:r>
              <a:rPr lang="en-CA" dirty="0"/>
              <a:t>147</a:t>
            </a:r>
            <a:r>
              <a:rPr lang="en-CA" b="1" dirty="0"/>
              <a:t>,</a:t>
            </a:r>
            <a:r>
              <a:rPr lang="en-CA" dirty="0"/>
              <a:t>483</a:t>
            </a:r>
            <a:r>
              <a:rPr lang="en-CA" b="1" dirty="0"/>
              <a:t>,</a:t>
            </a:r>
            <a:r>
              <a:rPr lang="en-CA" dirty="0"/>
              <a:t>647 to </a:t>
            </a:r>
            <a:r>
              <a:rPr lang="en-CA" b="1" dirty="0"/>
              <a:t>−</a:t>
            </a:r>
            <a:r>
              <a:rPr lang="en-CA" sz="2400" b="1" dirty="0"/>
              <a:t>2</a:t>
            </a:r>
            <a:r>
              <a:rPr lang="en-CA" sz="2400" dirty="0"/>
              <a:t>,147,483,648</a:t>
            </a:r>
          </a:p>
          <a:p>
            <a:r>
              <a:rPr lang="en-CA" dirty="0"/>
              <a:t>64-bit </a:t>
            </a:r>
            <a:r>
              <a:rPr lang="en-US" dirty="0">
                <a:latin typeface="Consolas" panose="020B0609020204030204" pitchFamily="49" charset="0"/>
              </a:rPr>
              <a:t>long long = </a:t>
            </a:r>
            <a:r>
              <a:rPr lang="en-CA" dirty="0"/>
              <a:t>2</a:t>
            </a:r>
            <a:r>
              <a:rPr lang="en-CA" i="1" baseline="30000" dirty="0"/>
              <a:t>64 </a:t>
            </a:r>
            <a:r>
              <a:rPr lang="en-CA" dirty="0"/>
              <a:t>= 1,2,3,</a:t>
            </a:r>
            <a:r>
              <a:rPr lang="en-CA" i="1" dirty="0"/>
              <a:t>many</a:t>
            </a:r>
            <a:r>
              <a:rPr lang="en-CA" dirty="0"/>
              <a:t> but slow to process</a:t>
            </a:r>
            <a:endParaRPr lang="en-US" sz="2400" dirty="0"/>
          </a:p>
          <a:p>
            <a:pPr>
              <a:buFont typeface="Arial" panose="020B0604020202020204" pitchFamily="34" charset="0"/>
              <a:buChar char="‼"/>
            </a:pPr>
            <a:r>
              <a:rPr lang="en-CA" dirty="0">
                <a:latin typeface="Consolas" panose="020B0609020204030204" pitchFamily="49" charset="0"/>
              </a:rPr>
              <a:t>int short </a:t>
            </a:r>
            <a:r>
              <a:rPr lang="en-US" dirty="0">
                <a:latin typeface="Consolas" panose="020B0609020204030204" pitchFamily="49" charset="0"/>
              </a:rPr>
              <a:t>long</a:t>
            </a:r>
            <a:r>
              <a:rPr lang="en-US" dirty="0"/>
              <a:t>  data types are </a:t>
            </a:r>
            <a:r>
              <a:rPr lang="en-US" dirty="0">
                <a:latin typeface="Consolas" panose="020B0609020204030204" pitchFamily="49" charset="0"/>
              </a:rPr>
              <a:t>signed</a:t>
            </a:r>
            <a:r>
              <a:rPr lang="en-US" i="1" dirty="0"/>
              <a:t> </a:t>
            </a:r>
            <a:r>
              <a:rPr lang="en-US" dirty="0"/>
              <a:t>by default, </a:t>
            </a:r>
            <a:br>
              <a:rPr lang="en-US" dirty="0"/>
            </a:br>
            <a:r>
              <a:rPr lang="en-US" dirty="0"/>
              <a:t>must declare  </a:t>
            </a:r>
            <a:r>
              <a:rPr lang="en-US" u="sng" dirty="0">
                <a:latin typeface="Consolas" panose="020B0609020204030204" pitchFamily="49" charset="0"/>
              </a:rPr>
              <a:t>unsigned</a:t>
            </a:r>
            <a:r>
              <a:rPr lang="en-US" dirty="0">
                <a:latin typeface="Consolas" panose="020B0609020204030204" pitchFamily="49" charset="0"/>
              </a:rPr>
              <a:t> int </a:t>
            </a:r>
            <a:r>
              <a:rPr lang="en-US" b="1" i="1" dirty="0"/>
              <a:t>but don’t.</a:t>
            </a:r>
            <a:endParaRPr lang="en-CA" b="1" i="1" dirty="0"/>
          </a:p>
        </p:txBody>
      </p:sp>
    </p:spTree>
    <p:extLst>
      <p:ext uri="{BB962C8B-B14F-4D97-AF65-F5344CB8AC3E}">
        <p14:creationId xmlns:p14="http://schemas.microsoft.com/office/powerpoint/2010/main" val="3782664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742950"/>
          </a:xfrm>
        </p:spPr>
        <p:txBody>
          <a:bodyPr anchor="ctr">
            <a:normAutofit/>
          </a:bodyPr>
          <a:lstStyle/>
          <a:p>
            <a:pPr algn="ctr"/>
            <a:r>
              <a:rPr lang="en-US" dirty="0"/>
              <a:t>Binary Processing Problems</a:t>
            </a:r>
            <a:endParaRPr lang="en-CA" dirty="0"/>
          </a:p>
        </p:txBody>
      </p:sp>
      <p:sp>
        <p:nvSpPr>
          <p:cNvPr id="3" name="Content Placeholder 2"/>
          <p:cNvSpPr>
            <a:spLocks noGrp="1"/>
          </p:cNvSpPr>
          <p:nvPr>
            <p:ph sz="half" idx="1"/>
          </p:nvPr>
        </p:nvSpPr>
        <p:spPr>
          <a:xfrm>
            <a:off x="323528" y="1143000"/>
            <a:ext cx="4258816" cy="4000500"/>
          </a:xfrm>
        </p:spPr>
        <p:txBody>
          <a:bodyPr>
            <a:normAutofit/>
          </a:bodyPr>
          <a:lstStyle/>
          <a:p>
            <a:pPr algn="l"/>
            <a:r>
              <a:rPr lang="en-CA" i="1" dirty="0">
                <a:hlinkClick r:id="rId3"/>
              </a:rPr>
              <a:t>Gangnam Style</a:t>
            </a:r>
            <a:r>
              <a:rPr lang="en-CA" dirty="0"/>
              <a:t> breaks YouTube, Dec. 2014</a:t>
            </a:r>
          </a:p>
          <a:p>
            <a:pPr algn="l"/>
            <a:r>
              <a:rPr lang="en-GB" b="0" i="0" dirty="0">
                <a:effectLst/>
                <a:latin typeface="Roboto" panose="02000000000000000000" pitchFamily="2" charset="0"/>
              </a:rPr>
              <a:t>PSY - GANGNAM STYLE(</a:t>
            </a:r>
            <a:r>
              <a:rPr lang="ko-KR" altLang="en-US" b="0" i="0" dirty="0">
                <a:effectLst/>
                <a:latin typeface="Roboto" panose="02000000000000000000" pitchFamily="2" charset="0"/>
              </a:rPr>
              <a:t>강남스타일</a:t>
            </a:r>
            <a:r>
              <a:rPr lang="en-US" altLang="ko-KR" b="0" i="0" dirty="0">
                <a:effectLst/>
                <a:latin typeface="Roboto" panose="02000000000000000000" pitchFamily="2" charset="0"/>
              </a:rPr>
              <a:t>) </a:t>
            </a:r>
            <a:endParaRPr lang="en-GB" b="0" i="0" dirty="0">
              <a:effectLst/>
              <a:latin typeface="Roboto" panose="02000000000000000000" pitchFamily="2" charset="0"/>
            </a:endParaRPr>
          </a:p>
          <a:p>
            <a:r>
              <a:rPr lang="en-CA" dirty="0"/>
              <a:t>YouTube view counter goes to 64-bit width</a:t>
            </a:r>
          </a:p>
          <a:p>
            <a:pPr algn="l"/>
            <a:r>
              <a:rPr lang="en-GB" dirty="0"/>
              <a:t>&gt; 4.6B views</a:t>
            </a:r>
            <a:br>
              <a:rPr lang="en-GB" dirty="0"/>
            </a:br>
            <a:r>
              <a:rPr lang="en-GB" dirty="0"/>
              <a:t>since 15 July 2012</a:t>
            </a:r>
            <a:endParaRPr lang="en-CA" dirty="0"/>
          </a:p>
        </p:txBody>
      </p:sp>
      <p:pic>
        <p:nvPicPr>
          <p:cNvPr id="5" name="Picture 4">
            <a:hlinkClick r:id="rId4"/>
            <a:extLst>
              <a:ext uri="{FF2B5EF4-FFF2-40B4-BE49-F238E27FC236}">
                <a16:creationId xmlns:a16="http://schemas.microsoft.com/office/drawing/2014/main" id="{36562BB3-B935-4A26-9662-ADC26FFE4CEA}"/>
              </a:ext>
            </a:extLst>
          </p:cNvPr>
          <p:cNvPicPr>
            <a:picLocks noChangeAspect="1"/>
          </p:cNvPicPr>
          <p:nvPr/>
        </p:nvPicPr>
        <p:blipFill rotWithShape="1">
          <a:blip r:embed="rId5">
            <a:extLst>
              <a:ext uri="{28A0092B-C50C-407E-A947-70E740481C1C}">
                <a14:useLocalDpi xmlns:a14="http://schemas.microsoft.com/office/drawing/2010/main" val="0"/>
              </a:ext>
            </a:extLst>
          </a:blip>
          <a:srcRect t="12378" r="-3" b="-3"/>
          <a:stretch/>
        </p:blipFill>
        <p:spPr>
          <a:xfrm>
            <a:off x="4648200" y="1255014"/>
            <a:ext cx="4038600" cy="3538728"/>
          </a:xfrm>
          <a:prstGeom prst="rect">
            <a:avLst/>
          </a:prstGeom>
          <a:noFill/>
        </p:spPr>
      </p:pic>
    </p:spTree>
    <p:extLst>
      <p:ext uri="{BB962C8B-B14F-4D97-AF65-F5344CB8AC3E}">
        <p14:creationId xmlns:p14="http://schemas.microsoft.com/office/powerpoint/2010/main" val="22776803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742950"/>
          </a:xfrm>
        </p:spPr>
        <p:txBody>
          <a:bodyPr/>
          <a:lstStyle/>
          <a:p>
            <a:pPr algn="ctr"/>
            <a:r>
              <a:rPr lang="en-US" dirty="0"/>
              <a:t>Binary Processing Problems</a:t>
            </a:r>
            <a:endParaRPr lang="en-CA" dirty="0"/>
          </a:p>
        </p:txBody>
      </p:sp>
      <p:sp>
        <p:nvSpPr>
          <p:cNvPr id="3" name="Content Placeholder 2"/>
          <p:cNvSpPr>
            <a:spLocks noGrp="1"/>
          </p:cNvSpPr>
          <p:nvPr>
            <p:ph idx="1"/>
          </p:nvPr>
        </p:nvSpPr>
        <p:spPr>
          <a:xfrm>
            <a:off x="179512" y="987574"/>
            <a:ext cx="8964487" cy="3657600"/>
          </a:xfrm>
        </p:spPr>
        <p:txBody>
          <a:bodyPr>
            <a:noAutofit/>
          </a:bodyPr>
          <a:lstStyle/>
          <a:p>
            <a:pPr>
              <a:spcBef>
                <a:spcPts val="0"/>
              </a:spcBef>
              <a:spcAft>
                <a:spcPts val="600"/>
              </a:spcAft>
            </a:pPr>
            <a:r>
              <a:rPr lang="en-US" sz="2100" b="1" i="1" dirty="0"/>
              <a:t>If a counter tracks hundredths of a second, </a:t>
            </a:r>
            <a:br>
              <a:rPr lang="en-US" sz="2100" b="1" i="1" dirty="0"/>
            </a:br>
            <a:r>
              <a:rPr lang="en-US" sz="2100" b="1" i="1" dirty="0"/>
              <a:t>how many </a:t>
            </a:r>
            <a:r>
              <a:rPr lang="en-US" sz="2100" b="1" dirty="0"/>
              <a:t>days</a:t>
            </a:r>
            <a:r>
              <a:rPr lang="en-US" sz="2100" b="1" i="1" dirty="0"/>
              <a:t> would it take for an integer to overflow?</a:t>
            </a:r>
          </a:p>
          <a:p>
            <a:pPr lvl="1">
              <a:spcBef>
                <a:spcPts val="0"/>
              </a:spcBef>
              <a:spcAft>
                <a:spcPts val="600"/>
              </a:spcAft>
            </a:pPr>
            <a:r>
              <a:rPr lang="en-CA" sz="2100" dirty="0"/>
              <a:t>SHORT_MAX</a:t>
            </a:r>
            <a:r>
              <a:rPr lang="en-US" sz="2100" dirty="0"/>
              <a:t> (32,767)  = almost right away…we can guess that.</a:t>
            </a:r>
          </a:p>
          <a:p>
            <a:pPr lvl="1">
              <a:spcBef>
                <a:spcPts val="0"/>
              </a:spcBef>
              <a:spcAft>
                <a:spcPts val="600"/>
              </a:spcAft>
            </a:pPr>
            <a:r>
              <a:rPr lang="en-CA" sz="2100" dirty="0"/>
              <a:t>LONG_MAX</a:t>
            </a:r>
            <a:r>
              <a:rPr lang="en-US" sz="2100" dirty="0"/>
              <a:t> (</a:t>
            </a:r>
            <a:r>
              <a:rPr lang="en-CA" sz="2100" dirty="0"/>
              <a:t>2,147,483,647) = </a:t>
            </a:r>
            <a:r>
              <a:rPr lang="en-CA" sz="2100" dirty="0">
                <a:sym typeface="Wingdings" panose="05000000000000000000" pitchFamily="2" charset="2"/>
              </a:rPr>
              <a:t>+R “calc”. </a:t>
            </a:r>
            <a:endParaRPr lang="en-US" sz="2100" dirty="0"/>
          </a:p>
          <a:p>
            <a:pPr>
              <a:spcBef>
                <a:spcPts val="600"/>
              </a:spcBef>
              <a:spcAft>
                <a:spcPts val="600"/>
              </a:spcAft>
            </a:pPr>
            <a:r>
              <a:rPr lang="en-US" sz="2100" dirty="0">
                <a:hlinkClick r:id="rId3"/>
              </a:rPr>
              <a:t>The End</a:t>
            </a:r>
            <a:r>
              <a:rPr lang="en-US" sz="2100" dirty="0"/>
              <a:t> is coming for UNIX: </a:t>
            </a:r>
            <a:r>
              <a:rPr lang="en-CA" sz="2100" dirty="0"/>
              <a:t>January 19, </a:t>
            </a:r>
            <a:r>
              <a:rPr lang="en-CA" sz="2100" dirty="0">
                <a:hlinkClick r:id="rId4"/>
              </a:rPr>
              <a:t>2038</a:t>
            </a:r>
            <a:r>
              <a:rPr lang="en-CA" sz="2100" dirty="0"/>
              <a:t> 03:14:07</a:t>
            </a:r>
          </a:p>
          <a:p>
            <a:pPr lvl="1">
              <a:spcBef>
                <a:spcPts val="0"/>
              </a:spcBef>
              <a:spcAft>
                <a:spcPts val="600"/>
              </a:spcAft>
            </a:pPr>
            <a:r>
              <a:rPr lang="en-CA" sz="2100" dirty="0"/>
              <a:t>UNIX epoch 1970-01-01 00:00:00 + LONG_MAX seconds = The End</a:t>
            </a:r>
          </a:p>
          <a:p>
            <a:pPr lvl="1">
              <a:spcBef>
                <a:spcPts val="0"/>
              </a:spcBef>
              <a:spcAft>
                <a:spcPts val="600"/>
              </a:spcAft>
            </a:pPr>
            <a:r>
              <a:rPr lang="en-US" sz="2100" dirty="0"/>
              <a:t>32-bit Unix systems will go </a:t>
            </a:r>
            <a:r>
              <a:rPr lang="en-CA" sz="2100" dirty="0"/>
              <a:t>back in time 136.1 years due to overflow.</a:t>
            </a:r>
          </a:p>
          <a:p>
            <a:pPr lvl="1">
              <a:spcBef>
                <a:spcPts val="0"/>
              </a:spcBef>
              <a:spcAft>
                <a:spcPts val="600"/>
              </a:spcAft>
            </a:pPr>
            <a:r>
              <a:rPr lang="en-CA" sz="2100" dirty="0"/>
              <a:t>On </a:t>
            </a:r>
            <a:r>
              <a:rPr lang="en-GB" sz="2100" dirty="0"/>
              <a:t>2033-05-17, </a:t>
            </a:r>
            <a:r>
              <a:rPr lang="en-CA" sz="2100" dirty="0"/>
              <a:t>timestamps will reach 2,000,000,000 seconds.</a:t>
            </a:r>
            <a:br>
              <a:rPr lang="en-CA" sz="2100" dirty="0"/>
            </a:br>
            <a:r>
              <a:rPr lang="en-CA" sz="2100" dirty="0"/>
              <a:t>Save the date for geek, nerd, and Unix user group parties!</a:t>
            </a:r>
          </a:p>
        </p:txBody>
      </p:sp>
    </p:spTree>
    <p:extLst>
      <p:ext uri="{BB962C8B-B14F-4D97-AF65-F5344CB8AC3E}">
        <p14:creationId xmlns:p14="http://schemas.microsoft.com/office/powerpoint/2010/main" val="2465292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dirty="0"/>
              <a:t>Agenda</a:t>
            </a:r>
          </a:p>
        </p:txBody>
      </p:sp>
      <p:sp>
        <p:nvSpPr>
          <p:cNvPr id="5" name="Content Placeholder 4"/>
          <p:cNvSpPr>
            <a:spLocks noGrp="1"/>
          </p:cNvSpPr>
          <p:nvPr>
            <p:ph idx="1"/>
          </p:nvPr>
        </p:nvSpPr>
        <p:spPr>
          <a:xfrm>
            <a:off x="971600" y="1143000"/>
            <a:ext cx="7715200" cy="3714750"/>
          </a:xfrm>
        </p:spPr>
        <p:txBody>
          <a:bodyPr>
            <a:normAutofit/>
          </a:bodyPr>
          <a:lstStyle/>
          <a:p>
            <a:pPr marL="457200" indent="-457200">
              <a:buFont typeface="+mj-lt"/>
              <a:buAutoNum type="arabicPeriod"/>
            </a:pPr>
            <a:r>
              <a:rPr lang="en-CA" dirty="0"/>
              <a:t>Base-10 programming in a binary world</a:t>
            </a:r>
            <a:endParaRPr lang="en-US" dirty="0"/>
          </a:p>
          <a:p>
            <a:pPr marL="457200" lvl="0" indent="-457200">
              <a:buFont typeface="+mj-lt"/>
              <a:buAutoNum type="arabicPeriod"/>
            </a:pPr>
            <a:r>
              <a:rPr lang="en-US" dirty="0"/>
              <a:t>Why do we care?</a:t>
            </a:r>
          </a:p>
          <a:p>
            <a:pPr marL="0" lvl="0" indent="0">
              <a:buNone/>
            </a:pPr>
            <a:r>
              <a:rPr lang="en-US" dirty="0"/>
              <a:t>	because (100)</a:t>
            </a:r>
            <a:r>
              <a:rPr lang="en-US" b="1" baseline="-25000" dirty="0"/>
              <a:t>10</a:t>
            </a:r>
            <a:r>
              <a:rPr lang="en-US" dirty="0"/>
              <a:t> == (01100100)</a:t>
            </a:r>
            <a:r>
              <a:rPr lang="en-US" b="1" baseline="-25000" dirty="0"/>
              <a:t>2 </a:t>
            </a:r>
            <a:r>
              <a:rPr lang="en-US" dirty="0"/>
              <a:t>  </a:t>
            </a:r>
            <a:r>
              <a:rPr lang="en-US" i="1" dirty="0"/>
              <a:t>(huh?)</a:t>
            </a:r>
            <a:r>
              <a:rPr lang="en-US" b="1" i="1" baseline="-25000" dirty="0"/>
              <a:t>00</a:t>
            </a:r>
          </a:p>
          <a:p>
            <a:pPr marL="457200" lvl="0" indent="-457200">
              <a:buFont typeface="+mj-lt"/>
              <a:buAutoNum type="arabicPeriod" startAt="3"/>
            </a:pPr>
            <a:r>
              <a:rPr lang="en-US" dirty="0"/>
              <a:t>How can we use it?</a:t>
            </a:r>
          </a:p>
          <a:p>
            <a:pPr marL="0" lvl="0" indent="0">
              <a:buNone/>
            </a:pPr>
            <a:r>
              <a:rPr lang="en-US" dirty="0"/>
              <a:t>	without making mistakes</a:t>
            </a:r>
          </a:p>
          <a:p>
            <a:pPr marL="457200" indent="-457200">
              <a:buFont typeface="+mj-lt"/>
              <a:buAutoNum type="arabicPeriod" startAt="4"/>
            </a:pPr>
            <a:r>
              <a:rPr lang="en-US" dirty="0"/>
              <a:t>Why “</a:t>
            </a:r>
            <a:r>
              <a:rPr lang="en-US" dirty="0">
                <a:solidFill>
                  <a:schemeClr val="tx2"/>
                </a:solidFill>
              </a:rPr>
              <a:t>Hexadecimal</a:t>
            </a:r>
            <a:r>
              <a:rPr lang="en-US" dirty="0"/>
              <a:t>” numbers?</a:t>
            </a:r>
          </a:p>
          <a:p>
            <a:pPr marL="0" indent="0">
              <a:buNone/>
            </a:pPr>
            <a:r>
              <a:rPr lang="en-US" dirty="0"/>
              <a:t>	because (100)</a:t>
            </a:r>
            <a:r>
              <a:rPr lang="en-US" b="1" baseline="-25000" dirty="0"/>
              <a:t>10</a:t>
            </a:r>
            <a:r>
              <a:rPr lang="en-US" dirty="0"/>
              <a:t> </a:t>
            </a:r>
            <a:r>
              <a:rPr kumimoji="0" lang="en-US" sz="2400" b="0" i="0" u="none" strike="noStrike" kern="1200" cap="none" spc="0" normalizeH="0" baseline="0" noProof="0" dirty="0">
                <a:ln>
                  <a:noFill/>
                </a:ln>
                <a:solidFill>
                  <a:prstClr val="black"/>
                </a:solidFill>
                <a:effectLst/>
                <a:uLnTx/>
                <a:uFillTx/>
                <a:latin typeface="Arial"/>
                <a:ea typeface="+mn-ea"/>
                <a:cs typeface="+mn-cs"/>
              </a:rPr>
              <a:t>== (64)</a:t>
            </a:r>
            <a:r>
              <a:rPr kumimoji="0" lang="en-US" sz="2400" b="1" i="0" u="none" strike="noStrike" kern="1200" cap="none" spc="0" normalizeH="0" baseline="-25000" noProof="0" dirty="0">
                <a:ln>
                  <a:noFill/>
                </a:ln>
                <a:solidFill>
                  <a:prstClr val="black"/>
                </a:solidFill>
                <a:effectLst/>
                <a:uLnTx/>
                <a:uFillTx/>
                <a:latin typeface="Arial"/>
                <a:ea typeface="+mn-ea"/>
                <a:cs typeface="+mn-cs"/>
              </a:rPr>
              <a:t>16</a:t>
            </a:r>
            <a:r>
              <a:rPr lang="en-US" dirty="0"/>
              <a:t> is easier than binary</a:t>
            </a:r>
            <a:endParaRPr lang="en-US" sz="1800" dirty="0"/>
          </a:p>
        </p:txBody>
      </p:sp>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200150"/>
            <a:ext cx="359863" cy="360040"/>
          </a:xfrm>
          <a:prstGeom prst="rect">
            <a:avLst/>
          </a:prstGeom>
        </p:spPr>
      </p:pic>
    </p:spTree>
    <p:extLst>
      <p:ext uri="{BB962C8B-B14F-4D97-AF65-F5344CB8AC3E}">
        <p14:creationId xmlns:p14="http://schemas.microsoft.com/office/powerpoint/2010/main" val="1198030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iterate type="lt">
                                    <p:tmPct val="10000"/>
                                  </p:iterate>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10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fade">
                                      <p:cBhvr>
                                        <p:cTn id="27" dur="500"/>
                                        <p:tgtEl>
                                          <p:spTgt spid="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iterate type="lt">
                                    <p:tmPct val="10000"/>
                                  </p:iterate>
                                  <p:childTnLst>
                                    <p:set>
                                      <p:cBhvr>
                                        <p:cTn id="36" dur="1" fill="hold">
                                          <p:stCondLst>
                                            <p:cond delay="0"/>
                                          </p:stCondLst>
                                        </p:cTn>
                                        <p:tgtEl>
                                          <p:spTgt spid="5">
                                            <p:txEl>
                                              <p:pRg st="6" end="6"/>
                                            </p:txEl>
                                          </p:spTgt>
                                        </p:tgtEl>
                                        <p:attrNameLst>
                                          <p:attrName>style.visibility</p:attrName>
                                        </p:attrNameLst>
                                      </p:cBhvr>
                                      <p:to>
                                        <p:strVal val="visible"/>
                                      </p:to>
                                    </p:set>
                                    <p:animEffect transition="in" filter="fade">
                                      <p:cBhvr>
                                        <p:cTn id="37" dur="10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742950"/>
          </a:xfrm>
        </p:spPr>
        <p:txBody>
          <a:bodyPr/>
          <a:lstStyle/>
          <a:p>
            <a:pPr algn="ctr"/>
            <a:r>
              <a:rPr lang="en-US" dirty="0"/>
              <a:t>Binary Processing Prudence</a:t>
            </a:r>
            <a:endParaRPr lang="en-CA" dirty="0"/>
          </a:p>
        </p:txBody>
      </p:sp>
      <p:sp>
        <p:nvSpPr>
          <p:cNvPr id="3" name="Content Placeholder 2"/>
          <p:cNvSpPr>
            <a:spLocks noGrp="1"/>
          </p:cNvSpPr>
          <p:nvPr>
            <p:ph idx="1"/>
          </p:nvPr>
        </p:nvSpPr>
        <p:spPr>
          <a:xfrm>
            <a:off x="457200" y="987574"/>
            <a:ext cx="8686800" cy="4032448"/>
          </a:xfrm>
        </p:spPr>
        <p:txBody>
          <a:bodyPr>
            <a:normAutofit/>
          </a:bodyPr>
          <a:lstStyle/>
          <a:p>
            <a:pPr defTabSz="360000"/>
            <a:r>
              <a:rPr lang="en-CA" b="1" dirty="0"/>
              <a:t>What will </a:t>
            </a:r>
            <a:r>
              <a:rPr lang="en-CA" b="1" i="1" dirty="0"/>
              <a:t>never</a:t>
            </a:r>
            <a:r>
              <a:rPr lang="en-CA" b="1" dirty="0"/>
              <a:t> overflow on a 32-bit platform </a:t>
            </a:r>
            <a:br>
              <a:rPr lang="en-CA" b="1" dirty="0"/>
            </a:br>
            <a:r>
              <a:rPr lang="en-CA" b="1" dirty="0"/>
              <a:t>         can </a:t>
            </a:r>
            <a:r>
              <a:rPr lang="en-CA" b="1" i="1" dirty="0"/>
              <a:t>easily</a:t>
            </a:r>
            <a:r>
              <a:rPr lang="en-CA" b="1" dirty="0"/>
              <a:t> overflow on a 16-bit platform</a:t>
            </a:r>
          </a:p>
          <a:p>
            <a:pPr defTabSz="360000"/>
            <a:r>
              <a:rPr lang="en-CA" dirty="0"/>
              <a:t>INT_MAX </a:t>
            </a:r>
            <a:r>
              <a:rPr lang="en-CA" b="1" dirty="0"/>
              <a:t>=   32,767 </a:t>
            </a:r>
            <a:r>
              <a:rPr lang="en-CA" b="1" i="1" dirty="0"/>
              <a:t>or </a:t>
            </a:r>
            <a:r>
              <a:rPr lang="en-CA" b="1" dirty="0"/>
              <a:t>  2,147,483,647		 </a:t>
            </a:r>
            <a:r>
              <a:rPr lang="en-CA" b="1" i="1" dirty="0"/>
              <a:t> </a:t>
            </a:r>
            <a:r>
              <a:rPr lang="en-CA" i="1" dirty="0"/>
              <a:t>platform</a:t>
            </a:r>
            <a:br>
              <a:rPr lang="en-CA" b="1" dirty="0">
                <a:latin typeface="Consolas" panose="020B0609020204030204" pitchFamily="49" charset="0"/>
              </a:rPr>
            </a:br>
            <a:r>
              <a:rPr lang="en-CA" dirty="0"/>
              <a:t>INT_MIN </a:t>
            </a:r>
            <a:r>
              <a:rPr lang="en-CA" b="1" dirty="0"/>
              <a:t> =  -32,768 </a:t>
            </a:r>
            <a:r>
              <a:rPr lang="en-CA" b="1" i="1" dirty="0"/>
              <a:t>or</a:t>
            </a:r>
            <a:r>
              <a:rPr lang="en-CA" b="1" dirty="0"/>
              <a:t>  -2,147,483,648		</a:t>
            </a:r>
            <a:r>
              <a:rPr lang="en-CA" i="1" dirty="0"/>
              <a:t>dependent</a:t>
            </a:r>
            <a:endParaRPr lang="en-CA" b="1" i="1" dirty="0">
              <a:latin typeface="Consolas" panose="020B0609020204030204" pitchFamily="49" charset="0"/>
            </a:endParaRPr>
          </a:p>
          <a:p>
            <a:pPr defTabSz="360000"/>
            <a:r>
              <a:rPr lang="en-CA" b="1" dirty="0">
                <a:latin typeface="Consolas" panose="020B0609020204030204" pitchFamily="49" charset="0"/>
              </a:rPr>
              <a:t>INT_MIN &lt;= </a:t>
            </a:r>
            <a:r>
              <a:rPr lang="en-CA" b="1" dirty="0" err="1">
                <a:latin typeface="Consolas" panose="020B0609020204030204" pitchFamily="49" charset="0"/>
              </a:rPr>
              <a:t>x+y</a:t>
            </a:r>
            <a:r>
              <a:rPr lang="en-CA" b="1" dirty="0">
                <a:latin typeface="Consolas" panose="020B0609020204030204" pitchFamily="49" charset="0"/>
              </a:rPr>
              <a:t> &lt;= INT_MAX	// primary effect</a:t>
            </a:r>
          </a:p>
          <a:p>
            <a:pPr defTabSz="360000"/>
            <a:r>
              <a:rPr lang="en-CA" dirty="0">
                <a:latin typeface="Consolas" panose="020B0609020204030204" pitchFamily="49" charset="0"/>
              </a:rPr>
              <a:t>INT_MIN – 1 = INT_MAX			// side-effect</a:t>
            </a:r>
            <a:br>
              <a:rPr lang="en-CA" dirty="0">
                <a:latin typeface="Consolas" panose="020B0609020204030204" pitchFamily="49" charset="0"/>
              </a:rPr>
            </a:br>
            <a:r>
              <a:rPr lang="en-CA" dirty="0">
                <a:latin typeface="Consolas" panose="020B0609020204030204" pitchFamily="49" charset="0"/>
              </a:rPr>
              <a:t>INT_MAX + 1 = INT_MIN			// side-effect</a:t>
            </a:r>
          </a:p>
          <a:p>
            <a:pPr defTabSz="360000"/>
            <a:r>
              <a:rPr lang="en-CA" i="1" dirty="0"/>
              <a:t>Never </a:t>
            </a:r>
            <a:r>
              <a:rPr lang="en-CA" dirty="0"/>
              <a:t>program for a side-effect. </a:t>
            </a:r>
            <a:r>
              <a:rPr lang="en-CA" b="1" i="1" dirty="0"/>
              <a:t>Never ever be clever.</a:t>
            </a:r>
          </a:p>
        </p:txBody>
      </p:sp>
    </p:spTree>
    <p:extLst>
      <p:ext uri="{BB962C8B-B14F-4D97-AF65-F5344CB8AC3E}">
        <p14:creationId xmlns:p14="http://schemas.microsoft.com/office/powerpoint/2010/main" val="1490073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742950"/>
          </a:xfrm>
        </p:spPr>
        <p:txBody>
          <a:bodyPr/>
          <a:lstStyle/>
          <a:p>
            <a:pPr algn="ctr"/>
            <a:r>
              <a:rPr lang="en-US" dirty="0"/>
              <a:t>Binary Processing Prudence</a:t>
            </a:r>
            <a:endParaRPr lang="en-CA" dirty="0"/>
          </a:p>
        </p:txBody>
      </p:sp>
      <p:sp>
        <p:nvSpPr>
          <p:cNvPr id="3" name="Content Placeholder 2"/>
          <p:cNvSpPr>
            <a:spLocks noGrp="1"/>
          </p:cNvSpPr>
          <p:nvPr>
            <p:ph idx="1"/>
          </p:nvPr>
        </p:nvSpPr>
        <p:spPr>
          <a:xfrm>
            <a:off x="457200" y="987574"/>
            <a:ext cx="8579296" cy="3657600"/>
          </a:xfrm>
        </p:spPr>
        <p:txBody>
          <a:bodyPr>
            <a:normAutofit fontScale="92500" lnSpcReduction="20000"/>
          </a:bodyPr>
          <a:lstStyle/>
          <a:p>
            <a:pPr marL="0" indent="0">
              <a:buNone/>
            </a:pPr>
            <a:r>
              <a:rPr lang="en-US" dirty="0">
                <a:highlight>
                  <a:srgbClr val="FFFF00"/>
                </a:highlight>
              </a:rPr>
              <a:t>C language </a:t>
            </a:r>
            <a:r>
              <a:rPr lang="en-US" b="1" dirty="0">
                <a:highlight>
                  <a:srgbClr val="FFFF00"/>
                </a:highlight>
              </a:rPr>
              <a:t>implementation </a:t>
            </a:r>
            <a:r>
              <a:rPr lang="en-US" dirty="0">
                <a:highlight>
                  <a:srgbClr val="FFFF00"/>
                </a:highlight>
              </a:rPr>
              <a:t>varies by compiler &amp; platform</a:t>
            </a:r>
          </a:p>
          <a:p>
            <a:r>
              <a:rPr lang="en-CA" dirty="0"/>
              <a:t>C code could compile successfully but run differently. </a:t>
            </a:r>
            <a:endParaRPr lang="en-US" dirty="0"/>
          </a:p>
          <a:p>
            <a:r>
              <a:rPr lang="en-US" dirty="0"/>
              <a:t>Data types have </a:t>
            </a:r>
            <a:r>
              <a:rPr lang="en-US" i="1" dirty="0"/>
              <a:t>minimum</a:t>
            </a:r>
            <a:r>
              <a:rPr lang="en-US" dirty="0"/>
              <a:t> sizes: platform's </a:t>
            </a:r>
            <a:r>
              <a:rPr lang="en-US" b="1" dirty="0" err="1">
                <a:latin typeface="Consolas" panose="020B0609020204030204" pitchFamily="49" charset="0"/>
              </a:rPr>
              <a:t>int</a:t>
            </a:r>
            <a:r>
              <a:rPr lang="en-US" dirty="0"/>
              <a:t> width varies 8–64</a:t>
            </a:r>
            <a:endParaRPr lang="en-US" b="1" dirty="0"/>
          </a:p>
          <a:p>
            <a:r>
              <a:rPr lang="en-US" dirty="0"/>
              <a:t>For </a:t>
            </a:r>
            <a:r>
              <a:rPr lang="en-US" i="1" dirty="0"/>
              <a:t>portability</a:t>
            </a:r>
            <a:r>
              <a:rPr lang="en-US" dirty="0"/>
              <a:t>, declare exact size/type you need </a:t>
            </a:r>
            <a:r>
              <a:rPr lang="en-CA" dirty="0">
                <a:latin typeface="Consolas" panose="020B0609020204030204" pitchFamily="49" charset="0"/>
              </a:rPr>
              <a:t>&lt;</a:t>
            </a:r>
            <a:r>
              <a:rPr lang="en-CA" dirty="0" err="1">
                <a:latin typeface="Consolas" panose="020B0609020204030204" pitchFamily="49" charset="0"/>
              </a:rPr>
              <a:t>stdint.h</a:t>
            </a:r>
            <a:r>
              <a:rPr lang="en-CA" dirty="0">
                <a:latin typeface="Consolas" panose="020B0609020204030204" pitchFamily="49" charset="0"/>
              </a:rPr>
              <a:t>&gt;</a:t>
            </a:r>
          </a:p>
          <a:p>
            <a:pPr lvl="1"/>
            <a:r>
              <a:rPr lang="en-CA" dirty="0" err="1"/>
              <a:t>int</a:t>
            </a:r>
            <a:r>
              <a:rPr lang="en-CA" i="1" dirty="0" err="1"/>
              <a:t>nn</a:t>
            </a:r>
            <a:r>
              <a:rPr lang="en-CA" dirty="0" err="1"/>
              <a:t>_t</a:t>
            </a:r>
            <a:r>
              <a:rPr lang="en-CA" dirty="0"/>
              <a:t> = minimum 100 times bigger than the biggest value expected.</a:t>
            </a:r>
            <a:endParaRPr lang="en-CA" dirty="0">
              <a:latin typeface="Consolas" panose="020B0609020204030204" pitchFamily="49" charset="0"/>
            </a:endParaRPr>
          </a:p>
          <a:p>
            <a:r>
              <a:rPr lang="en-US" dirty="0"/>
              <a:t>For </a:t>
            </a:r>
            <a:r>
              <a:rPr lang="en-US" i="1" dirty="0"/>
              <a:t>efficiency</a:t>
            </a:r>
            <a:r>
              <a:rPr lang="en-US" dirty="0"/>
              <a:t>, declare </a:t>
            </a:r>
            <a:r>
              <a:rPr lang="en-US" b="1" dirty="0">
                <a:latin typeface="Consolas" panose="020B0609020204030204" pitchFamily="49" charset="0"/>
              </a:rPr>
              <a:t>int</a:t>
            </a:r>
            <a:endParaRPr lang="en-US" dirty="0"/>
          </a:p>
          <a:p>
            <a:pPr lvl="1"/>
            <a:r>
              <a:rPr lang="en-US" dirty="0"/>
              <a:t>platform will use 16-bit or more </a:t>
            </a:r>
            <a:r>
              <a:rPr lang="en-CA" dirty="0"/>
              <a:t>but </a:t>
            </a:r>
            <a:r>
              <a:rPr lang="en-CA" i="1" dirty="0"/>
              <a:t>know</a:t>
            </a:r>
            <a:r>
              <a:rPr lang="en-CA" dirty="0"/>
              <a:t> the </a:t>
            </a:r>
            <a:r>
              <a:rPr lang="en-CA" dirty="0" err="1">
                <a:latin typeface="Consolas" panose="020B0609020204030204" pitchFamily="49" charset="0"/>
              </a:rPr>
              <a:t>sizeof</a:t>
            </a:r>
            <a:r>
              <a:rPr lang="en-CA" dirty="0">
                <a:latin typeface="Consolas" panose="020B0609020204030204" pitchFamily="49" charset="0"/>
              </a:rPr>
              <a:t>(int)</a:t>
            </a:r>
            <a:endParaRPr lang="en-US" b="1" dirty="0">
              <a:latin typeface="Consolas" panose="020B0609020204030204" pitchFamily="49" charset="0"/>
            </a:endParaRPr>
          </a:p>
          <a:p>
            <a:r>
              <a:rPr lang="en-US" dirty="0"/>
              <a:t>Then </a:t>
            </a:r>
            <a:r>
              <a:rPr lang="en-US" b="1" dirty="0">
                <a:latin typeface="Lucida Calligraphy" panose="03010101010101010101" pitchFamily="66" charset="0"/>
              </a:rPr>
              <a:t>test,</a:t>
            </a:r>
            <a:r>
              <a:rPr lang="en-US" b="1" dirty="0">
                <a:latin typeface="Consolas" panose="020B0609020204030204" pitchFamily="49" charset="0"/>
              </a:rPr>
              <a:t> </a:t>
            </a:r>
            <a:r>
              <a:rPr lang="en-US" b="1" dirty="0">
                <a:latin typeface="Lucida Console" panose="020B0609040504020204" pitchFamily="49" charset="0"/>
              </a:rPr>
              <a:t>test,</a:t>
            </a:r>
            <a:r>
              <a:rPr lang="en-US" b="1" dirty="0">
                <a:latin typeface="Consolas" panose="020B0609020204030204" pitchFamily="49" charset="0"/>
              </a:rPr>
              <a:t> </a:t>
            </a:r>
            <a:r>
              <a:rPr lang="en-US" b="1" dirty="0">
                <a:latin typeface="Georgia" panose="02040502050405020303" pitchFamily="18" charset="0"/>
              </a:rPr>
              <a:t>test,</a:t>
            </a:r>
            <a:r>
              <a:rPr lang="en-US" b="1" dirty="0">
                <a:latin typeface="Consolas" panose="020B0609020204030204" pitchFamily="49" charset="0"/>
              </a:rPr>
              <a:t> </a:t>
            </a:r>
            <a:r>
              <a:rPr lang="en-US" b="1" dirty="0">
                <a:latin typeface="Segoe Print" panose="02000600000000000000" pitchFamily="2" charset="0"/>
              </a:rPr>
              <a:t>test,</a:t>
            </a:r>
            <a:r>
              <a:rPr lang="en-US" b="1" dirty="0">
                <a:latin typeface="Consolas" panose="020B0609020204030204" pitchFamily="49" charset="0"/>
              </a:rPr>
              <a:t> </a:t>
            </a:r>
            <a:r>
              <a:rPr lang="en-US" dirty="0">
                <a:latin typeface="Wide Latin" panose="020A0A07050505020404" pitchFamily="18" charset="0"/>
                <a:ea typeface="Source Code Pro" panose="020B0509030403020204" pitchFamily="49" charset="0"/>
              </a:rPr>
              <a:t>test  </a:t>
            </a:r>
            <a:r>
              <a:rPr lang="en-US" dirty="0"/>
              <a:t>the edge cases</a:t>
            </a:r>
          </a:p>
          <a:p>
            <a:r>
              <a:rPr lang="en-CA" sz="1900" b="1" dirty="0">
                <a:latin typeface="Source Code Pro" panose="020B0509030403020204"/>
                <a:cs typeface="Courier New" panose="02070309020205020404" pitchFamily="49" charset="0"/>
              </a:rPr>
              <a:t>gcc –std=c99 -pedantic -Wall -</a:t>
            </a:r>
            <a:r>
              <a:rPr lang="en-CA" sz="1900" b="1" dirty="0" err="1">
                <a:latin typeface="Source Code Pro" panose="020B0509030403020204"/>
                <a:cs typeface="Courier New" panose="02070309020205020404" pitchFamily="49" charset="0"/>
              </a:rPr>
              <a:t>Wextra</a:t>
            </a:r>
            <a:r>
              <a:rPr lang="en-CA" sz="1900" b="1" dirty="0">
                <a:latin typeface="Source Code Pro" panose="020B0509030403020204"/>
                <a:cs typeface="Courier New" panose="02070309020205020404" pitchFamily="49" charset="0"/>
              </a:rPr>
              <a:t> -</a:t>
            </a:r>
            <a:r>
              <a:rPr lang="en-CA" sz="1900" b="1" dirty="0" err="1">
                <a:latin typeface="Source Code Pro" panose="020B0509030403020204"/>
                <a:cs typeface="Courier New" panose="02070309020205020404" pitchFamily="49" charset="0"/>
              </a:rPr>
              <a:t>Wshadow</a:t>
            </a:r>
            <a:r>
              <a:rPr lang="en-CA" sz="1900" b="1" dirty="0">
                <a:latin typeface="Source Code Pro" panose="020B0509030403020204"/>
                <a:cs typeface="Courier New" panose="02070309020205020404" pitchFamily="49" charset="0"/>
              </a:rPr>
              <a:t> -</a:t>
            </a:r>
            <a:r>
              <a:rPr lang="en-CA" sz="1900" b="1" dirty="0" err="1">
                <a:latin typeface="Source Code Pro" panose="020B0509030403020204"/>
                <a:cs typeface="Courier New" panose="02070309020205020404" pitchFamily="49" charset="0"/>
              </a:rPr>
              <a:t>Wconversion</a:t>
            </a:r>
            <a:r>
              <a:rPr lang="en-CA" sz="1900" b="1" dirty="0">
                <a:latin typeface="Source Code Pro" panose="020B0509030403020204"/>
                <a:cs typeface="Courier New" panose="02070309020205020404" pitchFamily="49" charset="0"/>
              </a:rPr>
              <a:t> </a:t>
            </a:r>
            <a:br>
              <a:rPr lang="en-CA" sz="1900" b="1" dirty="0">
                <a:latin typeface="Source Code Pro" panose="020B0509030403020204"/>
                <a:cs typeface="Courier New" panose="02070309020205020404" pitchFamily="49" charset="0"/>
              </a:rPr>
            </a:br>
            <a:r>
              <a:rPr lang="en-CA" sz="1900" b="1" dirty="0">
                <a:latin typeface="Source Code Pro" panose="020B0509030403020204"/>
                <a:cs typeface="Courier New" panose="02070309020205020404" pitchFamily="49" charset="0"/>
              </a:rPr>
              <a:t>-</a:t>
            </a:r>
            <a:r>
              <a:rPr lang="en-CA" sz="1900" b="1" dirty="0" err="1">
                <a:latin typeface="Source Code Pro" panose="020B0509030403020204"/>
                <a:cs typeface="Courier New" panose="02070309020205020404" pitchFamily="49" charset="0"/>
              </a:rPr>
              <a:t>Wstrict</a:t>
            </a:r>
            <a:r>
              <a:rPr lang="en-CA" sz="1900" b="1" dirty="0">
                <a:latin typeface="Source Code Pro" panose="020B0509030403020204"/>
                <a:cs typeface="Courier New" panose="02070309020205020404" pitchFamily="49" charset="0"/>
              </a:rPr>
              <a:t>-overflow=5 -</a:t>
            </a:r>
            <a:r>
              <a:rPr lang="en-CA" sz="1900" b="1" dirty="0" err="1">
                <a:latin typeface="Source Code Pro" panose="020B0509030403020204"/>
                <a:cs typeface="Courier New" panose="02070309020205020404" pitchFamily="49" charset="0"/>
              </a:rPr>
              <a:t>Wsign</a:t>
            </a:r>
            <a:r>
              <a:rPr lang="en-CA" sz="1900" b="1" dirty="0">
                <a:latin typeface="Source Code Pro" panose="020B0509030403020204"/>
                <a:cs typeface="Courier New" panose="02070309020205020404" pitchFamily="49" charset="0"/>
              </a:rPr>
              <a:t>-conversion -</a:t>
            </a:r>
            <a:r>
              <a:rPr lang="en-CA" sz="1900" b="1" dirty="0" err="1">
                <a:latin typeface="Source Code Pro" panose="020B0509030403020204"/>
                <a:cs typeface="Courier New" panose="02070309020205020404" pitchFamily="49" charset="0"/>
              </a:rPr>
              <a:t>Wformat</a:t>
            </a:r>
            <a:r>
              <a:rPr lang="en-CA" sz="1900" b="1" dirty="0">
                <a:latin typeface="Source Code Pro" panose="020B0509030403020204"/>
                <a:cs typeface="Courier New" panose="02070309020205020404" pitchFamily="49" charset="0"/>
              </a:rPr>
              <a:t>­=2 –</a:t>
            </a:r>
            <a:r>
              <a:rPr lang="en-CA" sz="1900" b="1" dirty="0" err="1">
                <a:latin typeface="Source Code Pro" panose="020B0509030403020204"/>
                <a:cs typeface="Courier New" panose="02070309020205020404" pitchFamily="49" charset="0"/>
              </a:rPr>
              <a:t>Werror</a:t>
            </a:r>
            <a:endParaRPr lang="en-CA" sz="1900" b="1" dirty="0">
              <a:latin typeface="Source Code Pro" panose="020B0509030403020204"/>
              <a:cs typeface="Courier New" panose="02070309020205020404" pitchFamily="49" charset="0"/>
            </a:endParaRPr>
          </a:p>
          <a:p>
            <a:pPr lvl="1"/>
            <a:r>
              <a:rPr lang="en-US" sz="2100" dirty="0"/>
              <a:t>examine compiler warning messages</a:t>
            </a:r>
          </a:p>
          <a:p>
            <a:endParaRPr lang="en-US" b="1" dirty="0">
              <a:latin typeface="Source Code Pro" panose="020B0509030403020204" pitchFamily="49" charset="0"/>
              <a:ea typeface="Source Code Pro" panose="020B0509030403020204" pitchFamily="49" charset="0"/>
            </a:endParaRPr>
          </a:p>
          <a:p>
            <a:endParaRPr lang="en-US" dirty="0">
              <a:latin typeface="Source Code Pro" panose="020B0509030403020204" pitchFamily="49" charset="0"/>
              <a:ea typeface="Source Code Pro" panose="020B0509030403020204" pitchFamily="49" charset="0"/>
            </a:endParaRPr>
          </a:p>
          <a:p>
            <a:endParaRPr lang="en-CA" dirty="0"/>
          </a:p>
          <a:p>
            <a:endParaRPr lang="en-CA" dirty="0"/>
          </a:p>
        </p:txBody>
      </p:sp>
    </p:spTree>
    <p:extLst>
      <p:ext uri="{BB962C8B-B14F-4D97-AF65-F5344CB8AC3E}">
        <p14:creationId xmlns:p14="http://schemas.microsoft.com/office/powerpoint/2010/main" val="36915932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742950"/>
          </a:xfrm>
        </p:spPr>
        <p:txBody>
          <a:bodyPr/>
          <a:lstStyle/>
          <a:p>
            <a:pPr algn="ctr"/>
            <a:r>
              <a:rPr lang="en-US" dirty="0"/>
              <a:t>Floats and Doubles — fractions</a:t>
            </a:r>
            <a:endParaRPr lang="en-CA" dirty="0"/>
          </a:p>
        </p:txBody>
      </p:sp>
      <p:sp>
        <p:nvSpPr>
          <p:cNvPr id="3" name="Content Placeholder 2"/>
          <p:cNvSpPr>
            <a:spLocks noGrp="1"/>
          </p:cNvSpPr>
          <p:nvPr>
            <p:ph idx="1"/>
          </p:nvPr>
        </p:nvSpPr>
        <p:spPr>
          <a:xfrm>
            <a:off x="323528" y="1059582"/>
            <a:ext cx="8496944" cy="4083918"/>
          </a:xfrm>
        </p:spPr>
        <p:txBody>
          <a:bodyPr>
            <a:normAutofit/>
          </a:bodyPr>
          <a:lstStyle/>
          <a:p>
            <a:pPr marL="0" indent="0" algn="ctr">
              <a:buNone/>
            </a:pPr>
            <a:r>
              <a:rPr lang="en-US" sz="3200" b="1" dirty="0"/>
              <a:t>In binary, </a:t>
            </a:r>
            <a:br>
              <a:rPr lang="en-US" sz="3200" b="1" dirty="0"/>
            </a:br>
            <a:r>
              <a:rPr lang="en-US" sz="3200" b="1" dirty="0"/>
              <a:t>what is the value between 0 and 1?</a:t>
            </a:r>
          </a:p>
          <a:p>
            <a:endParaRPr lang="en-US" dirty="0"/>
          </a:p>
          <a:p>
            <a:pPr marL="0" indent="0" algn="ctr">
              <a:buNone/>
            </a:pPr>
            <a:r>
              <a:rPr lang="en-US" dirty="0"/>
              <a:t>A float or a double, when your program is run,</a:t>
            </a:r>
          </a:p>
          <a:p>
            <a:pPr marL="0" indent="0" algn="ctr">
              <a:buNone/>
            </a:pPr>
            <a:r>
              <a:rPr lang="en-US" dirty="0"/>
              <a:t>Can cause you great trouble before it is done.</a:t>
            </a:r>
          </a:p>
          <a:p>
            <a:pPr marL="0" indent="0" algn="ctr">
              <a:buNone/>
            </a:pPr>
            <a:r>
              <a:rPr lang="en-US" dirty="0"/>
              <a:t>Values can muddle, though it all seems like fun,</a:t>
            </a:r>
          </a:p>
          <a:p>
            <a:pPr marL="0" indent="0" algn="ctr">
              <a:buNone/>
            </a:pPr>
            <a:r>
              <a:rPr lang="en-US" dirty="0"/>
              <a:t>They float like a bubble, between zero and one.</a:t>
            </a:r>
          </a:p>
        </p:txBody>
      </p:sp>
    </p:spTree>
    <p:extLst>
      <p:ext uri="{BB962C8B-B14F-4D97-AF65-F5344CB8AC3E}">
        <p14:creationId xmlns:p14="http://schemas.microsoft.com/office/powerpoint/2010/main" val="32458326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2AA7D-3D6E-430E-A185-1357E54386B1}"/>
              </a:ext>
            </a:extLst>
          </p:cNvPr>
          <p:cNvSpPr>
            <a:spLocks noGrp="1"/>
          </p:cNvSpPr>
          <p:nvPr>
            <p:ph type="title"/>
          </p:nvPr>
        </p:nvSpPr>
        <p:spPr/>
        <p:txBody>
          <a:bodyPr/>
          <a:lstStyle/>
          <a:p>
            <a:pPr algn="ctr"/>
            <a:r>
              <a:rPr lang="en-US" dirty="0"/>
              <a:t>Floats and Doubles — </a:t>
            </a:r>
            <a:r>
              <a:rPr lang="en-US" i="1" dirty="0"/>
              <a:t>underflow</a:t>
            </a:r>
            <a:endParaRPr lang="en-CA" i="1" dirty="0"/>
          </a:p>
        </p:txBody>
      </p:sp>
      <p:sp>
        <p:nvSpPr>
          <p:cNvPr id="5" name="TextBox 4">
            <a:extLst>
              <a:ext uri="{FF2B5EF4-FFF2-40B4-BE49-F238E27FC236}">
                <a16:creationId xmlns:a16="http://schemas.microsoft.com/office/drawing/2014/main" id="{255ABFE7-9EED-4EF5-97DD-34D9D4957764}"/>
              </a:ext>
            </a:extLst>
          </p:cNvPr>
          <p:cNvSpPr txBox="1"/>
          <p:nvPr/>
        </p:nvSpPr>
        <p:spPr>
          <a:xfrm>
            <a:off x="2987824" y="1563638"/>
            <a:ext cx="5112568" cy="2800767"/>
          </a:xfrm>
          <a:prstGeom prst="rect">
            <a:avLst/>
          </a:prstGeom>
          <a:noFill/>
        </p:spPr>
        <p:txBody>
          <a:bodyPr wrap="square" rtlCol="0">
            <a:spAutoFit/>
          </a:bodyPr>
          <a:lstStyle/>
          <a:p>
            <a:pPr algn="ctr"/>
            <a:r>
              <a:rPr lang="en-US" sz="8800" b="1" dirty="0">
                <a:solidFill>
                  <a:schemeClr val="accent1">
                    <a:alpha val="25000"/>
                  </a:schemeClr>
                </a:solidFill>
              </a:rPr>
              <a:t>See a </a:t>
            </a:r>
            <a:br>
              <a:rPr lang="en-US" sz="8800" b="1" dirty="0">
                <a:solidFill>
                  <a:schemeClr val="accent1">
                    <a:alpha val="25000"/>
                  </a:schemeClr>
                </a:solidFill>
              </a:rPr>
            </a:br>
            <a:r>
              <a:rPr lang="en-US" sz="8800" b="1" dirty="0">
                <a:solidFill>
                  <a:schemeClr val="accent1">
                    <a:alpha val="25000"/>
                  </a:schemeClr>
                </a:solidFill>
              </a:rPr>
              <a:t>pattern?</a:t>
            </a:r>
            <a:endParaRPr lang="en-CA" sz="7200" b="1" dirty="0">
              <a:solidFill>
                <a:schemeClr val="accent1">
                  <a:alpha val="25000"/>
                </a:schemeClr>
              </a:solidFill>
            </a:endParaRPr>
          </a:p>
        </p:txBody>
      </p:sp>
      <p:sp>
        <p:nvSpPr>
          <p:cNvPr id="3" name="Content Placeholder 2">
            <a:extLst>
              <a:ext uri="{FF2B5EF4-FFF2-40B4-BE49-F238E27FC236}">
                <a16:creationId xmlns:a16="http://schemas.microsoft.com/office/drawing/2014/main" id="{4E317F40-E0D2-4958-AA65-E662CBC576F9}"/>
              </a:ext>
            </a:extLst>
          </p:cNvPr>
          <p:cNvSpPr>
            <a:spLocks noGrp="1"/>
          </p:cNvSpPr>
          <p:nvPr>
            <p:ph idx="1"/>
          </p:nvPr>
        </p:nvSpPr>
        <p:spPr>
          <a:xfrm>
            <a:off x="0" y="1203598"/>
            <a:ext cx="9144000" cy="3939902"/>
          </a:xfrm>
        </p:spPr>
        <p:txBody>
          <a:bodyPr>
            <a:noAutofit/>
          </a:bodyPr>
          <a:lstStyle/>
          <a:p>
            <a:pPr marL="0" indent="0">
              <a:spcBef>
                <a:spcPts val="1200"/>
              </a:spcBef>
              <a:buNone/>
            </a:pPr>
            <a:r>
              <a:rPr lang="en-CA" sz="2000" i="1" dirty="0">
                <a:latin typeface="Consolas" panose="020B0609020204030204" pitchFamily="49" charset="0"/>
              </a:rPr>
              <a:t>                                                     </a:t>
            </a:r>
            <a:r>
              <a:rPr lang="en-CA" sz="2000" i="1" u="sng" dirty="0">
                <a:latin typeface="Consolas" panose="020B0609020204030204" pitchFamily="49" charset="0"/>
              </a:rPr>
              <a:t>min. scale</a:t>
            </a:r>
            <a:br>
              <a:rPr lang="en-CA" sz="2000" dirty="0">
                <a:latin typeface="Consolas" panose="020B0609020204030204" pitchFamily="49" charset="0"/>
              </a:rPr>
            </a:br>
            <a:r>
              <a:rPr lang="en-CA" sz="2000" dirty="0">
                <a:latin typeface="Consolas" panose="020B0609020204030204" pitchFamily="49" charset="0"/>
              </a:rPr>
              <a:t>  1 / 1 = float  1.</a:t>
            </a:r>
            <a:r>
              <a:rPr lang="en-CA" sz="2000" u="sng" dirty="0">
                <a:latin typeface="Consolas" panose="020B0609020204030204" pitchFamily="49" charset="0"/>
              </a:rPr>
              <a:t>000000</a:t>
            </a:r>
            <a:r>
              <a:rPr lang="en-CA" sz="2000" dirty="0">
                <a:latin typeface="Consolas" panose="020B0609020204030204" pitchFamily="49" charset="0"/>
              </a:rPr>
              <a:t>000000000000000000000</a:t>
            </a:r>
            <a:r>
              <a:rPr lang="en-CA" sz="2000" i="1" dirty="0">
                <a:latin typeface="Consolas" panose="020B0609020204030204" pitchFamily="49" charset="0"/>
              </a:rPr>
              <a:t>      </a:t>
            </a:r>
            <a:r>
              <a:rPr lang="en-CA" sz="2000" dirty="0">
                <a:latin typeface="Consolas" panose="020B0609020204030204" pitchFamily="49" charset="0"/>
              </a:rPr>
              <a:t> 6 decimals</a:t>
            </a:r>
            <a:br>
              <a:rPr lang="en-CA" sz="2000" dirty="0">
                <a:latin typeface="Consolas" panose="020B0609020204030204" pitchFamily="49" charset="0"/>
              </a:rPr>
            </a:br>
            <a:r>
              <a:rPr lang="en-CA" sz="2000" dirty="0">
                <a:latin typeface="Consolas" panose="020B0609020204030204" pitchFamily="49" charset="0"/>
              </a:rPr>
              <a:t>  1 / 1 = double 1.</a:t>
            </a:r>
            <a:r>
              <a:rPr lang="en-CA" sz="2000" u="sng" dirty="0">
                <a:latin typeface="Consolas" panose="020B0609020204030204" pitchFamily="49" charset="0"/>
              </a:rPr>
              <a:t>000000000000000</a:t>
            </a:r>
            <a:r>
              <a:rPr lang="en-CA" sz="2000" dirty="0">
                <a:latin typeface="Consolas" panose="020B0609020204030204" pitchFamily="49" charset="0"/>
              </a:rPr>
              <a:t>00000000000000000</a:t>
            </a:r>
            <a:r>
              <a:rPr lang="en-CA" sz="2000" i="1" dirty="0">
                <a:latin typeface="Consolas" panose="020B0609020204030204" pitchFamily="49" charset="0"/>
              </a:rPr>
              <a:t> </a:t>
            </a:r>
            <a:r>
              <a:rPr lang="en-CA" sz="2000" dirty="0">
                <a:latin typeface="Consolas" panose="020B0609020204030204" pitchFamily="49" charset="0"/>
              </a:rPr>
              <a:t>10 decimals</a:t>
            </a:r>
          </a:p>
          <a:p>
            <a:pPr marL="0" indent="0">
              <a:spcBef>
                <a:spcPts val="1200"/>
              </a:spcBef>
              <a:buNone/>
            </a:pPr>
            <a:r>
              <a:rPr lang="en-CA" sz="2000" dirty="0">
                <a:latin typeface="Consolas" panose="020B0609020204030204" pitchFamily="49" charset="0"/>
              </a:rPr>
              <a:t>  1 / 2 = float  0.</a:t>
            </a:r>
            <a:r>
              <a:rPr lang="en-CA" sz="2000" u="sng" dirty="0">
                <a:latin typeface="Consolas" panose="020B0609020204030204" pitchFamily="49" charset="0"/>
              </a:rPr>
              <a:t>500000</a:t>
            </a:r>
            <a:r>
              <a:rPr lang="en-CA" sz="2000" dirty="0">
                <a:latin typeface="Consolas" panose="020B0609020204030204" pitchFamily="49" charset="0"/>
              </a:rPr>
              <a:t>000000000000000000000	</a:t>
            </a:r>
            <a:br>
              <a:rPr lang="en-CA" sz="2000" dirty="0">
                <a:latin typeface="Consolas" panose="020B0609020204030204" pitchFamily="49" charset="0"/>
              </a:rPr>
            </a:br>
            <a:r>
              <a:rPr lang="en-CA" sz="2000" dirty="0">
                <a:latin typeface="Consolas" panose="020B0609020204030204" pitchFamily="49" charset="0"/>
              </a:rPr>
              <a:t>  1 / 2 = double 0.</a:t>
            </a:r>
            <a:r>
              <a:rPr lang="en-CA" sz="2000" u="sng" dirty="0">
                <a:latin typeface="Consolas" panose="020B0609020204030204" pitchFamily="49" charset="0"/>
              </a:rPr>
              <a:t>500000000000000</a:t>
            </a:r>
            <a:r>
              <a:rPr lang="en-CA" sz="2000" dirty="0">
                <a:latin typeface="Consolas" panose="020B0609020204030204" pitchFamily="49" charset="0"/>
              </a:rPr>
              <a:t>00000000000000000	</a:t>
            </a:r>
            <a:endParaRPr lang="en-CA" sz="2000" i="1" dirty="0">
              <a:latin typeface="Consolas" panose="020B0609020204030204" pitchFamily="49" charset="0"/>
            </a:endParaRPr>
          </a:p>
          <a:p>
            <a:pPr marL="0" indent="0">
              <a:spcBef>
                <a:spcPts val="1200"/>
              </a:spcBef>
              <a:buNone/>
            </a:pPr>
            <a:r>
              <a:rPr lang="en-CA" sz="2000" dirty="0">
                <a:latin typeface="Consolas" panose="020B0609020204030204" pitchFamily="49" charset="0"/>
              </a:rPr>
              <a:t>  1 / 3 = float  0.</a:t>
            </a:r>
            <a:r>
              <a:rPr lang="en-CA" sz="2000" u="sng" dirty="0">
                <a:latin typeface="Consolas" panose="020B0609020204030204" pitchFamily="49" charset="0"/>
              </a:rPr>
              <a:t>333333</a:t>
            </a:r>
            <a:r>
              <a:rPr lang="en-CA" sz="2000" i="1" dirty="0">
                <a:latin typeface="Consolas" panose="020B0609020204030204" pitchFamily="49" charset="0"/>
              </a:rPr>
              <a:t>343267440795898437500   </a:t>
            </a:r>
            <a:br>
              <a:rPr lang="en-CA" sz="2000" i="1" dirty="0">
                <a:latin typeface="Consolas" panose="020B0609020204030204" pitchFamily="49" charset="0"/>
              </a:rPr>
            </a:br>
            <a:r>
              <a:rPr lang="en-CA" sz="2000" i="1" dirty="0">
                <a:latin typeface="Consolas" panose="020B0609020204030204" pitchFamily="49" charset="0"/>
              </a:rPr>
              <a:t>  </a:t>
            </a:r>
            <a:r>
              <a:rPr lang="en-CA" sz="2000" dirty="0">
                <a:latin typeface="Consolas" panose="020B0609020204030204" pitchFamily="49" charset="0"/>
              </a:rPr>
              <a:t>1 / 3 = double 0.</a:t>
            </a:r>
            <a:r>
              <a:rPr lang="en-CA" sz="2000" u="sng" dirty="0">
                <a:latin typeface="Consolas" panose="020B0609020204030204" pitchFamily="49" charset="0"/>
              </a:rPr>
              <a:t>333333333333333</a:t>
            </a:r>
            <a:r>
              <a:rPr lang="en-CA" sz="2000" i="1" dirty="0">
                <a:latin typeface="Consolas" panose="020B0609020204030204" pitchFamily="49" charset="0"/>
              </a:rPr>
              <a:t>31482961625624739</a:t>
            </a:r>
          </a:p>
          <a:p>
            <a:pPr marL="0" indent="0">
              <a:spcBef>
                <a:spcPts val="1200"/>
              </a:spcBef>
              <a:buNone/>
            </a:pPr>
            <a:r>
              <a:rPr lang="en-CA" sz="2000" dirty="0">
                <a:latin typeface="Consolas" panose="020B0609020204030204" pitchFamily="49" charset="0"/>
              </a:rPr>
              <a:t>  1 / 4 = float  0.</a:t>
            </a:r>
            <a:r>
              <a:rPr lang="en-CA" sz="2000" u="sng" dirty="0">
                <a:latin typeface="Consolas" panose="020B0609020204030204" pitchFamily="49" charset="0"/>
              </a:rPr>
              <a:t>250000</a:t>
            </a:r>
            <a:r>
              <a:rPr lang="en-CA" sz="2000" dirty="0">
                <a:latin typeface="Consolas" panose="020B0609020204030204" pitchFamily="49" charset="0"/>
              </a:rPr>
              <a:t>000000000000000000000</a:t>
            </a:r>
            <a:br>
              <a:rPr lang="en-CA" sz="2000" dirty="0">
                <a:latin typeface="Consolas" panose="020B0609020204030204" pitchFamily="49" charset="0"/>
              </a:rPr>
            </a:br>
            <a:r>
              <a:rPr lang="en-CA" sz="2000" dirty="0">
                <a:latin typeface="Consolas" panose="020B0609020204030204" pitchFamily="49" charset="0"/>
              </a:rPr>
              <a:t>  1 / 4 = double 0.</a:t>
            </a:r>
            <a:r>
              <a:rPr lang="en-CA" sz="2000" u="sng" dirty="0">
                <a:latin typeface="Consolas" panose="020B0609020204030204" pitchFamily="49" charset="0"/>
              </a:rPr>
              <a:t>250000000000000</a:t>
            </a:r>
            <a:r>
              <a:rPr lang="en-CA" sz="2000" dirty="0">
                <a:latin typeface="Consolas" panose="020B0609020204030204" pitchFamily="49" charset="0"/>
              </a:rPr>
              <a:t>00000000000000000</a:t>
            </a:r>
          </a:p>
        </p:txBody>
      </p:sp>
    </p:spTree>
    <p:extLst>
      <p:ext uri="{BB962C8B-B14F-4D97-AF65-F5344CB8AC3E}">
        <p14:creationId xmlns:p14="http://schemas.microsoft.com/office/powerpoint/2010/main" val="19584484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2AA7D-3D6E-430E-A185-1357E54386B1}"/>
              </a:ext>
            </a:extLst>
          </p:cNvPr>
          <p:cNvSpPr>
            <a:spLocks noGrp="1"/>
          </p:cNvSpPr>
          <p:nvPr>
            <p:ph type="title"/>
          </p:nvPr>
        </p:nvSpPr>
        <p:spPr/>
        <p:txBody>
          <a:bodyPr/>
          <a:lstStyle/>
          <a:p>
            <a:pPr algn="ctr"/>
            <a:r>
              <a:rPr lang="en-US" dirty="0"/>
              <a:t>Floats and Doubles — </a:t>
            </a:r>
            <a:r>
              <a:rPr lang="en-US" i="1" dirty="0"/>
              <a:t>underflow</a:t>
            </a:r>
            <a:endParaRPr lang="en-CA" dirty="0"/>
          </a:p>
        </p:txBody>
      </p:sp>
      <p:sp>
        <p:nvSpPr>
          <p:cNvPr id="3" name="Content Placeholder 2">
            <a:extLst>
              <a:ext uri="{FF2B5EF4-FFF2-40B4-BE49-F238E27FC236}">
                <a16:creationId xmlns:a16="http://schemas.microsoft.com/office/drawing/2014/main" id="{4E317F40-E0D2-4958-AA65-E662CBC576F9}"/>
              </a:ext>
            </a:extLst>
          </p:cNvPr>
          <p:cNvSpPr>
            <a:spLocks noGrp="1"/>
          </p:cNvSpPr>
          <p:nvPr>
            <p:ph idx="1"/>
          </p:nvPr>
        </p:nvSpPr>
        <p:spPr>
          <a:xfrm>
            <a:off x="0" y="1202400"/>
            <a:ext cx="9144000" cy="3941100"/>
          </a:xfrm>
        </p:spPr>
        <p:txBody>
          <a:bodyPr>
            <a:noAutofit/>
          </a:bodyPr>
          <a:lstStyle/>
          <a:p>
            <a:pPr marL="0" indent="0">
              <a:spcBef>
                <a:spcPts val="1200"/>
              </a:spcBef>
              <a:buNone/>
            </a:pPr>
            <a:r>
              <a:rPr lang="en-CA" sz="2000" i="1" dirty="0">
                <a:latin typeface="Consolas" panose="020B0609020204030204" pitchFamily="49" charset="0"/>
              </a:rPr>
              <a:t>                                                     </a:t>
            </a:r>
            <a:r>
              <a:rPr lang="en-CA" sz="2000" i="1" u="sng" dirty="0">
                <a:latin typeface="Consolas" panose="020B0609020204030204" pitchFamily="49" charset="0"/>
              </a:rPr>
              <a:t>min. scale</a:t>
            </a:r>
            <a:br>
              <a:rPr lang="en-CA" sz="2000" i="1" dirty="0">
                <a:latin typeface="Consolas" panose="020B0609020204030204" pitchFamily="49" charset="0"/>
              </a:rPr>
            </a:br>
            <a:r>
              <a:rPr lang="en-CA" sz="2000" dirty="0">
                <a:latin typeface="Consolas" panose="020B0609020204030204" pitchFamily="49" charset="0"/>
              </a:rPr>
              <a:t>  1 / 5 = float  0.</a:t>
            </a:r>
            <a:r>
              <a:rPr lang="en-CA" sz="2000" u="sng" dirty="0">
                <a:latin typeface="Consolas" panose="020B0609020204030204" pitchFamily="49" charset="0"/>
              </a:rPr>
              <a:t>200000</a:t>
            </a:r>
            <a:r>
              <a:rPr lang="en-CA" sz="2000" i="1" dirty="0">
                <a:latin typeface="Consolas" panose="020B0609020204030204" pitchFamily="49" charset="0"/>
              </a:rPr>
              <a:t>002980232238769531250</a:t>
            </a:r>
            <a:r>
              <a:rPr lang="en-CA" sz="2000" dirty="0">
                <a:latin typeface="Consolas" panose="020B0609020204030204" pitchFamily="49" charset="0"/>
              </a:rPr>
              <a:t>       6 decimals</a:t>
            </a:r>
            <a:br>
              <a:rPr lang="en-CA" sz="2000" i="1" dirty="0">
                <a:latin typeface="Consolas" panose="020B0609020204030204" pitchFamily="49" charset="0"/>
              </a:rPr>
            </a:br>
            <a:r>
              <a:rPr lang="en-CA" sz="2000" dirty="0">
                <a:latin typeface="Consolas" panose="020B0609020204030204" pitchFamily="49" charset="0"/>
              </a:rPr>
              <a:t>  1 / 5 = double 0.</a:t>
            </a:r>
            <a:r>
              <a:rPr lang="en-CA" sz="2000" u="sng" dirty="0">
                <a:latin typeface="Consolas" panose="020B0609020204030204" pitchFamily="49" charset="0"/>
              </a:rPr>
              <a:t>200000000000000</a:t>
            </a:r>
            <a:r>
              <a:rPr lang="en-CA" sz="2000" i="1" dirty="0">
                <a:latin typeface="Consolas" panose="020B0609020204030204" pitchFamily="49" charset="0"/>
              </a:rPr>
              <a:t>01110223024625156</a:t>
            </a:r>
            <a:r>
              <a:rPr lang="en-CA" sz="2000" dirty="0">
                <a:latin typeface="Consolas" panose="020B0609020204030204" pitchFamily="49" charset="0"/>
              </a:rPr>
              <a:t> 10 decimals</a:t>
            </a:r>
          </a:p>
          <a:p>
            <a:pPr marL="0" indent="0">
              <a:spcBef>
                <a:spcPts val="1200"/>
              </a:spcBef>
              <a:buNone/>
            </a:pPr>
            <a:r>
              <a:rPr lang="en-CA" sz="2000" dirty="0">
                <a:latin typeface="Consolas" panose="020B0609020204030204" pitchFamily="49" charset="0"/>
              </a:rPr>
              <a:t>  1 / 8 = float  0.</a:t>
            </a:r>
            <a:r>
              <a:rPr lang="en-CA" sz="2000" u="sng" dirty="0">
                <a:latin typeface="Consolas" panose="020B0609020204030204" pitchFamily="49" charset="0"/>
              </a:rPr>
              <a:t>125000</a:t>
            </a:r>
            <a:r>
              <a:rPr lang="en-CA" sz="2000" dirty="0">
                <a:latin typeface="Consolas" panose="020B0609020204030204" pitchFamily="49" charset="0"/>
              </a:rPr>
              <a:t>000000000000000000000</a:t>
            </a:r>
            <a:br>
              <a:rPr lang="en-CA" sz="2000" dirty="0">
                <a:latin typeface="Consolas" panose="020B0609020204030204" pitchFamily="49" charset="0"/>
              </a:rPr>
            </a:br>
            <a:r>
              <a:rPr lang="en-CA" sz="2000" dirty="0">
                <a:latin typeface="Consolas" panose="020B0609020204030204" pitchFamily="49" charset="0"/>
              </a:rPr>
              <a:t>  1 / 8 = double 0.</a:t>
            </a:r>
            <a:r>
              <a:rPr lang="en-CA" sz="2000" u="sng" dirty="0">
                <a:latin typeface="Consolas" panose="020B0609020204030204" pitchFamily="49" charset="0"/>
              </a:rPr>
              <a:t>125000000000000</a:t>
            </a:r>
            <a:r>
              <a:rPr lang="en-CA" sz="2000" dirty="0">
                <a:latin typeface="Consolas" panose="020B0609020204030204" pitchFamily="49" charset="0"/>
              </a:rPr>
              <a:t>00000000000000000</a:t>
            </a:r>
          </a:p>
          <a:p>
            <a:pPr marL="0" indent="0">
              <a:spcBef>
                <a:spcPts val="1200"/>
              </a:spcBef>
              <a:buNone/>
            </a:pPr>
            <a:r>
              <a:rPr lang="en-CA" sz="2000" dirty="0">
                <a:latin typeface="Consolas" panose="020B0609020204030204" pitchFamily="49" charset="0"/>
              </a:rPr>
              <a:t>  1 /10 = float  0.</a:t>
            </a:r>
            <a:r>
              <a:rPr lang="en-CA" sz="2000" u="sng" dirty="0">
                <a:latin typeface="Consolas" panose="020B0609020204030204" pitchFamily="49" charset="0"/>
              </a:rPr>
              <a:t>100000</a:t>
            </a:r>
            <a:r>
              <a:rPr lang="en-CA" sz="2000" i="1" dirty="0">
                <a:latin typeface="Consolas" panose="020B0609020204030204" pitchFamily="49" charset="0"/>
              </a:rPr>
              <a:t>001490116119384765625</a:t>
            </a:r>
            <a:br>
              <a:rPr lang="en-CA" sz="2000" dirty="0">
                <a:latin typeface="Consolas" panose="020B0609020204030204" pitchFamily="49" charset="0"/>
              </a:rPr>
            </a:br>
            <a:r>
              <a:rPr lang="en-CA" sz="2000" dirty="0">
                <a:latin typeface="Consolas" panose="020B0609020204030204" pitchFamily="49" charset="0"/>
              </a:rPr>
              <a:t>  1 /10 = double 0.</a:t>
            </a:r>
            <a:r>
              <a:rPr lang="en-CA" sz="2000" u="sng" dirty="0">
                <a:latin typeface="Consolas" panose="020B0609020204030204" pitchFamily="49" charset="0"/>
              </a:rPr>
              <a:t>100000000000000</a:t>
            </a:r>
            <a:r>
              <a:rPr lang="en-CA" sz="2000" i="1" dirty="0">
                <a:latin typeface="Consolas" panose="020B0609020204030204" pitchFamily="49" charset="0"/>
              </a:rPr>
              <a:t>00555111512312578</a:t>
            </a:r>
          </a:p>
          <a:p>
            <a:pPr marL="0" indent="0">
              <a:spcBef>
                <a:spcPts val="1200"/>
              </a:spcBef>
              <a:buNone/>
            </a:pPr>
            <a:r>
              <a:rPr lang="en-CA" sz="2000" dirty="0">
                <a:latin typeface="Consolas" panose="020B0609020204030204" pitchFamily="49" charset="0"/>
              </a:rPr>
              <a:t>  1 /16 = float  0.</a:t>
            </a:r>
            <a:r>
              <a:rPr lang="en-CA" sz="2000" u="sng" dirty="0">
                <a:latin typeface="Consolas" panose="020B0609020204030204" pitchFamily="49" charset="0"/>
              </a:rPr>
              <a:t>062500</a:t>
            </a:r>
            <a:r>
              <a:rPr lang="en-CA" sz="2000" dirty="0">
                <a:latin typeface="Consolas" panose="020B0609020204030204" pitchFamily="49" charset="0"/>
              </a:rPr>
              <a:t>000000000000000000000</a:t>
            </a:r>
            <a:br>
              <a:rPr lang="en-CA" sz="2000" dirty="0">
                <a:latin typeface="Consolas" panose="020B0609020204030204" pitchFamily="49" charset="0"/>
              </a:rPr>
            </a:br>
            <a:r>
              <a:rPr lang="en-CA" sz="2000" dirty="0">
                <a:latin typeface="Consolas" panose="020B0609020204030204" pitchFamily="49" charset="0"/>
              </a:rPr>
              <a:t>  1 /16 = double 0.</a:t>
            </a:r>
            <a:r>
              <a:rPr lang="en-CA" sz="2000" u="sng" dirty="0">
                <a:latin typeface="Consolas" panose="020B0609020204030204" pitchFamily="49" charset="0"/>
              </a:rPr>
              <a:t>062500000000000</a:t>
            </a:r>
            <a:r>
              <a:rPr lang="en-CA" sz="2000" dirty="0">
                <a:latin typeface="Consolas" panose="020B0609020204030204" pitchFamily="49" charset="0"/>
              </a:rPr>
              <a:t>00000000000000000</a:t>
            </a:r>
          </a:p>
        </p:txBody>
      </p:sp>
      <p:sp>
        <p:nvSpPr>
          <p:cNvPr id="4" name="TextBox 3">
            <a:extLst>
              <a:ext uri="{FF2B5EF4-FFF2-40B4-BE49-F238E27FC236}">
                <a16:creationId xmlns:a16="http://schemas.microsoft.com/office/drawing/2014/main" id="{8E73D332-A8D3-43F3-9A26-13A336B6BF87}"/>
              </a:ext>
            </a:extLst>
          </p:cNvPr>
          <p:cNvSpPr txBox="1"/>
          <p:nvPr/>
        </p:nvSpPr>
        <p:spPr>
          <a:xfrm>
            <a:off x="2987824" y="1563638"/>
            <a:ext cx="5112568" cy="2800767"/>
          </a:xfrm>
          <a:prstGeom prst="rect">
            <a:avLst/>
          </a:prstGeom>
          <a:noFill/>
        </p:spPr>
        <p:txBody>
          <a:bodyPr wrap="square" rtlCol="0">
            <a:spAutoFit/>
          </a:bodyPr>
          <a:lstStyle/>
          <a:p>
            <a:pPr algn="ctr"/>
            <a:r>
              <a:rPr lang="en-US" sz="8800" b="1" dirty="0">
                <a:solidFill>
                  <a:schemeClr val="accent1">
                    <a:alpha val="25000"/>
                  </a:schemeClr>
                </a:solidFill>
              </a:rPr>
              <a:t>See a </a:t>
            </a:r>
            <a:br>
              <a:rPr lang="en-US" sz="8800" b="1" dirty="0">
                <a:solidFill>
                  <a:schemeClr val="accent1">
                    <a:alpha val="25000"/>
                  </a:schemeClr>
                </a:solidFill>
              </a:rPr>
            </a:br>
            <a:r>
              <a:rPr lang="en-US" sz="8800" b="1" dirty="0">
                <a:solidFill>
                  <a:schemeClr val="accent1">
                    <a:alpha val="25000"/>
                  </a:schemeClr>
                </a:solidFill>
              </a:rPr>
              <a:t>pattern?</a:t>
            </a:r>
            <a:endParaRPr lang="en-CA" sz="7200" b="1" dirty="0">
              <a:solidFill>
                <a:schemeClr val="accent1">
                  <a:alpha val="25000"/>
                </a:schemeClr>
              </a:solidFill>
            </a:endParaRPr>
          </a:p>
        </p:txBody>
      </p:sp>
    </p:spTree>
    <p:extLst>
      <p:ext uri="{BB962C8B-B14F-4D97-AF65-F5344CB8AC3E}">
        <p14:creationId xmlns:p14="http://schemas.microsoft.com/office/powerpoint/2010/main" val="16620169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742950"/>
          </a:xfrm>
        </p:spPr>
        <p:txBody>
          <a:bodyPr/>
          <a:lstStyle/>
          <a:p>
            <a:pPr algn="ctr"/>
            <a:r>
              <a:rPr lang="en-US" dirty="0"/>
              <a:t>Floats and Doubles — fractions</a:t>
            </a:r>
            <a:endParaRPr lang="en-CA" dirty="0"/>
          </a:p>
        </p:txBody>
      </p:sp>
      <p:sp>
        <p:nvSpPr>
          <p:cNvPr id="3" name="Content Placeholder 2"/>
          <p:cNvSpPr>
            <a:spLocks noGrp="1"/>
          </p:cNvSpPr>
          <p:nvPr>
            <p:ph idx="1"/>
          </p:nvPr>
        </p:nvSpPr>
        <p:spPr>
          <a:xfrm>
            <a:off x="323528" y="1059582"/>
            <a:ext cx="8496944" cy="4083918"/>
          </a:xfrm>
        </p:spPr>
        <p:txBody>
          <a:bodyPr>
            <a:normAutofit lnSpcReduction="10000"/>
          </a:bodyPr>
          <a:lstStyle/>
          <a:p>
            <a:pPr marL="0" indent="0">
              <a:buNone/>
            </a:pPr>
            <a:r>
              <a:rPr lang="en-US" b="1" dirty="0"/>
              <a:t>In a binary system, what value is between 0 and 1?</a:t>
            </a:r>
          </a:p>
          <a:p>
            <a:r>
              <a:rPr lang="en-US" dirty="0"/>
              <a:t>Every fractional value is an </a:t>
            </a:r>
            <a:r>
              <a:rPr lang="en-US" i="1" dirty="0"/>
              <a:t>approximation between 0 and 1</a:t>
            </a:r>
            <a:r>
              <a:rPr lang="en-US" dirty="0"/>
              <a:t>. </a:t>
            </a:r>
          </a:p>
          <a:p>
            <a:r>
              <a:rPr lang="en-US" b="1" dirty="0"/>
              <a:t>Not to be used for monetary or exact values in business</a:t>
            </a:r>
          </a:p>
          <a:p>
            <a:pPr lvl="1"/>
            <a:r>
              <a:rPr lang="en-US" dirty="0"/>
              <a:t>DECIMAL data types are integers with implied decimal positions</a:t>
            </a:r>
            <a:br>
              <a:rPr lang="en-US" dirty="0"/>
            </a:br>
            <a:r>
              <a:rPr lang="en-US" dirty="0"/>
              <a:t>DECIMAL size 9.2 (precision.scale) contains 1,234,567.89 </a:t>
            </a:r>
            <a:endParaRPr lang="en-CA" dirty="0"/>
          </a:p>
          <a:p>
            <a:r>
              <a:rPr lang="en-US" dirty="0"/>
              <a:t>BE VERY CAREFUL mixing integer and floating-point types</a:t>
            </a:r>
          </a:p>
          <a:p>
            <a:r>
              <a:rPr lang="en-US" dirty="0"/>
              <a:t>Do not compare floats and doubles, only powers of 2 are ==</a:t>
            </a:r>
          </a:p>
          <a:p>
            <a:r>
              <a:rPr lang="en-US" dirty="0"/>
              <a:t>In general, use doubles. Precision sacrifices scale as significant digits increase in value. The decimal point floats!</a:t>
            </a:r>
          </a:p>
          <a:p>
            <a:r>
              <a:rPr lang="en-US" dirty="0"/>
              <a:t>Test edge cases of expected highest/lowest values.</a:t>
            </a:r>
          </a:p>
          <a:p>
            <a:endParaRPr lang="en-CA" dirty="0"/>
          </a:p>
        </p:txBody>
      </p:sp>
    </p:spTree>
    <p:extLst>
      <p:ext uri="{BB962C8B-B14F-4D97-AF65-F5344CB8AC3E}">
        <p14:creationId xmlns:p14="http://schemas.microsoft.com/office/powerpoint/2010/main" val="2218116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2AA7D-3D6E-430E-A185-1357E54386B1}"/>
              </a:ext>
            </a:extLst>
          </p:cNvPr>
          <p:cNvSpPr>
            <a:spLocks noGrp="1"/>
          </p:cNvSpPr>
          <p:nvPr>
            <p:ph type="title"/>
          </p:nvPr>
        </p:nvSpPr>
        <p:spPr/>
        <p:txBody>
          <a:bodyPr/>
          <a:lstStyle/>
          <a:p>
            <a:pPr algn="ctr"/>
            <a:r>
              <a:rPr lang="en-US" dirty="0"/>
              <a:t>Floats and Doubles — fractions</a:t>
            </a:r>
            <a:endParaRPr lang="en-CA" dirty="0"/>
          </a:p>
        </p:txBody>
      </p:sp>
      <p:sp>
        <p:nvSpPr>
          <p:cNvPr id="3" name="Content Placeholder 2">
            <a:extLst>
              <a:ext uri="{FF2B5EF4-FFF2-40B4-BE49-F238E27FC236}">
                <a16:creationId xmlns:a16="http://schemas.microsoft.com/office/drawing/2014/main" id="{4E317F40-E0D2-4958-AA65-E662CBC576F9}"/>
              </a:ext>
            </a:extLst>
          </p:cNvPr>
          <p:cNvSpPr>
            <a:spLocks noGrp="1"/>
          </p:cNvSpPr>
          <p:nvPr>
            <p:ph idx="1"/>
          </p:nvPr>
        </p:nvSpPr>
        <p:spPr>
          <a:xfrm>
            <a:off x="539552" y="1200150"/>
            <a:ext cx="10369152" cy="3675856"/>
          </a:xfrm>
        </p:spPr>
        <p:txBody>
          <a:bodyPr>
            <a:normAutofit/>
          </a:bodyPr>
          <a:lstStyle/>
          <a:p>
            <a:pPr marL="0" indent="0">
              <a:buNone/>
            </a:pPr>
            <a:r>
              <a:rPr lang="en-CA" sz="2800" dirty="0">
                <a:latin typeface="Consolas" panose="020B0609020204030204" pitchFamily="49" charset="0"/>
              </a:rPr>
              <a:t>How many programmers does it take </a:t>
            </a:r>
            <a:br>
              <a:rPr lang="en-CA" sz="2800" dirty="0">
                <a:latin typeface="Consolas" panose="020B0609020204030204" pitchFamily="49" charset="0"/>
              </a:rPr>
            </a:br>
            <a:r>
              <a:rPr lang="en-CA" sz="2800" dirty="0">
                <a:latin typeface="Consolas" panose="020B0609020204030204" pitchFamily="49" charset="0"/>
              </a:rPr>
              <a:t>to change a lightbulb?</a:t>
            </a:r>
            <a:br>
              <a:rPr lang="en-CA" sz="2800" dirty="0">
                <a:latin typeface="Consolas" panose="020B0609020204030204" pitchFamily="49" charset="0"/>
              </a:rPr>
            </a:br>
            <a:endParaRPr lang="en-CA" sz="2800" dirty="0">
              <a:latin typeface="Consolas" panose="020B0609020204030204" pitchFamily="49" charset="0"/>
            </a:endParaRPr>
          </a:p>
          <a:p>
            <a:pPr marL="0" indent="0">
              <a:buNone/>
            </a:pPr>
            <a:r>
              <a:rPr lang="en-CA" sz="2800" dirty="0">
                <a:latin typeface="Consolas" panose="020B0609020204030204" pitchFamily="49" charset="0"/>
              </a:rPr>
              <a:t>1.0000000000000011102230246251565404236316680908203</a:t>
            </a:r>
          </a:p>
          <a:p>
            <a:pPr marL="0" indent="0">
              <a:buNone/>
            </a:pPr>
            <a:endParaRPr lang="en-CA" sz="2800" dirty="0">
              <a:latin typeface="Consolas" panose="020B0609020204030204" pitchFamily="49" charset="0"/>
            </a:endParaRPr>
          </a:p>
          <a:p>
            <a:pPr marL="0" indent="0">
              <a:buNone/>
            </a:pPr>
            <a:r>
              <a:rPr lang="en-CA" dirty="0"/>
              <a:t>Never use a </a:t>
            </a:r>
            <a:r>
              <a:rPr lang="en-CA" dirty="0">
                <a:latin typeface="Consolas" panose="020B0609020204030204" pitchFamily="49" charset="0"/>
              </a:rPr>
              <a:t>float</a:t>
            </a:r>
            <a:r>
              <a:rPr lang="en-CA" dirty="0"/>
              <a:t> or </a:t>
            </a:r>
            <a:r>
              <a:rPr lang="en-CA" dirty="0">
                <a:latin typeface="Consolas" panose="020B0609020204030204" pitchFamily="49" charset="0"/>
              </a:rPr>
              <a:t>double</a:t>
            </a:r>
            <a:r>
              <a:rPr lang="en-CA" dirty="0"/>
              <a:t> when a </a:t>
            </a:r>
            <a:r>
              <a:rPr lang="en-CA" dirty="0">
                <a:latin typeface="Consolas" panose="020B0609020204030204" pitchFamily="49" charset="0"/>
              </a:rPr>
              <a:t>short</a:t>
            </a:r>
            <a:r>
              <a:rPr lang="en-CA" dirty="0"/>
              <a:t> or </a:t>
            </a:r>
            <a:r>
              <a:rPr lang="en-CA" dirty="0">
                <a:latin typeface="Consolas" panose="020B0609020204030204" pitchFamily="49" charset="0"/>
              </a:rPr>
              <a:t>long</a:t>
            </a:r>
            <a:r>
              <a:rPr lang="en-CA" dirty="0"/>
              <a:t> will do.</a:t>
            </a:r>
          </a:p>
        </p:txBody>
      </p:sp>
    </p:spTree>
    <p:extLst>
      <p:ext uri="{BB962C8B-B14F-4D97-AF65-F5344CB8AC3E}">
        <p14:creationId xmlns:p14="http://schemas.microsoft.com/office/powerpoint/2010/main" val="25983361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1" name="Ariane5rocket">
            <a:hlinkClick r:id="" action="ppaction://media"/>
            <a:extLst>
              <a:ext uri="{FF2B5EF4-FFF2-40B4-BE49-F238E27FC236}">
                <a16:creationId xmlns:a16="http://schemas.microsoft.com/office/drawing/2014/main" id="{E18D2377-F830-4F07-B786-667FFF877D1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87624" y="0"/>
            <a:ext cx="9144000" cy="5143500"/>
          </a:xfrm>
          <a:prstGeom prst="rect">
            <a:avLst/>
          </a:prstGeom>
        </p:spPr>
      </p:pic>
      <p:sp>
        <p:nvSpPr>
          <p:cNvPr id="14" name="TextBox 13">
            <a:extLst>
              <a:ext uri="{FF2B5EF4-FFF2-40B4-BE49-F238E27FC236}">
                <a16:creationId xmlns:a16="http://schemas.microsoft.com/office/drawing/2014/main" id="{147D67D0-5B27-424D-B744-4AC504E8ED21}"/>
              </a:ext>
            </a:extLst>
          </p:cNvPr>
          <p:cNvSpPr txBox="1"/>
          <p:nvPr/>
        </p:nvSpPr>
        <p:spPr>
          <a:xfrm>
            <a:off x="0" y="0"/>
            <a:ext cx="2289008" cy="5416868"/>
          </a:xfrm>
          <a:prstGeom prst="rect">
            <a:avLst/>
          </a:prstGeom>
          <a:solidFill>
            <a:srgbClr val="101010"/>
          </a:solidFill>
        </p:spPr>
        <p:txBody>
          <a:bodyPr wrap="square" rtlCol="0">
            <a:spAutoFit/>
          </a:bodyPr>
          <a:lstStyle/>
          <a:p>
            <a:pPr algn="ctr"/>
            <a:r>
              <a:rPr lang="en-CA" sz="2200" b="1" dirty="0">
                <a:solidFill>
                  <a:schemeClr val="bg1"/>
                </a:solidFill>
              </a:rPr>
              <a:t>Ariane 5 rocket</a:t>
            </a:r>
          </a:p>
          <a:p>
            <a:pPr marL="144000" indent="-144000">
              <a:buFont typeface="Arial" panose="020B0604020202020204" pitchFamily="34" charset="0"/>
              <a:buChar char="•"/>
            </a:pPr>
            <a:r>
              <a:rPr lang="en-CA" dirty="0">
                <a:solidFill>
                  <a:schemeClr val="bg1"/>
                </a:solidFill>
              </a:rPr>
              <a:t>10 years and $7B of development</a:t>
            </a:r>
          </a:p>
          <a:p>
            <a:pPr marL="144000" indent="-144000">
              <a:buFont typeface="Arial" panose="020B0604020202020204" pitchFamily="34" charset="0"/>
              <a:buChar char="•"/>
            </a:pPr>
            <a:r>
              <a:rPr lang="en-CA" dirty="0">
                <a:solidFill>
                  <a:schemeClr val="bg1"/>
                </a:solidFill>
              </a:rPr>
              <a:t>1</a:t>
            </a:r>
            <a:r>
              <a:rPr lang="en-CA" baseline="30000" dirty="0">
                <a:solidFill>
                  <a:schemeClr val="bg1"/>
                </a:solidFill>
              </a:rPr>
              <a:t>st</a:t>
            </a:r>
            <a:r>
              <a:rPr lang="en-CA" dirty="0">
                <a:solidFill>
                  <a:schemeClr val="bg1"/>
                </a:solidFill>
              </a:rPr>
              <a:t> flight June,1996</a:t>
            </a:r>
          </a:p>
          <a:p>
            <a:pPr marL="144000" indent="-144000">
              <a:buFont typeface="Arial" panose="020B0604020202020204" pitchFamily="34" charset="0"/>
              <a:buChar char="•"/>
            </a:pPr>
            <a:r>
              <a:rPr lang="en-CA" dirty="0">
                <a:solidFill>
                  <a:schemeClr val="bg1"/>
                </a:solidFill>
              </a:rPr>
              <a:t>Ariane 4 software</a:t>
            </a:r>
          </a:p>
          <a:p>
            <a:pPr marL="144000" indent="-144000">
              <a:buFont typeface="Arial" panose="020B0604020202020204" pitchFamily="34" charset="0"/>
              <a:buChar char="•"/>
            </a:pPr>
            <a:r>
              <a:rPr lang="en-CA" dirty="0">
                <a:solidFill>
                  <a:schemeClr val="bg1"/>
                </a:solidFill>
              </a:rPr>
              <a:t>Ariane 5 was faster</a:t>
            </a:r>
          </a:p>
          <a:p>
            <a:pPr marL="144000" indent="-144000">
              <a:buFont typeface="Arial" panose="020B0604020202020204" pitchFamily="34" charset="0"/>
              <a:buChar char="•"/>
            </a:pPr>
            <a:r>
              <a:rPr lang="en-CA" dirty="0">
                <a:solidFill>
                  <a:schemeClr val="bg1"/>
                </a:solidFill>
              </a:rPr>
              <a:t>36 seconds of normal flight</a:t>
            </a:r>
          </a:p>
          <a:p>
            <a:pPr marL="144000" indent="-144000">
              <a:buFont typeface="Arial" panose="020B0604020202020204" pitchFamily="34" charset="0"/>
              <a:buChar char="•"/>
            </a:pPr>
            <a:r>
              <a:rPr lang="en-CA" dirty="0">
                <a:solidFill>
                  <a:schemeClr val="bg1"/>
                </a:solidFill>
              </a:rPr>
              <a:t>at 36.7 seconds…</a:t>
            </a:r>
            <a:br>
              <a:rPr lang="en-CA" dirty="0">
                <a:solidFill>
                  <a:schemeClr val="bg1"/>
                </a:solidFill>
              </a:rPr>
            </a:br>
            <a:r>
              <a:rPr lang="en-CA" dirty="0">
                <a:solidFill>
                  <a:schemeClr val="bg1"/>
                </a:solidFill>
              </a:rPr>
              <a:t>data conversion of </a:t>
            </a:r>
            <a:r>
              <a:rPr lang="en-CA" b="1" dirty="0">
                <a:solidFill>
                  <a:schemeClr val="bg1"/>
                </a:solidFill>
              </a:rPr>
              <a:t> </a:t>
            </a:r>
            <a:br>
              <a:rPr lang="en-CA" b="1" dirty="0">
                <a:solidFill>
                  <a:schemeClr val="bg1"/>
                </a:solidFill>
              </a:rPr>
            </a:br>
            <a:r>
              <a:rPr lang="en-CA" b="1" dirty="0">
                <a:solidFill>
                  <a:schemeClr val="bg1"/>
                </a:solidFill>
              </a:rPr>
              <a:t>64-bit double to</a:t>
            </a:r>
            <a:br>
              <a:rPr lang="en-CA" b="1" dirty="0">
                <a:solidFill>
                  <a:schemeClr val="bg1"/>
                </a:solidFill>
              </a:rPr>
            </a:br>
            <a:r>
              <a:rPr lang="en-CA" b="1" dirty="0">
                <a:solidFill>
                  <a:schemeClr val="bg1"/>
                </a:solidFill>
              </a:rPr>
              <a:t>16-bit integer</a:t>
            </a:r>
          </a:p>
          <a:p>
            <a:pPr marL="144000" indent="-144000">
              <a:buFont typeface="Arial" panose="020B0604020202020204" pitchFamily="34" charset="0"/>
              <a:buChar char="•"/>
            </a:pPr>
            <a:r>
              <a:rPr lang="en-CA" dirty="0">
                <a:solidFill>
                  <a:schemeClr val="bg1"/>
                </a:solidFill>
              </a:rPr>
              <a:t>at 37 seconds…</a:t>
            </a:r>
            <a:br>
              <a:rPr lang="en-CA" dirty="0">
                <a:solidFill>
                  <a:schemeClr val="bg1"/>
                </a:solidFill>
              </a:rPr>
            </a:br>
            <a:r>
              <a:rPr lang="en-CA" dirty="0">
                <a:solidFill>
                  <a:schemeClr val="bg1"/>
                </a:solidFill>
              </a:rPr>
              <a:t>course correction</a:t>
            </a:r>
          </a:p>
          <a:p>
            <a:pPr marL="144000" indent="-144000">
              <a:buFont typeface="Arial" panose="020B0604020202020204" pitchFamily="34" charset="0"/>
              <a:buChar char="•"/>
            </a:pPr>
            <a:r>
              <a:rPr lang="en-CA" dirty="0">
                <a:solidFill>
                  <a:schemeClr val="bg1"/>
                </a:solidFill>
              </a:rPr>
              <a:t>at 39 seconds…</a:t>
            </a:r>
            <a:br>
              <a:rPr lang="en-CA" dirty="0">
                <a:solidFill>
                  <a:schemeClr val="bg1"/>
                </a:solidFill>
              </a:rPr>
            </a:br>
            <a:r>
              <a:rPr lang="en-CA" dirty="0">
                <a:solidFill>
                  <a:schemeClr val="bg1"/>
                </a:solidFill>
              </a:rPr>
              <a:t>$500M loss</a:t>
            </a:r>
            <a:br>
              <a:rPr lang="en-CA" dirty="0">
                <a:solidFill>
                  <a:schemeClr val="bg1"/>
                </a:solidFill>
              </a:rPr>
            </a:br>
            <a:br>
              <a:rPr lang="en-CA" dirty="0">
                <a:solidFill>
                  <a:schemeClr val="bg1"/>
                </a:solidFill>
              </a:rPr>
            </a:br>
            <a:br>
              <a:rPr lang="en-CA" dirty="0">
                <a:solidFill>
                  <a:schemeClr val="bg1"/>
                </a:solidFill>
              </a:rPr>
            </a:br>
            <a:endParaRPr lang="en-CA" dirty="0">
              <a:solidFill>
                <a:schemeClr val="bg1"/>
              </a:solidFill>
            </a:endParaRPr>
          </a:p>
        </p:txBody>
      </p:sp>
    </p:spTree>
    <p:extLst>
      <p:ext uri="{BB962C8B-B14F-4D97-AF65-F5344CB8AC3E}">
        <p14:creationId xmlns:p14="http://schemas.microsoft.com/office/powerpoint/2010/main" val="286415293"/>
      </p:ext>
    </p:extLst>
  </p:cSld>
  <p:clrMapOvr>
    <a:masterClrMapping/>
  </p:clrMapOvr>
  <mc:AlternateContent xmlns:mc="http://schemas.openxmlformats.org/markup-compatibility/2006" xmlns:p14="http://schemas.microsoft.com/office/powerpoint/2010/main">
    <mc:Choice Requires="p14">
      <p:transition spd="slow" p14:dur="2000" advTm="58444"/>
    </mc:Choice>
    <mc:Fallback xmlns="">
      <p:transition spd="slow" advTm="584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10"/>
                                        <p:tgtEl>
                                          <p:spTgt spid="14">
                                            <p:txEl>
                                              <p:pRg st="0" end="0"/>
                                            </p:txEl>
                                          </p:spTgt>
                                        </p:tgtEl>
                                      </p:cBhvr>
                                    </p:animEffect>
                                  </p:childTnLst>
                                </p:cTn>
                              </p:par>
                            </p:childTnLst>
                          </p:cTn>
                        </p:par>
                        <p:par>
                          <p:cTn id="8" fill="hold">
                            <p:stCondLst>
                              <p:cond delay="10"/>
                            </p:stCondLst>
                            <p:childTnLst>
                              <p:par>
                                <p:cTn id="9" presetID="10" presetClass="entr" presetSubtype="0" fill="hold" nodeType="afterEffect">
                                  <p:stCondLst>
                                    <p:cond delay="500"/>
                                  </p:stCondLst>
                                  <p:childTnLst>
                                    <p:set>
                                      <p:cBhvr>
                                        <p:cTn id="10" dur="1" fill="hold">
                                          <p:stCondLst>
                                            <p:cond delay="0"/>
                                          </p:stCondLst>
                                        </p:cTn>
                                        <p:tgtEl>
                                          <p:spTgt spid="14">
                                            <p:txEl>
                                              <p:pRg st="1" end="1"/>
                                            </p:txEl>
                                          </p:spTgt>
                                        </p:tgtEl>
                                        <p:attrNameLst>
                                          <p:attrName>style.visibility</p:attrName>
                                        </p:attrNameLst>
                                      </p:cBhvr>
                                      <p:to>
                                        <p:strVal val="visible"/>
                                      </p:to>
                                    </p:set>
                                    <p:animEffect transition="in" filter="fade">
                                      <p:cBhvr>
                                        <p:cTn id="11" dur="1000"/>
                                        <p:tgtEl>
                                          <p:spTgt spid="14">
                                            <p:txEl>
                                              <p:pRg st="1" end="1"/>
                                            </p:txEl>
                                          </p:spTgt>
                                        </p:tgtEl>
                                      </p:cBhvr>
                                    </p:animEffect>
                                  </p:childTnLst>
                                </p:cTn>
                              </p:par>
                            </p:childTnLst>
                          </p:cTn>
                        </p:par>
                        <p:par>
                          <p:cTn id="12" fill="hold">
                            <p:stCondLst>
                              <p:cond delay="1510"/>
                            </p:stCondLst>
                            <p:childTnLst>
                              <p:par>
                                <p:cTn id="13" presetID="10" presetClass="entr" presetSubtype="0" fill="hold" nodeType="afterEffect">
                                  <p:stCondLst>
                                    <p:cond delay="500"/>
                                  </p:stCondLst>
                                  <p:childTnLst>
                                    <p:set>
                                      <p:cBhvr>
                                        <p:cTn id="14" dur="1" fill="hold">
                                          <p:stCondLst>
                                            <p:cond delay="0"/>
                                          </p:stCondLst>
                                        </p:cTn>
                                        <p:tgtEl>
                                          <p:spTgt spid="14">
                                            <p:txEl>
                                              <p:pRg st="2" end="2"/>
                                            </p:txEl>
                                          </p:spTgt>
                                        </p:tgtEl>
                                        <p:attrNameLst>
                                          <p:attrName>style.visibility</p:attrName>
                                        </p:attrNameLst>
                                      </p:cBhvr>
                                      <p:to>
                                        <p:strVal val="visible"/>
                                      </p:to>
                                    </p:set>
                                    <p:animEffect transition="in" filter="fade">
                                      <p:cBhvr>
                                        <p:cTn id="15" dur="1000"/>
                                        <p:tgtEl>
                                          <p:spTgt spid="14">
                                            <p:txEl>
                                              <p:pRg st="2" end="2"/>
                                            </p:txEl>
                                          </p:spTgt>
                                        </p:tgtEl>
                                      </p:cBhvr>
                                    </p:animEffect>
                                  </p:childTnLst>
                                </p:cTn>
                              </p:par>
                            </p:childTnLst>
                          </p:cTn>
                        </p:par>
                        <p:par>
                          <p:cTn id="16" fill="hold">
                            <p:stCondLst>
                              <p:cond delay="3010"/>
                            </p:stCondLst>
                            <p:childTnLst>
                              <p:par>
                                <p:cTn id="17" presetID="10" presetClass="entr" presetSubtype="0" fill="hold" nodeType="afterEffect">
                                  <p:stCondLst>
                                    <p:cond delay="500"/>
                                  </p:stCondLst>
                                  <p:childTnLst>
                                    <p:set>
                                      <p:cBhvr>
                                        <p:cTn id="18" dur="1" fill="hold">
                                          <p:stCondLst>
                                            <p:cond delay="0"/>
                                          </p:stCondLst>
                                        </p:cTn>
                                        <p:tgtEl>
                                          <p:spTgt spid="14">
                                            <p:txEl>
                                              <p:pRg st="3" end="3"/>
                                            </p:txEl>
                                          </p:spTgt>
                                        </p:tgtEl>
                                        <p:attrNameLst>
                                          <p:attrName>style.visibility</p:attrName>
                                        </p:attrNameLst>
                                      </p:cBhvr>
                                      <p:to>
                                        <p:strVal val="visible"/>
                                      </p:to>
                                    </p:set>
                                    <p:animEffect transition="in" filter="fade">
                                      <p:cBhvr>
                                        <p:cTn id="19" dur="1000"/>
                                        <p:tgtEl>
                                          <p:spTgt spid="14">
                                            <p:txEl>
                                              <p:pRg st="3" end="3"/>
                                            </p:txEl>
                                          </p:spTgt>
                                        </p:tgtEl>
                                      </p:cBhvr>
                                    </p:animEffect>
                                  </p:childTnLst>
                                </p:cTn>
                              </p:par>
                            </p:childTnLst>
                          </p:cTn>
                        </p:par>
                        <p:par>
                          <p:cTn id="20" fill="hold">
                            <p:stCondLst>
                              <p:cond delay="4510"/>
                            </p:stCondLst>
                            <p:childTnLst>
                              <p:par>
                                <p:cTn id="21" presetID="10" presetClass="entr" presetSubtype="0" fill="hold" nodeType="afterEffect">
                                  <p:stCondLst>
                                    <p:cond delay="500"/>
                                  </p:stCondLst>
                                  <p:childTnLst>
                                    <p:set>
                                      <p:cBhvr>
                                        <p:cTn id="22" dur="1" fill="hold">
                                          <p:stCondLst>
                                            <p:cond delay="0"/>
                                          </p:stCondLst>
                                        </p:cTn>
                                        <p:tgtEl>
                                          <p:spTgt spid="14">
                                            <p:txEl>
                                              <p:pRg st="4" end="4"/>
                                            </p:txEl>
                                          </p:spTgt>
                                        </p:tgtEl>
                                        <p:attrNameLst>
                                          <p:attrName>style.visibility</p:attrName>
                                        </p:attrNameLst>
                                      </p:cBhvr>
                                      <p:to>
                                        <p:strVal val="visible"/>
                                      </p:to>
                                    </p:set>
                                    <p:animEffect transition="in" filter="fade">
                                      <p:cBhvr>
                                        <p:cTn id="23" dur="1000"/>
                                        <p:tgtEl>
                                          <p:spTgt spid="14">
                                            <p:txEl>
                                              <p:pRg st="4" end="4"/>
                                            </p:txEl>
                                          </p:spTgt>
                                        </p:tgtEl>
                                      </p:cBhvr>
                                    </p:animEffect>
                                  </p:childTnLst>
                                </p:cTn>
                              </p:par>
                            </p:childTnLst>
                          </p:cTn>
                        </p:par>
                        <p:par>
                          <p:cTn id="24" fill="hold">
                            <p:stCondLst>
                              <p:cond delay="6010"/>
                            </p:stCondLst>
                            <p:childTnLst>
                              <p:par>
                                <p:cTn id="25" presetID="1" presetClass="mediacall" presetSubtype="0" fill="hold" nodeType="afterEffect">
                                  <p:stCondLst>
                                    <p:cond delay="0"/>
                                  </p:stCondLst>
                                  <p:childTnLst>
                                    <p:cmd type="call" cmd="playFrom(0.0)">
                                      <p:cBhvr>
                                        <p:cTn id="26" dur="58444" fill="hold"/>
                                        <p:tgtEl>
                                          <p:spTgt spid="11"/>
                                        </p:tgtEl>
                                      </p:cBhvr>
                                    </p:cmd>
                                  </p:childTnLst>
                                </p:cTn>
                              </p:par>
                              <p:par>
                                <p:cTn id="27" presetID="10" presetClass="entr" presetSubtype="0" fill="hold" nodeType="withEffect">
                                  <p:stCondLst>
                                    <p:cond delay="3490"/>
                                  </p:stCondLst>
                                  <p:childTnLst>
                                    <p:set>
                                      <p:cBhvr>
                                        <p:cTn id="28" dur="1" fill="hold">
                                          <p:stCondLst>
                                            <p:cond delay="0"/>
                                          </p:stCondLst>
                                        </p:cTn>
                                        <p:tgtEl>
                                          <p:spTgt spid="14">
                                            <p:txEl>
                                              <p:pRg st="5" end="5"/>
                                            </p:txEl>
                                          </p:spTgt>
                                        </p:tgtEl>
                                        <p:attrNameLst>
                                          <p:attrName>style.visibility</p:attrName>
                                        </p:attrNameLst>
                                      </p:cBhvr>
                                      <p:to>
                                        <p:strVal val="visible"/>
                                      </p:to>
                                    </p:set>
                                    <p:animEffect transition="in" filter="fade">
                                      <p:cBhvr>
                                        <p:cTn id="29" dur="1000"/>
                                        <p:tgtEl>
                                          <p:spTgt spid="14">
                                            <p:txEl>
                                              <p:pRg st="5" end="5"/>
                                            </p:txEl>
                                          </p:spTgt>
                                        </p:tgtEl>
                                      </p:cBhvr>
                                    </p:animEffect>
                                  </p:childTnLst>
                                </p:cTn>
                              </p:par>
                              <p:par>
                                <p:cTn id="30" presetID="2" presetClass="mediacall" presetSubtype="0" fill="hold" nodeType="withEffect">
                                  <p:stCondLst>
                                    <p:cond delay="39500"/>
                                  </p:stCondLst>
                                  <p:childTnLst>
                                    <p:cmd type="call" cmd="togglePause">
                                      <p:cBhvr>
                                        <p:cTn id="31" dur="1" fill="hold"/>
                                        <p:tgtEl>
                                          <p:spTgt spid="11"/>
                                        </p:tgtEl>
                                      </p:cBhvr>
                                    </p:cmd>
                                  </p:childTnLst>
                                </p:cTn>
                              </p:par>
                              <p:par>
                                <p:cTn id="32" presetID="10" presetClass="entr" presetSubtype="0" fill="hold" nodeType="withEffect">
                                  <p:stCondLst>
                                    <p:cond delay="39500"/>
                                  </p:stCondLst>
                                  <p:childTnLst>
                                    <p:set>
                                      <p:cBhvr>
                                        <p:cTn id="33" dur="1" fill="hold">
                                          <p:stCondLst>
                                            <p:cond delay="0"/>
                                          </p:stCondLst>
                                        </p:cTn>
                                        <p:tgtEl>
                                          <p:spTgt spid="14">
                                            <p:txEl>
                                              <p:pRg st="6" end="6"/>
                                            </p:txEl>
                                          </p:spTgt>
                                        </p:tgtEl>
                                        <p:attrNameLst>
                                          <p:attrName>style.visibility</p:attrName>
                                        </p:attrNameLst>
                                      </p:cBhvr>
                                      <p:to>
                                        <p:strVal val="visible"/>
                                      </p:to>
                                    </p:set>
                                    <p:animEffect transition="in" filter="fade">
                                      <p:cBhvr>
                                        <p:cTn id="34" dur="10"/>
                                        <p:tgtEl>
                                          <p:spTgt spid="14">
                                            <p:txEl>
                                              <p:pRg st="6" end="6"/>
                                            </p:txEl>
                                          </p:spTgt>
                                        </p:tgtEl>
                                      </p:cBhvr>
                                    </p:animEffect>
                                  </p:childTnLst>
                                </p:cTn>
                              </p:par>
                              <p:par>
                                <p:cTn id="35" presetID="10" presetClass="entr" presetSubtype="0" fill="hold" nodeType="withEffect">
                                  <p:stCondLst>
                                    <p:cond delay="45000"/>
                                  </p:stCondLst>
                                  <p:childTnLst>
                                    <p:set>
                                      <p:cBhvr>
                                        <p:cTn id="36" dur="1" fill="hold">
                                          <p:stCondLst>
                                            <p:cond delay="0"/>
                                          </p:stCondLst>
                                        </p:cTn>
                                        <p:tgtEl>
                                          <p:spTgt spid="14">
                                            <p:txEl>
                                              <p:pRg st="7" end="7"/>
                                            </p:txEl>
                                          </p:spTgt>
                                        </p:tgtEl>
                                        <p:attrNameLst>
                                          <p:attrName>style.visibility</p:attrName>
                                        </p:attrNameLst>
                                      </p:cBhvr>
                                      <p:to>
                                        <p:strVal val="visible"/>
                                      </p:to>
                                    </p:set>
                                    <p:animEffect transition="in" filter="fade">
                                      <p:cBhvr>
                                        <p:cTn id="37" dur="10"/>
                                        <p:tgtEl>
                                          <p:spTgt spid="14">
                                            <p:txEl>
                                              <p:pRg st="7" end="7"/>
                                            </p:txEl>
                                          </p:spTgt>
                                        </p:tgtEl>
                                      </p:cBhvr>
                                    </p:animEffect>
                                  </p:childTnLst>
                                </p:cTn>
                              </p:par>
                              <p:par>
                                <p:cTn id="38" presetID="1" presetClass="mediacall" presetSubtype="0" fill="hold" nodeType="withEffect">
                                  <p:stCondLst>
                                    <p:cond delay="49000"/>
                                  </p:stCondLst>
                                  <p:childTnLst>
                                    <p:cmd type="call" cmd="playFrom(40)">
                                      <p:cBhvr>
                                        <p:cTn id="39" dur="18444" fill="hold"/>
                                        <p:tgtEl>
                                          <p:spTgt spid="11"/>
                                        </p:tgtEl>
                                      </p:cBhvr>
                                    </p:cmd>
                                  </p:childTnLst>
                                </p:cTn>
                              </p:par>
                              <p:par>
                                <p:cTn id="40" presetID="10" presetClass="entr" presetSubtype="0" fill="hold" nodeType="withEffect">
                                  <p:stCondLst>
                                    <p:cond delay="51000"/>
                                  </p:stCondLst>
                                  <p:childTnLst>
                                    <p:set>
                                      <p:cBhvr>
                                        <p:cTn id="41" dur="1" fill="hold">
                                          <p:stCondLst>
                                            <p:cond delay="0"/>
                                          </p:stCondLst>
                                        </p:cTn>
                                        <p:tgtEl>
                                          <p:spTgt spid="14">
                                            <p:txEl>
                                              <p:pRg st="8" end="8"/>
                                            </p:txEl>
                                          </p:spTgt>
                                        </p:tgtEl>
                                        <p:attrNameLst>
                                          <p:attrName>style.visibility</p:attrName>
                                        </p:attrNameLst>
                                      </p:cBhvr>
                                      <p:to>
                                        <p:strVal val="visible"/>
                                      </p:to>
                                    </p:set>
                                    <p:animEffect transition="in" filter="fade">
                                      <p:cBhvr>
                                        <p:cTn id="42" dur="10"/>
                                        <p:tgtEl>
                                          <p:spTgt spid="1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3" fill="hold" display="0">
                  <p:stCondLst>
                    <p:cond delay="indefinite"/>
                  </p:stCondLst>
                </p:cTn>
                <p:tgtEl>
                  <p:spTgt spid="11"/>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5D345-D3C5-40C7-A8AD-DFBD653DA4E5}"/>
              </a:ext>
            </a:extLst>
          </p:cNvPr>
          <p:cNvSpPr>
            <a:spLocks noGrp="1"/>
          </p:cNvSpPr>
          <p:nvPr>
            <p:ph type="title"/>
          </p:nvPr>
        </p:nvSpPr>
        <p:spPr>
          <a:xfrm>
            <a:off x="457200" y="267494"/>
            <a:ext cx="8229600" cy="742950"/>
          </a:xfrm>
        </p:spPr>
        <p:txBody>
          <a:bodyPr/>
          <a:lstStyle/>
          <a:p>
            <a:r>
              <a:rPr lang="en-US" dirty="0"/>
              <a:t>Programming goes wrong on overflow</a:t>
            </a:r>
            <a:endParaRPr lang="en-CA" dirty="0"/>
          </a:p>
        </p:txBody>
      </p:sp>
      <p:sp>
        <p:nvSpPr>
          <p:cNvPr id="3" name="Content Placeholder 2">
            <a:extLst>
              <a:ext uri="{FF2B5EF4-FFF2-40B4-BE49-F238E27FC236}">
                <a16:creationId xmlns:a16="http://schemas.microsoft.com/office/drawing/2014/main" id="{1ACDEFC8-9F38-48A5-9AC2-E3433BECB8F7}"/>
              </a:ext>
            </a:extLst>
          </p:cNvPr>
          <p:cNvSpPr>
            <a:spLocks noGrp="1"/>
          </p:cNvSpPr>
          <p:nvPr>
            <p:ph idx="1"/>
          </p:nvPr>
        </p:nvSpPr>
        <p:spPr>
          <a:xfrm>
            <a:off x="179512" y="1059582"/>
            <a:ext cx="8856984" cy="3657600"/>
          </a:xfrm>
        </p:spPr>
        <p:txBody>
          <a:bodyPr>
            <a:normAutofit/>
          </a:bodyPr>
          <a:lstStyle/>
          <a:p>
            <a:r>
              <a:rPr lang="en-CA" dirty="0"/>
              <a:t>Ariane 5 rocket self-destructs 40 sec after launch in 1996</a:t>
            </a:r>
          </a:p>
          <a:p>
            <a:pPr lvl="1"/>
            <a:r>
              <a:rPr lang="en-CA" dirty="0"/>
              <a:t>casting a </a:t>
            </a:r>
            <a:r>
              <a:rPr lang="en-CA" b="1" dirty="0"/>
              <a:t>64-bit </a:t>
            </a:r>
            <a:r>
              <a:rPr lang="en-CA" sz="2200" b="1" dirty="0">
                <a:latin typeface="Courier New" panose="02070309020205020404" pitchFamily="49" charset="0"/>
                <a:cs typeface="Courier New" panose="02070309020205020404" pitchFamily="49" charset="0"/>
              </a:rPr>
              <a:t>double</a:t>
            </a:r>
            <a:r>
              <a:rPr lang="en-CA" dirty="0"/>
              <a:t> to </a:t>
            </a:r>
            <a:r>
              <a:rPr lang="en-CA" b="1" dirty="0"/>
              <a:t>16-bit </a:t>
            </a:r>
            <a:r>
              <a:rPr lang="en-CA" sz="2200" b="1" dirty="0">
                <a:latin typeface="Courier New" panose="02070309020205020404" pitchFamily="49" charset="0"/>
                <a:cs typeface="Courier New" panose="02070309020205020404" pitchFamily="49" charset="0"/>
              </a:rPr>
              <a:t>int</a:t>
            </a:r>
            <a:r>
              <a:rPr lang="en-CA" b="1" dirty="0"/>
              <a:t> </a:t>
            </a:r>
            <a:r>
              <a:rPr lang="en-CA" dirty="0"/>
              <a:t>needs 275B </a:t>
            </a:r>
            <a:r>
              <a:rPr lang="en-CA" b="1" dirty="0">
                <a:latin typeface="Courier New" panose="02070309020205020404" pitchFamily="49" charset="0"/>
                <a:cs typeface="Courier New" panose="02070309020205020404" pitchFamily="49" charset="0"/>
              </a:rPr>
              <a:t>int</a:t>
            </a:r>
            <a:r>
              <a:rPr lang="en-CA" b="1" dirty="0"/>
              <a:t> </a:t>
            </a:r>
            <a:r>
              <a:rPr lang="en-CA" dirty="0"/>
              <a:t>variables</a:t>
            </a:r>
            <a:endParaRPr lang="en-CA" sz="2400" dirty="0"/>
          </a:p>
          <a:p>
            <a:r>
              <a:rPr lang="en-US" dirty="0"/>
              <a:t>For 6 hours, over 6000 people got a busy signal calling 911</a:t>
            </a:r>
          </a:p>
          <a:p>
            <a:pPr lvl="1"/>
            <a:r>
              <a:rPr lang="en-CA" dirty="0"/>
              <a:t>911 call routing stopped after a </a:t>
            </a:r>
            <a:r>
              <a:rPr lang="en-CA" b="1" dirty="0"/>
              <a:t>counter reached maximum</a:t>
            </a:r>
          </a:p>
          <a:p>
            <a:r>
              <a:rPr lang="en-CA" dirty="0"/>
              <a:t>Therac-25 radiation therapy device kills 6  (1985-1987)</a:t>
            </a:r>
          </a:p>
          <a:p>
            <a:pPr lvl="1"/>
            <a:r>
              <a:rPr lang="en-CA" sz="2200" b="1" dirty="0">
                <a:latin typeface="Courier New" panose="02070309020205020404" pitchFamily="49" charset="0"/>
              </a:rPr>
              <a:t>error++; If (error != 0)</a:t>
            </a:r>
            <a:r>
              <a:rPr lang="en-CA" sz="2200" dirty="0"/>
              <a:t> </a:t>
            </a:r>
            <a:r>
              <a:rPr lang="en-CA" dirty="0"/>
              <a:t>means </a:t>
            </a:r>
            <a:r>
              <a:rPr lang="en-CA" i="1" dirty="0"/>
              <a:t>do not irradiate patient</a:t>
            </a:r>
            <a:br>
              <a:rPr lang="en-CA" dirty="0"/>
            </a:br>
            <a:r>
              <a:rPr lang="en-CA" dirty="0"/>
              <a:t>+1 to a byte 256 times equals zero.  use </a:t>
            </a:r>
            <a:r>
              <a:rPr lang="en-CA" b="1" dirty="0" err="1">
                <a:latin typeface="Courier New" panose="02070309020205020404" pitchFamily="49" charset="0"/>
              </a:rPr>
              <a:t>isError</a:t>
            </a:r>
            <a:r>
              <a:rPr lang="en-CA" dirty="0"/>
              <a:t> set to </a:t>
            </a:r>
            <a:r>
              <a:rPr lang="en-CA" b="1" dirty="0" err="1">
                <a:latin typeface="Courier New" panose="02070309020205020404" pitchFamily="49" charset="0"/>
              </a:rPr>
              <a:t>true|false</a:t>
            </a:r>
            <a:endParaRPr lang="en-CA" b="1" dirty="0">
              <a:latin typeface="Courier New" panose="02070309020205020404" pitchFamily="49" charset="0"/>
            </a:endParaRPr>
          </a:p>
          <a:p>
            <a:r>
              <a:rPr lang="en-US" dirty="0"/>
              <a:t>Toyota Sudden Unintended Acceleration kills ~400 </a:t>
            </a:r>
            <a:r>
              <a:rPr lang="en-US" sz="2000" dirty="0"/>
              <a:t>(2002-2010)</a:t>
            </a:r>
            <a:endParaRPr lang="en-US" dirty="0"/>
          </a:p>
          <a:p>
            <a:pPr lvl="1"/>
            <a:r>
              <a:rPr lang="en-CA" dirty="0"/>
              <a:t>data type </a:t>
            </a:r>
            <a:r>
              <a:rPr lang="en-CA" b="1" dirty="0"/>
              <a:t>casting</a:t>
            </a:r>
            <a:r>
              <a:rPr lang="en-CA" dirty="0"/>
              <a:t> altered values. 30% of </a:t>
            </a:r>
            <a:r>
              <a:rPr lang="en-CA" b="1" dirty="0">
                <a:latin typeface="Courier New" panose="02070309020205020404" pitchFamily="49" charset="0"/>
                <a:cs typeface="Courier New" panose="02070309020205020404" pitchFamily="49" charset="0"/>
              </a:rPr>
              <a:t>switch</a:t>
            </a:r>
            <a:r>
              <a:rPr lang="en-CA" dirty="0"/>
              <a:t> without error traps</a:t>
            </a:r>
          </a:p>
        </p:txBody>
      </p:sp>
    </p:spTree>
    <p:extLst>
      <p:ext uri="{BB962C8B-B14F-4D97-AF65-F5344CB8AC3E}">
        <p14:creationId xmlns:p14="http://schemas.microsoft.com/office/powerpoint/2010/main" val="38627895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59396-4E32-4550-9E3F-C4D018F5876C}"/>
              </a:ext>
            </a:extLst>
          </p:cNvPr>
          <p:cNvSpPr>
            <a:spLocks noGrp="1"/>
          </p:cNvSpPr>
          <p:nvPr>
            <p:ph type="title"/>
          </p:nvPr>
        </p:nvSpPr>
        <p:spPr>
          <a:xfrm>
            <a:off x="457200" y="267494"/>
            <a:ext cx="8229600" cy="742950"/>
          </a:xfrm>
        </p:spPr>
        <p:txBody>
          <a:bodyPr/>
          <a:lstStyle/>
          <a:p>
            <a:pPr algn="ctr"/>
            <a:r>
              <a:rPr lang="en-CA" dirty="0"/>
              <a:t>Error Traps</a:t>
            </a:r>
          </a:p>
        </p:txBody>
      </p:sp>
      <p:sp>
        <p:nvSpPr>
          <p:cNvPr id="3" name="TextBox 2">
            <a:extLst>
              <a:ext uri="{FF2B5EF4-FFF2-40B4-BE49-F238E27FC236}">
                <a16:creationId xmlns:a16="http://schemas.microsoft.com/office/drawing/2014/main" id="{F4182FB8-0BBD-4985-B2FE-06ECF71634C5}"/>
              </a:ext>
            </a:extLst>
          </p:cNvPr>
          <p:cNvSpPr txBox="1"/>
          <p:nvPr/>
        </p:nvSpPr>
        <p:spPr>
          <a:xfrm>
            <a:off x="457200" y="1131590"/>
            <a:ext cx="3898776" cy="3744416"/>
          </a:xfrm>
          <a:prstGeom prst="rect">
            <a:avLst/>
          </a:prstGeom>
          <a:noFill/>
          <a:ln w="34925">
            <a:solidFill>
              <a:srgbClr val="FDA023"/>
            </a:solidFill>
          </a:ln>
        </p:spPr>
        <p:txBody>
          <a:bodyPr wrap="square" lIns="180000" tIns="90000" rIns="180000" bIns="90000" numCol="1" rtlCol="0">
            <a:noAutofit/>
          </a:bodyPr>
          <a:lstStyle/>
          <a:p>
            <a:r>
              <a:rPr lang="en-CA" dirty="0">
                <a:latin typeface="Consolas" panose="020B0609020204030204" pitchFamily="49" charset="0"/>
              </a:rPr>
              <a:t>IF (true1) {</a:t>
            </a:r>
            <a:br>
              <a:rPr lang="en-CA" dirty="0">
                <a:latin typeface="Consolas" panose="020B0609020204030204" pitchFamily="49" charset="0"/>
              </a:rPr>
            </a:br>
            <a:r>
              <a:rPr lang="en-CA" dirty="0">
                <a:latin typeface="Consolas" panose="020B0609020204030204" pitchFamily="49" charset="0"/>
              </a:rPr>
              <a:t>    do this;</a:t>
            </a:r>
            <a:br>
              <a:rPr lang="en-CA" dirty="0">
                <a:latin typeface="Consolas" panose="020B0609020204030204" pitchFamily="49" charset="0"/>
              </a:rPr>
            </a:br>
            <a:r>
              <a:rPr lang="en-CA" dirty="0">
                <a:latin typeface="Consolas" panose="020B0609020204030204" pitchFamily="49" charset="0"/>
              </a:rPr>
              <a:t>}</a:t>
            </a:r>
          </a:p>
          <a:p>
            <a:r>
              <a:rPr lang="en-CA" dirty="0">
                <a:latin typeface="Consolas" panose="020B0609020204030204" pitchFamily="49" charset="0"/>
              </a:rPr>
              <a:t>ELSE IF (true2) {</a:t>
            </a:r>
            <a:br>
              <a:rPr lang="en-CA" dirty="0">
                <a:latin typeface="Consolas" panose="020B0609020204030204" pitchFamily="49" charset="0"/>
              </a:rPr>
            </a:br>
            <a:r>
              <a:rPr lang="en-CA" dirty="0">
                <a:latin typeface="Consolas" panose="020B0609020204030204" pitchFamily="49" charset="0"/>
              </a:rPr>
              <a:t>    do that;</a:t>
            </a:r>
            <a:br>
              <a:rPr lang="en-CA" dirty="0">
                <a:latin typeface="Consolas" panose="020B0609020204030204" pitchFamily="49" charset="0"/>
              </a:rPr>
            </a:br>
            <a:r>
              <a:rPr lang="en-CA" dirty="0">
                <a:latin typeface="Consolas" panose="020B0609020204030204" pitchFamily="49" charset="0"/>
              </a:rPr>
              <a:t>}</a:t>
            </a:r>
          </a:p>
          <a:p>
            <a:r>
              <a:rPr lang="en-CA" b="1" dirty="0">
                <a:latin typeface="Consolas" panose="020B0609020204030204" pitchFamily="49" charset="0"/>
              </a:rPr>
              <a:t>ELSE</a:t>
            </a:r>
            <a:r>
              <a:rPr lang="en-CA" dirty="0">
                <a:latin typeface="Consolas" panose="020B0609020204030204" pitchFamily="49" charset="0"/>
              </a:rPr>
              <a:t> { /* error trap */</a:t>
            </a:r>
            <a:br>
              <a:rPr lang="en-CA" dirty="0">
                <a:latin typeface="Consolas" panose="020B0609020204030204" pitchFamily="49" charset="0"/>
              </a:rPr>
            </a:br>
            <a:r>
              <a:rPr lang="en-CA" dirty="0">
                <a:latin typeface="Consolas" panose="020B0609020204030204" pitchFamily="49" charset="0"/>
              </a:rPr>
              <a:t>    unknownCondition = true;</a:t>
            </a:r>
            <a:br>
              <a:rPr lang="en-CA" dirty="0">
                <a:latin typeface="Consolas" panose="020B0609020204030204" pitchFamily="49" charset="0"/>
              </a:rPr>
            </a:br>
            <a:r>
              <a:rPr lang="en-CA" dirty="0">
                <a:latin typeface="Consolas" panose="020B0609020204030204" pitchFamily="49" charset="0"/>
              </a:rPr>
              <a:t>}</a:t>
            </a:r>
          </a:p>
          <a:p>
            <a:r>
              <a:rPr lang="en-CA" dirty="0">
                <a:latin typeface="Consolas" panose="020B0609020204030204" pitchFamily="49" charset="0"/>
              </a:rPr>
              <a:t>...</a:t>
            </a:r>
          </a:p>
          <a:p>
            <a:r>
              <a:rPr lang="en-CA" dirty="0">
                <a:latin typeface="Consolas" panose="020B0609020204030204" pitchFamily="49" charset="0"/>
              </a:rPr>
              <a:t>IF (</a:t>
            </a:r>
            <a:r>
              <a:rPr lang="en-CA" dirty="0" err="1">
                <a:latin typeface="Consolas" panose="020B0609020204030204" pitchFamily="49" charset="0"/>
              </a:rPr>
              <a:t>unknownCondition</a:t>
            </a:r>
            <a:r>
              <a:rPr lang="en-CA" dirty="0">
                <a:latin typeface="Consolas" panose="020B0609020204030204" pitchFamily="49" charset="0"/>
              </a:rPr>
              <a:t>) {</a:t>
            </a:r>
            <a:br>
              <a:rPr lang="en-CA" dirty="0">
                <a:latin typeface="Consolas" panose="020B0609020204030204" pitchFamily="49" charset="0"/>
              </a:rPr>
            </a:br>
            <a:r>
              <a:rPr lang="en-CA" dirty="0">
                <a:latin typeface="Consolas" panose="020B0609020204030204" pitchFamily="49" charset="0"/>
              </a:rPr>
              <a:t>    </a:t>
            </a:r>
            <a:r>
              <a:rPr lang="en-US" dirty="0">
                <a:latin typeface="Consolas" panose="020B0609020204030204" pitchFamily="49" charset="0"/>
              </a:rPr>
              <a:t>exit(86)</a:t>
            </a:r>
            <a:r>
              <a:rPr lang="en-CA" dirty="0">
                <a:latin typeface="Consolas" panose="020B0609020204030204" pitchFamily="49" charset="0"/>
              </a:rPr>
              <a:t>; // stop!!!!!!!</a:t>
            </a:r>
          </a:p>
          <a:p>
            <a:r>
              <a:rPr lang="en-CA" dirty="0">
                <a:latin typeface="Consolas" panose="020B0609020204030204" pitchFamily="49" charset="0"/>
              </a:rPr>
              <a:t>}</a:t>
            </a:r>
          </a:p>
          <a:p>
            <a:endParaRPr lang="en-CA" dirty="0"/>
          </a:p>
          <a:p>
            <a:endParaRPr lang="en-CA" dirty="0">
              <a:latin typeface="Consolas" panose="020B0609020204030204" pitchFamily="49" charset="0"/>
            </a:endParaRPr>
          </a:p>
        </p:txBody>
      </p:sp>
      <p:sp>
        <p:nvSpPr>
          <p:cNvPr id="4" name="TextBox 3">
            <a:extLst>
              <a:ext uri="{FF2B5EF4-FFF2-40B4-BE49-F238E27FC236}">
                <a16:creationId xmlns:a16="http://schemas.microsoft.com/office/drawing/2014/main" id="{3ECDCB0B-F522-40F3-B3C5-A80C3C558E0C}"/>
              </a:ext>
            </a:extLst>
          </p:cNvPr>
          <p:cNvSpPr txBox="1"/>
          <p:nvPr/>
        </p:nvSpPr>
        <p:spPr>
          <a:xfrm>
            <a:off x="4572000" y="1131590"/>
            <a:ext cx="4176464" cy="3744416"/>
          </a:xfrm>
          <a:prstGeom prst="rect">
            <a:avLst/>
          </a:prstGeom>
          <a:noFill/>
          <a:ln w="34925">
            <a:solidFill>
              <a:srgbClr val="FDA023"/>
            </a:solidFill>
          </a:ln>
        </p:spPr>
        <p:txBody>
          <a:bodyPr wrap="square" lIns="180000" tIns="90000" rIns="90000" bIns="90000" numCol="1" rtlCol="0">
            <a:noAutofit/>
          </a:bodyPr>
          <a:lstStyle/>
          <a:p>
            <a:pPr>
              <a:spcBef>
                <a:spcPts val="600"/>
              </a:spcBef>
            </a:pPr>
            <a:r>
              <a:rPr lang="en-US" dirty="0">
                <a:latin typeface="Consolas" panose="020B0609020204030204" pitchFamily="49" charset="0"/>
              </a:rPr>
              <a:t>switch(</a:t>
            </a:r>
            <a:r>
              <a:rPr lang="en-US" dirty="0" err="1">
                <a:latin typeface="Consolas" panose="020B0609020204030204" pitchFamily="49" charset="0"/>
              </a:rPr>
              <a:t>char_variable</a:t>
            </a:r>
            <a:r>
              <a:rPr lang="en-US" dirty="0">
                <a:latin typeface="Consolas" panose="020B0609020204030204" pitchFamily="49" charset="0"/>
              </a:rPr>
              <a:t>) {</a:t>
            </a:r>
          </a:p>
          <a:p>
            <a:pPr>
              <a:spcBef>
                <a:spcPts val="600"/>
              </a:spcBef>
            </a:pPr>
            <a:r>
              <a:rPr lang="en-US" dirty="0">
                <a:latin typeface="Consolas" panose="020B0609020204030204" pitchFamily="49" charset="0"/>
              </a:rPr>
              <a:t>    case 'a':</a:t>
            </a:r>
            <a:br>
              <a:rPr lang="en-US" dirty="0">
                <a:latin typeface="Consolas" panose="020B0609020204030204" pitchFamily="49" charset="0"/>
              </a:rPr>
            </a:br>
            <a:r>
              <a:rPr lang="en-US" dirty="0">
                <a:latin typeface="Consolas" panose="020B0609020204030204" pitchFamily="49" charset="0"/>
              </a:rPr>
              <a:t>    case 'A':</a:t>
            </a:r>
            <a:br>
              <a:rPr lang="en-US" dirty="0">
                <a:latin typeface="Consolas" panose="020B0609020204030204" pitchFamily="49" charset="0"/>
              </a:rPr>
            </a:br>
            <a:r>
              <a:rPr lang="en-US" dirty="0">
                <a:latin typeface="Consolas" panose="020B0609020204030204" pitchFamily="49" charset="0"/>
              </a:rPr>
              <a:t>        </a:t>
            </a:r>
            <a:r>
              <a:rPr lang="en-US" dirty="0" err="1">
                <a:latin typeface="Consolas" panose="020B0609020204030204" pitchFamily="49" charset="0"/>
              </a:rPr>
              <a:t>do_this</a:t>
            </a:r>
            <a:r>
              <a:rPr lang="en-US" dirty="0">
                <a:latin typeface="Consolas" panose="020B0609020204030204" pitchFamily="49" charset="0"/>
              </a:rPr>
              <a:t>();</a:t>
            </a:r>
            <a:br>
              <a:rPr lang="en-US" dirty="0">
                <a:latin typeface="Consolas" panose="020B0609020204030204" pitchFamily="49" charset="0"/>
              </a:rPr>
            </a:br>
            <a:r>
              <a:rPr lang="en-US" dirty="0">
                <a:latin typeface="Consolas" panose="020B0609020204030204" pitchFamily="49" charset="0"/>
              </a:rPr>
              <a:t>               // fall thru</a:t>
            </a:r>
            <a:r>
              <a:rPr lang="en-US" i="1" dirty="0">
                <a:latin typeface="Consolas" panose="020B0609020204030204" pitchFamily="49" charset="0"/>
              </a:rPr>
              <a:t>?!?!</a:t>
            </a:r>
          </a:p>
          <a:p>
            <a:pPr>
              <a:spcBef>
                <a:spcPts val="600"/>
              </a:spcBef>
            </a:pPr>
            <a:r>
              <a:rPr lang="en-US" dirty="0">
                <a:latin typeface="Consolas" panose="020B0609020204030204" pitchFamily="49" charset="0"/>
              </a:rPr>
              <a:t>    case 'b':</a:t>
            </a:r>
            <a:br>
              <a:rPr lang="en-US" dirty="0">
                <a:latin typeface="Consolas" panose="020B0609020204030204" pitchFamily="49" charset="0"/>
              </a:rPr>
            </a:br>
            <a:r>
              <a:rPr lang="en-US" dirty="0">
                <a:latin typeface="Consolas" panose="020B0609020204030204" pitchFamily="49" charset="0"/>
              </a:rPr>
              <a:t>    case 'B':</a:t>
            </a:r>
            <a:br>
              <a:rPr lang="en-US" dirty="0">
                <a:latin typeface="Consolas" panose="020B0609020204030204" pitchFamily="49" charset="0"/>
              </a:rPr>
            </a:br>
            <a:r>
              <a:rPr lang="en-US" dirty="0">
                <a:latin typeface="Consolas" panose="020B0609020204030204" pitchFamily="49" charset="0"/>
              </a:rPr>
              <a:t>        </a:t>
            </a:r>
            <a:r>
              <a:rPr lang="en-US" dirty="0" err="1">
                <a:latin typeface="Consolas" panose="020B0609020204030204" pitchFamily="49" charset="0"/>
              </a:rPr>
              <a:t>do_that</a:t>
            </a:r>
            <a:r>
              <a:rPr lang="en-US" dirty="0">
                <a:latin typeface="Consolas" panose="020B0609020204030204" pitchFamily="49" charset="0"/>
              </a:rPr>
              <a:t>();</a:t>
            </a:r>
            <a:br>
              <a:rPr lang="en-US" dirty="0">
                <a:latin typeface="Consolas" panose="020B0609020204030204" pitchFamily="49" charset="0"/>
              </a:rPr>
            </a:br>
            <a:r>
              <a:rPr lang="en-US" dirty="0">
                <a:latin typeface="Consolas" panose="020B0609020204030204" pitchFamily="49" charset="0"/>
              </a:rPr>
              <a:t>        break; // </a:t>
            </a:r>
            <a:r>
              <a:rPr lang="en-US" i="1" dirty="0">
                <a:latin typeface="Consolas" panose="020B0609020204030204" pitchFamily="49" charset="0"/>
              </a:rPr>
              <a:t>don’t forget!</a:t>
            </a:r>
          </a:p>
          <a:p>
            <a:pPr>
              <a:spcBef>
                <a:spcPts val="600"/>
              </a:spcBef>
            </a:pPr>
            <a:r>
              <a:rPr lang="en-US" dirty="0">
                <a:latin typeface="Consolas" panose="020B0609020204030204" pitchFamily="49" charset="0"/>
              </a:rPr>
              <a:t>    </a:t>
            </a:r>
            <a:r>
              <a:rPr lang="en-US" b="1" dirty="0">
                <a:latin typeface="Consolas" panose="020B0609020204030204" pitchFamily="49" charset="0"/>
              </a:rPr>
              <a:t>default</a:t>
            </a:r>
            <a:r>
              <a:rPr lang="en-US" dirty="0">
                <a:latin typeface="Consolas" panose="020B0609020204030204" pitchFamily="49" charset="0"/>
              </a:rPr>
              <a:t>:   // error trap</a:t>
            </a:r>
            <a:br>
              <a:rPr lang="en-US" dirty="0">
                <a:latin typeface="Consolas" panose="020B0609020204030204" pitchFamily="49" charset="0"/>
              </a:rPr>
            </a:br>
            <a:r>
              <a:rPr lang="en-US" dirty="0">
                <a:latin typeface="Consolas" panose="020B0609020204030204" pitchFamily="49" charset="0"/>
              </a:rPr>
              <a:t>        exit(86); </a:t>
            </a:r>
            <a:r>
              <a:rPr lang="en-CA" dirty="0">
                <a:latin typeface="Consolas" panose="020B0609020204030204" pitchFamily="49" charset="0"/>
              </a:rPr>
              <a:t>// stop!!!!!!</a:t>
            </a:r>
            <a:br>
              <a:rPr lang="en-US" dirty="0">
                <a:latin typeface="Consolas" panose="020B0609020204030204" pitchFamily="49" charset="0"/>
              </a:rPr>
            </a:br>
            <a:r>
              <a:rPr lang="en-US" dirty="0">
                <a:latin typeface="Consolas" panose="020B0609020204030204" pitchFamily="49" charset="0"/>
              </a:rPr>
              <a:t>}</a:t>
            </a:r>
            <a:endParaRPr lang="en-CA" dirty="0">
              <a:latin typeface="Consolas" panose="020B0609020204030204" pitchFamily="49" charset="0"/>
            </a:endParaRPr>
          </a:p>
        </p:txBody>
      </p:sp>
    </p:spTree>
    <p:extLst>
      <p:ext uri="{BB962C8B-B14F-4D97-AF65-F5344CB8AC3E}">
        <p14:creationId xmlns:p14="http://schemas.microsoft.com/office/powerpoint/2010/main" val="1515032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dirty="0"/>
              <a:t>Activity</a:t>
            </a:r>
          </a:p>
        </p:txBody>
      </p:sp>
      <p:sp>
        <p:nvSpPr>
          <p:cNvPr id="5" name="Content Placeholder 4"/>
          <p:cNvSpPr>
            <a:spLocks noGrp="1"/>
          </p:cNvSpPr>
          <p:nvPr>
            <p:ph idx="1"/>
          </p:nvPr>
        </p:nvSpPr>
        <p:spPr>
          <a:xfrm>
            <a:off x="971600" y="1200150"/>
            <a:ext cx="7715200" cy="3657600"/>
          </a:xfrm>
        </p:spPr>
        <p:txBody>
          <a:bodyPr>
            <a:normAutofit/>
          </a:bodyPr>
          <a:lstStyle/>
          <a:p>
            <a:r>
              <a:rPr lang="en-US" dirty="0"/>
              <a:t>Need a calculator during today's lecture</a:t>
            </a:r>
          </a:p>
          <a:p>
            <a:r>
              <a:rPr lang="en-US" dirty="0"/>
              <a:t>Work with integer sizes</a:t>
            </a:r>
          </a:p>
          <a:p>
            <a:r>
              <a:rPr lang="en-US" dirty="0"/>
              <a:t>Identify and solve an integer overflow bug.</a:t>
            </a:r>
          </a:p>
          <a:p>
            <a:r>
              <a:rPr lang="en-US" dirty="0"/>
              <a:t>Work with </a:t>
            </a:r>
            <a:r>
              <a:rPr lang="en-US" dirty="0" err="1"/>
              <a:t>colours</a:t>
            </a:r>
            <a:r>
              <a:rPr lang="en-US" dirty="0"/>
              <a:t> in both Decimal and Hex RGB values.</a:t>
            </a:r>
          </a:p>
        </p:txBody>
      </p:sp>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202416"/>
            <a:ext cx="359863" cy="360040"/>
          </a:xfrm>
          <a:prstGeom prst="rect">
            <a:avLst/>
          </a:prstGeom>
        </p:spPr>
      </p:pic>
    </p:spTree>
    <p:extLst>
      <p:ext uri="{BB962C8B-B14F-4D97-AF65-F5344CB8AC3E}">
        <p14:creationId xmlns:p14="http://schemas.microsoft.com/office/powerpoint/2010/main" val="40273667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1B73B-9895-4FF1-801C-410207597EE1}"/>
              </a:ext>
            </a:extLst>
          </p:cNvPr>
          <p:cNvSpPr>
            <a:spLocks noGrp="1"/>
          </p:cNvSpPr>
          <p:nvPr>
            <p:ph type="title"/>
          </p:nvPr>
        </p:nvSpPr>
        <p:spPr>
          <a:xfrm>
            <a:off x="457200" y="267494"/>
            <a:ext cx="8229600" cy="742950"/>
          </a:xfrm>
        </p:spPr>
        <p:txBody>
          <a:bodyPr/>
          <a:lstStyle/>
          <a:p>
            <a:pPr algn="ctr"/>
            <a:r>
              <a:rPr lang="en-CA" dirty="0"/>
              <a:t>Defensive Programming</a:t>
            </a:r>
          </a:p>
        </p:txBody>
      </p:sp>
      <p:sp>
        <p:nvSpPr>
          <p:cNvPr id="3" name="Content Placeholder 2">
            <a:extLst>
              <a:ext uri="{FF2B5EF4-FFF2-40B4-BE49-F238E27FC236}">
                <a16:creationId xmlns:a16="http://schemas.microsoft.com/office/drawing/2014/main" id="{2E0E62F0-054C-4572-A28C-038139403914}"/>
              </a:ext>
            </a:extLst>
          </p:cNvPr>
          <p:cNvSpPr>
            <a:spLocks noGrp="1"/>
          </p:cNvSpPr>
          <p:nvPr>
            <p:ph idx="1"/>
          </p:nvPr>
        </p:nvSpPr>
        <p:spPr>
          <a:xfrm>
            <a:off x="457200" y="1059582"/>
            <a:ext cx="8507288" cy="3960440"/>
          </a:xfrm>
        </p:spPr>
        <p:txBody>
          <a:bodyPr>
            <a:normAutofit fontScale="92500"/>
          </a:bodyPr>
          <a:lstStyle/>
          <a:p>
            <a:pPr>
              <a:spcBef>
                <a:spcPts val="400"/>
              </a:spcBef>
            </a:pPr>
            <a:r>
              <a:rPr lang="en-CA" dirty="0"/>
              <a:t>Know your data! Use great care when mixing data types.</a:t>
            </a:r>
          </a:p>
          <a:p>
            <a:pPr>
              <a:spcBef>
                <a:spcPts val="400"/>
              </a:spcBef>
            </a:pPr>
            <a:r>
              <a:rPr lang="en-CA" dirty="0"/>
              <a:t>Check for </a:t>
            </a:r>
            <a:r>
              <a:rPr lang="en-US" i="1" dirty="0" err="1"/>
              <a:t>type</a:t>
            </a:r>
            <a:r>
              <a:rPr lang="en-US" dirty="0" err="1"/>
              <a:t>_MAX</a:t>
            </a:r>
            <a:r>
              <a:rPr lang="en-US" dirty="0"/>
              <a:t> and </a:t>
            </a:r>
            <a:r>
              <a:rPr lang="en-US" i="1" dirty="0" err="1"/>
              <a:t>type</a:t>
            </a:r>
            <a:r>
              <a:rPr lang="en-US" dirty="0" err="1"/>
              <a:t>_MIN</a:t>
            </a:r>
            <a:r>
              <a:rPr lang="en-US" dirty="0"/>
              <a:t>. Overflow means unknown.</a:t>
            </a:r>
            <a:endParaRPr lang="en-CA" dirty="0"/>
          </a:p>
          <a:p>
            <a:pPr>
              <a:spcBef>
                <a:spcPts val="400"/>
              </a:spcBef>
            </a:pPr>
            <a:r>
              <a:rPr lang="en-CA" dirty="0"/>
              <a:t>Consider overflow for each intermediate value in calculations</a:t>
            </a:r>
          </a:p>
          <a:p>
            <a:pPr lvl="1">
              <a:spcBef>
                <a:spcPts val="400"/>
              </a:spcBef>
            </a:pPr>
            <a:r>
              <a:rPr lang="en-CA" dirty="0">
                <a:latin typeface="Consolas" panose="020B0609020204030204" pitchFamily="49" charset="0"/>
              </a:rPr>
              <a:t>mid = (low + high) / 2; // </a:t>
            </a:r>
            <a:r>
              <a:rPr lang="en-CA" sz="1900" u="sng" dirty="0">
                <a:solidFill>
                  <a:srgbClr val="C00000"/>
                </a:solidFill>
              </a:rPr>
              <a:t>low + high</a:t>
            </a:r>
            <a:r>
              <a:rPr lang="en-CA" sz="1900" dirty="0">
                <a:solidFill>
                  <a:srgbClr val="C00000"/>
                </a:solidFill>
              </a:rPr>
              <a:t> can overflow before ÷ 2</a:t>
            </a:r>
          </a:p>
          <a:p>
            <a:pPr lvl="1">
              <a:spcBef>
                <a:spcPts val="400"/>
              </a:spcBef>
            </a:pPr>
            <a:r>
              <a:rPr lang="en-CA" dirty="0"/>
              <a:t>Overflow can occur at </a:t>
            </a:r>
            <a:r>
              <a:rPr lang="en-CA" i="1" dirty="0"/>
              <a:t>each</a:t>
            </a:r>
            <a:r>
              <a:rPr lang="en-CA" dirty="0"/>
              <a:t> </a:t>
            </a:r>
            <a:r>
              <a:rPr lang="en-CA" sz="2400" dirty="0"/>
              <a:t>+ − ×</a:t>
            </a:r>
            <a:r>
              <a:rPr lang="en-CA" dirty="0"/>
              <a:t> operation</a:t>
            </a:r>
          </a:p>
          <a:p>
            <a:pPr>
              <a:spcBef>
                <a:spcPts val="400"/>
              </a:spcBef>
            </a:pPr>
            <a:r>
              <a:rPr lang="en-CA" dirty="0"/>
              <a:t>Code for people, not for machines </a:t>
            </a:r>
            <a:r>
              <a:rPr lang="en-CA" sz="1700" dirty="0"/>
              <a:t>(compilers can optimize for efficiency)</a:t>
            </a:r>
          </a:p>
          <a:p>
            <a:pPr lvl="1">
              <a:spcBef>
                <a:spcPts val="400"/>
              </a:spcBef>
            </a:pPr>
            <a:r>
              <a:rPr lang="en-CA" dirty="0"/>
              <a:t>Use comments; write code that reads easily. </a:t>
            </a:r>
          </a:p>
          <a:p>
            <a:pPr>
              <a:spcBef>
                <a:spcPts val="400"/>
              </a:spcBef>
            </a:pPr>
            <a:r>
              <a:rPr lang="en-CA" dirty="0"/>
              <a:t>Use </a:t>
            </a:r>
            <a:r>
              <a:rPr lang="en-CA" dirty="0">
                <a:hlinkClick r:id="rId3"/>
              </a:rPr>
              <a:t>error traps</a:t>
            </a:r>
            <a:r>
              <a:rPr lang="en-CA" dirty="0"/>
              <a:t>: IF – THEN ends with unconditional ELSE</a:t>
            </a:r>
          </a:p>
          <a:p>
            <a:pPr>
              <a:spcBef>
                <a:spcPts val="400"/>
              </a:spcBef>
            </a:pPr>
            <a:r>
              <a:rPr lang="en-CA" dirty="0"/>
              <a:t>Never ever be clever. </a:t>
            </a:r>
            <a:r>
              <a:rPr lang="en-CA" dirty="0">
                <a:hlinkClick r:id="rId4"/>
              </a:rPr>
              <a:t>Obfuscated C Code Contest</a:t>
            </a:r>
            <a:br>
              <a:rPr lang="en-CA" dirty="0"/>
            </a:br>
            <a:r>
              <a:rPr lang="pt-BR" sz="1200" dirty="0">
                <a:latin typeface="Consolas" panose="020B0609020204030204" pitchFamily="49" charset="0"/>
              </a:rPr>
              <a:t>int main(int b,char**i){long long n=B,a=I^n,r=(a/b&amp;a)&gt;&gt;4,y=atoi(*++i),_=(((a^n/b)*(y&gt;&gt;T)|y&gt;&gt;S)&amp;r)|(a^r);printf("%.8s\n",(char*)&amp;_);}</a:t>
            </a:r>
            <a:endParaRPr lang="en-CA" sz="1200" dirty="0">
              <a:latin typeface="Consolas" panose="020B0609020204030204" pitchFamily="49" charset="0"/>
            </a:endParaRPr>
          </a:p>
        </p:txBody>
      </p:sp>
    </p:spTree>
    <p:extLst>
      <p:ext uri="{BB962C8B-B14F-4D97-AF65-F5344CB8AC3E}">
        <p14:creationId xmlns:p14="http://schemas.microsoft.com/office/powerpoint/2010/main" val="2073394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203598"/>
            <a:ext cx="9144000" cy="39399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title"/>
          </p:nvPr>
        </p:nvSpPr>
        <p:spPr>
          <a:xfrm>
            <a:off x="179512" y="339502"/>
            <a:ext cx="8784976" cy="742950"/>
          </a:xfrm>
        </p:spPr>
        <p:txBody>
          <a:bodyPr>
            <a:noAutofit/>
          </a:bodyPr>
          <a:lstStyle/>
          <a:p>
            <a:pPr algn="ctr"/>
            <a:r>
              <a:rPr lang="en-US" sz="2800" dirty="0"/>
              <a:t>Binary search </a:t>
            </a:r>
            <a:r>
              <a:rPr lang="en-US" sz="2800" dirty="0">
                <a:sym typeface="Wingdings" panose="05000000000000000000" pitchFamily="2" charset="2"/>
              </a:rPr>
              <a:t></a:t>
            </a:r>
            <a:r>
              <a:rPr lang="en-US" sz="2800" dirty="0"/>
              <a:t>    </a:t>
            </a:r>
            <a:r>
              <a:rPr lang="en-CA" sz="2800" b="1" dirty="0"/>
              <a:t>mid = (low + high) / 2 ;</a:t>
            </a:r>
            <a:r>
              <a:rPr lang="en-CA" sz="2800" dirty="0"/>
              <a:t>   //</a:t>
            </a:r>
            <a:r>
              <a:rPr lang="en-CA" sz="2800" dirty="0">
                <a:sym typeface="Wingdings" panose="05000000000000000000" pitchFamily="2" charset="2"/>
              </a:rPr>
              <a:t> </a:t>
            </a:r>
            <a:r>
              <a:rPr lang="en-CA" sz="2800" i="1" dirty="0">
                <a:sym typeface="Wingdings" panose="05000000000000000000" pitchFamily="2" charset="2"/>
              </a:rPr>
              <a:t>overflow bug</a:t>
            </a:r>
            <a:endParaRPr lang="en-US" sz="2800" i="1"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96" y="1268549"/>
            <a:ext cx="5715000" cy="3810000"/>
          </a:xfrm>
          <a:prstGeom prst="rect">
            <a:avLst/>
          </a:prstGeom>
        </p:spPr>
      </p:pic>
      <p:sp>
        <p:nvSpPr>
          <p:cNvPr id="5" name="TextBox 4"/>
          <p:cNvSpPr txBox="1"/>
          <p:nvPr/>
        </p:nvSpPr>
        <p:spPr>
          <a:xfrm>
            <a:off x="5796136" y="1275606"/>
            <a:ext cx="3347864" cy="3139321"/>
          </a:xfrm>
          <a:prstGeom prst="rect">
            <a:avLst/>
          </a:prstGeom>
          <a:noFill/>
        </p:spPr>
        <p:txBody>
          <a:bodyPr wrap="square" rtlCol="0">
            <a:spAutoFit/>
          </a:bodyPr>
          <a:lstStyle/>
          <a:p>
            <a:r>
              <a:rPr lang="en-CA" dirty="0">
                <a:latin typeface="Consolas" panose="020B0609020204030204" pitchFamily="49" charset="0"/>
              </a:rPr>
              <a:t>mid = (</a:t>
            </a:r>
            <a:r>
              <a:rPr lang="en-CA" u="sng" dirty="0">
                <a:latin typeface="Consolas" panose="020B0609020204030204" pitchFamily="49" charset="0"/>
              </a:rPr>
              <a:t>low + high</a:t>
            </a:r>
            <a:r>
              <a:rPr lang="en-CA" dirty="0">
                <a:latin typeface="Consolas" panose="020B0609020204030204" pitchFamily="49" charset="0"/>
              </a:rPr>
              <a:t>) / 2</a:t>
            </a:r>
          </a:p>
          <a:p>
            <a:pPr>
              <a:tabLst>
                <a:tab pos="1481138" algn="ctr"/>
              </a:tabLst>
            </a:pPr>
            <a:r>
              <a:rPr lang="en-US" dirty="0">
                <a:latin typeface="Arial Narrow" panose="020B0606020202030204" pitchFamily="34" charset="0"/>
              </a:rPr>
              <a:t>	(</a:t>
            </a:r>
            <a:r>
              <a:rPr lang="en-US" i="1" dirty="0">
                <a:latin typeface="Arial Narrow" panose="020B0606020202030204" pitchFamily="34" charset="0"/>
              </a:rPr>
              <a:t>intermediate value</a:t>
            </a:r>
            <a:r>
              <a:rPr lang="en-US" dirty="0">
                <a:latin typeface="Arial Narrow" panose="020B0606020202030204" pitchFamily="34" charset="0"/>
              </a:rPr>
              <a:t>)</a:t>
            </a:r>
          </a:p>
          <a:p>
            <a:br>
              <a:rPr lang="en-US" dirty="0">
                <a:latin typeface="Consolas" panose="020B0609020204030204" pitchFamily="49" charset="0"/>
              </a:rPr>
            </a:br>
            <a:r>
              <a:rPr lang="en-US" dirty="0">
                <a:latin typeface="Consolas" panose="020B0609020204030204" pitchFamily="49" charset="0"/>
              </a:rPr>
              <a:t>if (search &gt; array[mid]){</a:t>
            </a:r>
            <a:br>
              <a:rPr lang="en-US" dirty="0">
                <a:latin typeface="Consolas" panose="020B0609020204030204" pitchFamily="49" charset="0"/>
              </a:rPr>
            </a:br>
            <a:r>
              <a:rPr lang="en-US" dirty="0">
                <a:latin typeface="Consolas" panose="020B0609020204030204" pitchFamily="49" charset="0"/>
              </a:rPr>
              <a:t>    low = mid + 1</a:t>
            </a:r>
            <a:br>
              <a:rPr lang="en-US" dirty="0">
                <a:latin typeface="Consolas" panose="020B0609020204030204" pitchFamily="49" charset="0"/>
              </a:rPr>
            </a:br>
            <a:r>
              <a:rPr lang="en-US" dirty="0">
                <a:latin typeface="Consolas" panose="020B0609020204030204" pitchFamily="49" charset="0"/>
              </a:rPr>
              <a:t>} else</a:t>
            </a:r>
            <a:br>
              <a:rPr lang="en-US" dirty="0">
                <a:latin typeface="Consolas" panose="020B0609020204030204" pitchFamily="49" charset="0"/>
              </a:rPr>
            </a:br>
            <a:r>
              <a:rPr lang="en-US" dirty="0">
                <a:latin typeface="Consolas" panose="020B0609020204030204" pitchFamily="49" charset="0"/>
              </a:rPr>
              <a:t>if (search &lt; array[mid]){</a:t>
            </a:r>
            <a:br>
              <a:rPr lang="en-US" dirty="0">
                <a:latin typeface="Consolas" panose="020B0609020204030204" pitchFamily="49" charset="0"/>
              </a:rPr>
            </a:br>
            <a:r>
              <a:rPr lang="en-US" dirty="0">
                <a:latin typeface="Consolas" panose="020B0609020204030204" pitchFamily="49" charset="0"/>
              </a:rPr>
              <a:t>    high = mid - 1</a:t>
            </a:r>
          </a:p>
          <a:p>
            <a:r>
              <a:rPr lang="en-US" dirty="0">
                <a:latin typeface="Consolas" panose="020B0609020204030204" pitchFamily="49" charset="0"/>
              </a:rPr>
              <a:t>} else {</a:t>
            </a:r>
          </a:p>
          <a:p>
            <a:r>
              <a:rPr lang="en-US" dirty="0">
                <a:latin typeface="Consolas" panose="020B0609020204030204" pitchFamily="49" charset="0"/>
              </a:rPr>
              <a:t>  // search = array[mid]</a:t>
            </a:r>
            <a:br>
              <a:rPr lang="en-US" dirty="0">
                <a:latin typeface="Consolas" panose="020B0609020204030204" pitchFamily="49" charset="0"/>
              </a:rPr>
            </a:br>
            <a:r>
              <a:rPr lang="en-US" dirty="0">
                <a:latin typeface="Consolas" panose="020B0609020204030204" pitchFamily="49" charset="0"/>
              </a:rPr>
              <a:t>}</a:t>
            </a:r>
            <a:endParaRPr lang="en-CA" dirty="0">
              <a:latin typeface="Consolas" panose="020B0609020204030204" pitchFamily="49" charset="0"/>
            </a:endParaRPr>
          </a:p>
        </p:txBody>
      </p:sp>
    </p:spTree>
    <p:extLst>
      <p:ext uri="{BB962C8B-B14F-4D97-AF65-F5344CB8AC3E}">
        <p14:creationId xmlns:p14="http://schemas.microsoft.com/office/powerpoint/2010/main" val="37241064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Hexadecimal</a:t>
            </a:r>
            <a:endParaRPr lang="en-CA" dirty="0"/>
          </a:p>
        </p:txBody>
      </p:sp>
      <p:sp>
        <p:nvSpPr>
          <p:cNvPr id="3" name="Content Placeholder 2"/>
          <p:cNvSpPr>
            <a:spLocks noGrp="1"/>
          </p:cNvSpPr>
          <p:nvPr>
            <p:ph idx="1"/>
          </p:nvPr>
        </p:nvSpPr>
        <p:spPr/>
        <p:txBody>
          <a:bodyPr/>
          <a:lstStyle/>
          <a:p>
            <a:r>
              <a:rPr lang="en-US" dirty="0"/>
              <a:t>“Hex” is base 16</a:t>
            </a:r>
          </a:p>
          <a:p>
            <a:r>
              <a:rPr lang="en-US" dirty="0">
                <a:hlinkClick r:id="rId3"/>
              </a:rPr>
              <a:t>Why</a:t>
            </a:r>
            <a:r>
              <a:rPr lang="en-US" dirty="0"/>
              <a:t>? easier than</a:t>
            </a:r>
            <a:br>
              <a:rPr lang="en-US" dirty="0"/>
            </a:br>
            <a:r>
              <a:rPr lang="en-US" dirty="0"/>
              <a:t>binary but related</a:t>
            </a:r>
          </a:p>
          <a:p>
            <a:r>
              <a:rPr lang="en-US" dirty="0"/>
              <a:t>8 bit byte holds</a:t>
            </a:r>
            <a:br>
              <a:rPr lang="en-US" dirty="0"/>
            </a:br>
            <a:r>
              <a:rPr lang="en-US" dirty="0"/>
              <a:t>256 values.</a:t>
            </a:r>
            <a:br>
              <a:rPr lang="en-US" dirty="0"/>
            </a:br>
            <a:r>
              <a:rPr lang="en-US" dirty="0"/>
              <a:t>16 * 16 = 256</a:t>
            </a:r>
            <a:br>
              <a:rPr lang="en-US" dirty="0"/>
            </a:br>
            <a:r>
              <a:rPr lang="en-US" dirty="0"/>
              <a:t>thus Hex</a:t>
            </a:r>
          </a:p>
          <a:p>
            <a:r>
              <a:rPr lang="en-US" dirty="0"/>
              <a:t>0–15: One – Nine, Able, Baker, Charlie, Dog, Easy, Fox</a:t>
            </a:r>
            <a:endParaRPr lang="en-CA" dirty="0"/>
          </a:p>
        </p:txBody>
      </p:sp>
      <p:pic>
        <p:nvPicPr>
          <p:cNvPr id="4" name="Picture 3"/>
          <p:cNvPicPr>
            <a:picLocks noChangeAspect="1"/>
          </p:cNvPicPr>
          <p:nvPr/>
        </p:nvPicPr>
        <p:blipFill>
          <a:blip r:embed="rId4"/>
          <a:stretch>
            <a:fillRect/>
          </a:stretch>
        </p:blipFill>
        <p:spPr>
          <a:xfrm>
            <a:off x="3419872" y="771550"/>
            <a:ext cx="5588079" cy="3119756"/>
          </a:xfrm>
          <a:prstGeom prst="rect">
            <a:avLst/>
          </a:prstGeom>
        </p:spPr>
      </p:pic>
    </p:spTree>
    <p:extLst>
      <p:ext uri="{BB962C8B-B14F-4D97-AF65-F5344CB8AC3E}">
        <p14:creationId xmlns:p14="http://schemas.microsoft.com/office/powerpoint/2010/main" val="29032515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FBF8B-AB23-4939-90CB-957D63CA3B86}"/>
              </a:ext>
            </a:extLst>
          </p:cNvPr>
          <p:cNvSpPr>
            <a:spLocks noGrp="1"/>
          </p:cNvSpPr>
          <p:nvPr>
            <p:ph type="title"/>
          </p:nvPr>
        </p:nvSpPr>
        <p:spPr/>
        <p:txBody>
          <a:bodyPr/>
          <a:lstStyle/>
          <a:p>
            <a:r>
              <a:rPr lang="en-CA" dirty="0"/>
              <a:t>Hex	</a:t>
            </a:r>
          </a:p>
        </p:txBody>
      </p:sp>
      <p:sp>
        <p:nvSpPr>
          <p:cNvPr id="3" name="Content Placeholder 2">
            <a:extLst>
              <a:ext uri="{FF2B5EF4-FFF2-40B4-BE49-F238E27FC236}">
                <a16:creationId xmlns:a16="http://schemas.microsoft.com/office/drawing/2014/main" id="{4127CC89-274D-460F-A4FF-BE8473E86101}"/>
              </a:ext>
            </a:extLst>
          </p:cNvPr>
          <p:cNvSpPr>
            <a:spLocks noGrp="1"/>
          </p:cNvSpPr>
          <p:nvPr>
            <p:ph idx="1"/>
          </p:nvPr>
        </p:nvSpPr>
        <p:spPr/>
        <p:txBody>
          <a:bodyPr/>
          <a:lstStyle/>
          <a:p>
            <a:r>
              <a:rPr lang="en-US" sz="2400" b="1" dirty="0">
                <a:solidFill>
                  <a:srgbClr val="000000"/>
                </a:solidFill>
                <a:latin typeface="Consolas" panose="020B0609020204030204" pitchFamily="49" charset="0"/>
                <a:ea typeface="Calibri" panose="020F0502020204030204" pitchFamily="34" charset="0"/>
                <a:cs typeface="Times New Roman" panose="02020603050405020304" pitchFamily="18" charset="0"/>
              </a:rPr>
              <a:t>ASCII </a:t>
            </a:r>
            <a:r>
              <a:rPr lang="en-US" dirty="0"/>
              <a:t>more accurately, </a:t>
            </a:r>
            <a:r>
              <a:rPr lang="en-US" sz="2400" b="1" dirty="0">
                <a:solidFill>
                  <a:srgbClr val="000000"/>
                </a:solidFill>
                <a:latin typeface="Consolas" panose="020B0609020204030204" pitchFamily="49" charset="0"/>
                <a:ea typeface="Calibri" panose="020F0502020204030204" pitchFamily="34" charset="0"/>
                <a:cs typeface="Times New Roman" panose="02020603050405020304" pitchFamily="18" charset="0"/>
              </a:rPr>
              <a:t>US-ASCII </a:t>
            </a:r>
            <a:br>
              <a:rPr lang="en-US" sz="2400" b="1"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2400" b="1" dirty="0">
                <a:solidFill>
                  <a:srgbClr val="000000"/>
                </a:solidFill>
                <a:ea typeface="Calibri" panose="020F0502020204030204" pitchFamily="34" charset="0"/>
                <a:cs typeface="Times New Roman" panose="02020603050405020304" pitchFamily="18" charset="0"/>
              </a:rPr>
              <a:t>American Standard Code for Information Interchange</a:t>
            </a:r>
          </a:p>
          <a:p>
            <a:r>
              <a:rPr lang="en-US" sz="2400" b="1" dirty="0">
                <a:solidFill>
                  <a:srgbClr val="000000"/>
                </a:solidFill>
                <a:latin typeface="Consolas" panose="020B0609020204030204" pitchFamily="49" charset="0"/>
                <a:ea typeface="Calibri" panose="020F0502020204030204" pitchFamily="34" charset="0"/>
                <a:cs typeface="Times New Roman" panose="02020603050405020304" pitchFamily="18" charset="0"/>
              </a:rPr>
              <a:t>0000 1010 </a:t>
            </a:r>
            <a:r>
              <a:rPr lang="en-US" b="1"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2400" b="1" dirty="0">
                <a:solidFill>
                  <a:srgbClr val="000000"/>
                </a:solidFill>
                <a:latin typeface="Consolas" panose="020B0609020204030204" pitchFamily="49" charset="0"/>
                <a:cs typeface="Times New Roman" panose="02020603050405020304" pitchFamily="18" charset="0"/>
              </a:rPr>
              <a:t>\n</a:t>
            </a:r>
            <a:r>
              <a:rPr lang="en-US" sz="2400" b="1" baseline="-25000" dirty="0">
                <a:solidFill>
                  <a:srgbClr val="000000"/>
                </a:solidFill>
                <a:latin typeface="Consolas" panose="020B0609020204030204" pitchFamily="49" charset="0"/>
                <a:cs typeface="Times New Roman" panose="02020603050405020304" pitchFamily="18" charset="0"/>
              </a:rPr>
              <a:t>  </a:t>
            </a:r>
            <a:r>
              <a:rPr lang="en-US" sz="2400" b="1" dirty="0">
                <a:solidFill>
                  <a:srgbClr val="000000"/>
                </a:solidFill>
                <a:latin typeface="Consolas" panose="020B0609020204030204" pitchFamily="49" charset="0"/>
                <a:cs typeface="Times New Roman" panose="02020603050405020304" pitchFamily="18" charset="0"/>
              </a:rPr>
              <a:t>   is 0x0A or Oh-Able</a:t>
            </a:r>
          </a:p>
          <a:p>
            <a:r>
              <a:rPr lang="en-US" sz="2400" b="1" dirty="0">
                <a:solidFill>
                  <a:srgbClr val="000000"/>
                </a:solidFill>
                <a:latin typeface="Consolas" panose="020B0609020204030204" pitchFamily="49" charset="0"/>
                <a:ea typeface="Calibri" panose="020F0502020204030204" pitchFamily="34" charset="0"/>
                <a:cs typeface="Times New Roman" panose="02020603050405020304" pitchFamily="18" charset="0"/>
              </a:rPr>
              <a:t>0111 1111 </a:t>
            </a:r>
            <a:r>
              <a:rPr lang="en-US" sz="2400" b="1" dirty="0">
                <a:solidFill>
                  <a:srgbClr val="000000"/>
                </a:solidFill>
                <a:latin typeface="Consolas" panose="020B0609020204030204" pitchFamily="49" charset="0"/>
                <a:cs typeface="Times New Roman" panose="02020603050405020304" pitchFamily="18" charset="0"/>
              </a:rPr>
              <a:t>(127)</a:t>
            </a:r>
            <a:r>
              <a:rPr lang="en-US" sz="2400" b="1" baseline="-25000" dirty="0">
                <a:solidFill>
                  <a:srgbClr val="000000"/>
                </a:solidFill>
                <a:latin typeface="Consolas" panose="020B0609020204030204" pitchFamily="49" charset="0"/>
                <a:cs typeface="Times New Roman" panose="02020603050405020304" pitchFamily="18" charset="0"/>
              </a:rPr>
              <a:t>10</a:t>
            </a:r>
            <a:r>
              <a:rPr lang="en-US" sz="2400" b="1" dirty="0">
                <a:solidFill>
                  <a:srgbClr val="000000"/>
                </a:solidFill>
                <a:latin typeface="Consolas" panose="020B0609020204030204" pitchFamily="49" charset="0"/>
                <a:cs typeface="Times New Roman" panose="02020603050405020304" pitchFamily="18" charset="0"/>
              </a:rPr>
              <a:t> is 0x7F or Seven-Fox</a:t>
            </a:r>
            <a:endParaRPr lang="en-CA" dirty="0"/>
          </a:p>
          <a:p>
            <a:r>
              <a:rPr lang="en-US" sz="2400" b="1" dirty="0">
                <a:solidFill>
                  <a:srgbClr val="000000"/>
                </a:solidFill>
                <a:latin typeface="Consolas" panose="020B0609020204030204" pitchFamily="49" charset="0"/>
                <a:ea typeface="Calibri" panose="020F0502020204030204" pitchFamily="34" charset="0"/>
                <a:cs typeface="Times New Roman" panose="02020603050405020304" pitchFamily="18" charset="0"/>
              </a:rPr>
              <a:t>1111 1111 </a:t>
            </a:r>
            <a:r>
              <a:rPr lang="en-US" sz="2400" b="1" dirty="0">
                <a:solidFill>
                  <a:srgbClr val="000000"/>
                </a:solidFill>
                <a:latin typeface="Consolas" panose="020B0609020204030204" pitchFamily="49" charset="0"/>
                <a:cs typeface="Times New Roman" panose="02020603050405020304" pitchFamily="18" charset="0"/>
              </a:rPr>
              <a:t>(255)</a:t>
            </a:r>
            <a:r>
              <a:rPr lang="en-US" sz="2400" b="1" baseline="-25000" dirty="0">
                <a:solidFill>
                  <a:srgbClr val="000000"/>
                </a:solidFill>
                <a:latin typeface="Consolas" panose="020B0609020204030204" pitchFamily="49" charset="0"/>
                <a:cs typeface="Times New Roman" panose="02020603050405020304" pitchFamily="18" charset="0"/>
              </a:rPr>
              <a:t>10</a:t>
            </a:r>
            <a:r>
              <a:rPr lang="en-US" sz="2400" b="1" dirty="0">
                <a:solidFill>
                  <a:srgbClr val="000000"/>
                </a:solidFill>
                <a:latin typeface="Consolas" panose="020B0609020204030204" pitchFamily="49" charset="0"/>
                <a:cs typeface="Times New Roman" panose="02020603050405020304" pitchFamily="18" charset="0"/>
              </a:rPr>
              <a:t> is 0xFF or Fox-Fox</a:t>
            </a:r>
          </a:p>
          <a:p>
            <a:r>
              <a:rPr lang="en-US" dirty="0"/>
              <a:t>HTML &amp; URLs use HEX values for special characters</a:t>
            </a:r>
          </a:p>
          <a:p>
            <a:r>
              <a:rPr lang="en-GB" b="1" dirty="0">
                <a:solidFill>
                  <a:srgbClr val="000000"/>
                </a:solidFill>
                <a:latin typeface="Consolas" panose="020B0609020204030204" pitchFamily="49" charset="0"/>
                <a:cs typeface="Times New Roman" panose="02020603050405020304" pitchFamily="18" charset="0"/>
              </a:rPr>
              <a:t>0010 0000  </a:t>
            </a:r>
            <a:r>
              <a:rPr lang="en-US" sz="2400" b="1" dirty="0">
                <a:solidFill>
                  <a:srgbClr val="000000"/>
                </a:solidFill>
                <a:latin typeface="Consolas" panose="020B0609020204030204" pitchFamily="49" charset="0"/>
                <a:cs typeface="Times New Roman" panose="02020603050405020304" pitchFamily="18" charset="0"/>
              </a:rPr>
              <a:t>(32)</a:t>
            </a:r>
            <a:r>
              <a:rPr lang="en-US" sz="2400" b="1" baseline="-25000" dirty="0">
                <a:solidFill>
                  <a:srgbClr val="000000"/>
                </a:solidFill>
                <a:latin typeface="Consolas" panose="020B0609020204030204" pitchFamily="49" charset="0"/>
                <a:cs typeface="Times New Roman" panose="02020603050405020304" pitchFamily="18" charset="0"/>
              </a:rPr>
              <a:t>10</a:t>
            </a:r>
            <a:r>
              <a:rPr lang="en-US" sz="2400" b="1" dirty="0">
                <a:solidFill>
                  <a:srgbClr val="000000"/>
                </a:solidFill>
                <a:latin typeface="Consolas" panose="020B0609020204030204" pitchFamily="49" charset="0"/>
                <a:cs typeface="Times New Roman" panose="02020603050405020304" pitchFamily="18" charset="0"/>
              </a:rPr>
              <a:t> is 0x20 or %20 =</a:t>
            </a:r>
            <a:r>
              <a:rPr lang="en-US" dirty="0"/>
              <a:t> space char</a:t>
            </a:r>
            <a:endParaRPr lang="en-CA" b="1" dirty="0">
              <a:solidFill>
                <a:srgbClr val="000000"/>
              </a:solidFill>
              <a:latin typeface="Consolas" panose="020B0609020204030204" pitchFamily="49" charset="0"/>
              <a:cs typeface="Times New Roman" panose="02020603050405020304" pitchFamily="18" charset="0"/>
            </a:endParaRPr>
          </a:p>
        </p:txBody>
      </p:sp>
    </p:spTree>
    <p:extLst>
      <p:ext uri="{BB962C8B-B14F-4D97-AF65-F5344CB8AC3E}">
        <p14:creationId xmlns:p14="http://schemas.microsoft.com/office/powerpoint/2010/main" val="33567698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8b474631b5f90854d5d5-29274c1ddc54cee4fa6f1b98374e5715.ssl.cf1.rackcdn.com/hex-colors.jpeg"/>
          <p:cNvPicPr/>
          <p:nvPr/>
        </p:nvPicPr>
        <p:blipFill>
          <a:blip r:embed="rId3">
            <a:extLst>
              <a:ext uri="{28A0092B-C50C-407E-A947-70E740481C1C}">
                <a14:useLocalDpi xmlns:a14="http://schemas.microsoft.com/office/drawing/2010/main" val="0"/>
              </a:ext>
            </a:extLst>
          </a:blip>
          <a:srcRect/>
          <a:stretch>
            <a:fillRect/>
          </a:stretch>
        </p:blipFill>
        <p:spPr bwMode="auto">
          <a:xfrm>
            <a:off x="4788024" y="967036"/>
            <a:ext cx="4176464" cy="4176464"/>
          </a:xfrm>
          <a:prstGeom prst="rect">
            <a:avLst/>
          </a:prstGeom>
          <a:noFill/>
          <a:ln>
            <a:noFill/>
          </a:ln>
        </p:spPr>
      </p:pic>
      <p:sp>
        <p:nvSpPr>
          <p:cNvPr id="3" name="Content Placeholder 2"/>
          <p:cNvSpPr>
            <a:spLocks noGrp="1"/>
          </p:cNvSpPr>
          <p:nvPr>
            <p:ph sz="half" idx="1"/>
          </p:nvPr>
        </p:nvSpPr>
        <p:spPr>
          <a:xfrm>
            <a:off x="395536" y="1110998"/>
            <a:ext cx="4968552" cy="3693000"/>
          </a:xfrm>
        </p:spPr>
        <p:txBody>
          <a:bodyPr>
            <a:noAutofit/>
          </a:bodyPr>
          <a:lstStyle/>
          <a:p>
            <a:r>
              <a:rPr lang="en-US" sz="1800" dirty="0"/>
              <a:t>Hex codes of </a:t>
            </a:r>
            <a:r>
              <a:rPr lang="en-GB" sz="1800" dirty="0">
                <a:hlinkClick r:id="rId4" tooltip="RGB color model"/>
              </a:rPr>
              <a:t>RGB</a:t>
            </a:r>
            <a:r>
              <a:rPr lang="en-GB" sz="1800" dirty="0"/>
              <a:t> triplets </a:t>
            </a:r>
            <a:r>
              <a:rPr lang="en-US" sz="1800" dirty="0"/>
              <a:t>are </a:t>
            </a:r>
            <a:r>
              <a:rPr lang="en-US" sz="1800" dirty="0">
                <a:solidFill>
                  <a:schemeClr val="tx2"/>
                </a:solidFill>
              </a:rPr>
              <a:t>used in HTML </a:t>
            </a:r>
            <a:r>
              <a:rPr lang="en-US" sz="1800" dirty="0" err="1">
                <a:solidFill>
                  <a:schemeClr val="tx2"/>
                </a:solidFill>
              </a:rPr>
              <a:t>colour</a:t>
            </a:r>
            <a:r>
              <a:rPr lang="en-US" sz="1800" dirty="0">
                <a:solidFill>
                  <a:schemeClr val="tx2"/>
                </a:solidFill>
              </a:rPr>
              <a:t> representations</a:t>
            </a:r>
            <a:r>
              <a:rPr lang="en-US" sz="1800" dirty="0"/>
              <a:t>, as in: </a:t>
            </a:r>
            <a:r>
              <a:rPr lang="en-US" sz="1800" b="1" dirty="0"/>
              <a:t>#</a:t>
            </a:r>
            <a:r>
              <a:rPr lang="en-US" sz="1800" b="1" dirty="0">
                <a:solidFill>
                  <a:srgbClr val="FF0000"/>
                </a:solidFill>
              </a:rPr>
              <a:t>XX</a:t>
            </a:r>
            <a:r>
              <a:rPr lang="en-US" sz="1800" b="1" dirty="0">
                <a:solidFill>
                  <a:srgbClr val="00FF00"/>
                </a:solidFill>
              </a:rPr>
              <a:t>XX</a:t>
            </a:r>
            <a:r>
              <a:rPr lang="en-US" sz="1800" b="1" dirty="0">
                <a:solidFill>
                  <a:srgbClr val="0000FF"/>
                </a:solidFill>
              </a:rPr>
              <a:t>XX</a:t>
            </a:r>
            <a:endParaRPr lang="en-US" sz="1800" dirty="0">
              <a:solidFill>
                <a:srgbClr val="0000FF"/>
              </a:solidFill>
            </a:endParaRPr>
          </a:p>
          <a:p>
            <a:r>
              <a:rPr lang="en-US" sz="1800" dirty="0"/>
              <a:t>Red, Green, and Blue values range </a:t>
            </a:r>
            <a:br>
              <a:rPr lang="en-US" sz="1800" dirty="0"/>
            </a:br>
            <a:r>
              <a:rPr lang="en-US" sz="1800" dirty="0"/>
              <a:t>from </a:t>
            </a:r>
            <a:r>
              <a:rPr lang="en-US" sz="2000" dirty="0">
                <a:solidFill>
                  <a:schemeClr val="tx2"/>
                </a:solidFill>
                <a:latin typeface="Consolas" panose="020B0609020204030204" pitchFamily="49" charset="0"/>
              </a:rPr>
              <a:t>00</a:t>
            </a:r>
            <a:r>
              <a:rPr lang="en-US" sz="1800" dirty="0"/>
              <a:t> (lowest intensity) </a:t>
            </a:r>
            <a:br>
              <a:rPr lang="en-US" sz="1800" dirty="0"/>
            </a:br>
            <a:r>
              <a:rPr lang="en-US" sz="1800" dirty="0"/>
              <a:t>to     </a:t>
            </a:r>
            <a:r>
              <a:rPr lang="en-US" sz="2000" dirty="0">
                <a:solidFill>
                  <a:schemeClr val="tx2"/>
                </a:solidFill>
                <a:latin typeface="Consolas" panose="020B0609020204030204" pitchFamily="49" charset="0"/>
              </a:rPr>
              <a:t>FF</a:t>
            </a:r>
            <a:r>
              <a:rPr lang="en-US" sz="1800" dirty="0"/>
              <a:t> (highest intensity) in HEX</a:t>
            </a:r>
          </a:p>
          <a:p>
            <a:r>
              <a:rPr lang="en-US" sz="2000" dirty="0">
                <a:solidFill>
                  <a:schemeClr val="tx2"/>
                </a:solidFill>
                <a:latin typeface="Consolas" panose="020B0609020204030204" pitchFamily="49" charset="0"/>
              </a:rPr>
              <a:t>FFFFFF</a:t>
            </a:r>
            <a:r>
              <a:rPr lang="en-US" sz="1800" dirty="0"/>
              <a:t> is white (screen emits all </a:t>
            </a:r>
            <a:r>
              <a:rPr lang="en-US" sz="1800" dirty="0" err="1"/>
              <a:t>colours</a:t>
            </a:r>
            <a:r>
              <a:rPr lang="en-US" sz="1800" dirty="0"/>
              <a:t>)</a:t>
            </a:r>
            <a:br>
              <a:rPr lang="en-US" sz="1800" dirty="0"/>
            </a:br>
            <a:r>
              <a:rPr lang="en-US" sz="1800" dirty="0"/>
              <a:t>– presence of all visible wavelengths</a:t>
            </a:r>
          </a:p>
          <a:p>
            <a:r>
              <a:rPr lang="en-US" sz="2000" dirty="0">
                <a:solidFill>
                  <a:schemeClr val="tx2"/>
                </a:solidFill>
                <a:latin typeface="Consolas" panose="020B0609020204030204" pitchFamily="49" charset="0"/>
              </a:rPr>
              <a:t>00000</a:t>
            </a:r>
            <a:r>
              <a:rPr lang="en-US" sz="1800" dirty="0"/>
              <a:t> is black </a:t>
            </a:r>
            <a:br>
              <a:rPr lang="en-US" sz="1800" dirty="0"/>
            </a:br>
            <a:r>
              <a:rPr lang="en-US" sz="1800" dirty="0"/>
              <a:t>– absence of any visible wavelength</a:t>
            </a:r>
            <a:endParaRPr lang="en-CA" sz="1800" dirty="0"/>
          </a:p>
          <a:p>
            <a:r>
              <a:rPr lang="en-CA" sz="1800" dirty="0"/>
              <a:t>eLearning: </a:t>
            </a:r>
            <a:r>
              <a:rPr lang="en-CA" sz="1800" dirty="0">
                <a:hlinkClick r:id="rId5"/>
              </a:rPr>
              <a:t>Hex numbers</a:t>
            </a:r>
            <a:endParaRPr lang="en-US" sz="1800" dirty="0"/>
          </a:p>
          <a:p>
            <a:pPr lvl="1"/>
            <a:r>
              <a:rPr lang="en-CA" sz="1400" dirty="0">
                <a:solidFill>
                  <a:srgbClr val="000000"/>
                </a:solidFill>
                <a:latin typeface="Arial" panose="020B0604020202020204" pitchFamily="34" charset="0"/>
                <a:hlinkClick r:id="rId6">
                  <a:extLst>
                    <a:ext uri="{A12FA001-AC4F-418D-AE19-62706E023703}">
                      <ahyp:hlinkClr xmlns:ahyp="http://schemas.microsoft.com/office/drawing/2018/hyperlinkcolor" val="tx"/>
                    </a:ext>
                  </a:extLst>
                </a:hlinkClick>
              </a:rPr>
              <a:t>eLearning Tutorials</a:t>
            </a:r>
            <a:r>
              <a:rPr lang="en-CA" sz="1400" dirty="0">
                <a:solidFill>
                  <a:srgbClr val="000000"/>
                </a:solidFill>
                <a:latin typeface="Arial" panose="020B0604020202020204" pitchFamily="34" charset="0"/>
              </a:rPr>
              <a:t> </a:t>
            </a:r>
            <a:r>
              <a:rPr lang="en-CA" sz="1400" dirty="0">
                <a:solidFill>
                  <a:srgbClr val="000000"/>
                </a:solidFill>
                <a:latin typeface="Arial" panose="020B0604020202020204" pitchFamily="34" charset="0"/>
                <a:hlinkClick r:id="rId7">
                  <a:extLst>
                    <a:ext uri="{A12FA001-AC4F-418D-AE19-62706E023703}">
                      <ahyp:hlinkClr xmlns:ahyp="http://schemas.microsoft.com/office/drawing/2018/hyperlinkcolor" val="tx"/>
                    </a:ext>
                  </a:extLst>
                </a:hlinkClick>
              </a:rPr>
              <a:t>Login</a:t>
            </a:r>
            <a:r>
              <a:rPr lang="en-CA" sz="1400" dirty="0">
                <a:solidFill>
                  <a:srgbClr val="000000"/>
                </a:solidFill>
                <a:latin typeface="Arial" panose="020B0604020202020204" pitchFamily="34" charset="0"/>
              </a:rPr>
              <a:t> needs your Seneca credentials </a:t>
            </a:r>
            <a:r>
              <a:rPr lang="en-CA" sz="1400" i="1" dirty="0">
                <a:solidFill>
                  <a:srgbClr val="000000"/>
                </a:solidFill>
                <a:latin typeface="Arial" panose="020B0604020202020204" pitchFamily="34" charset="0"/>
              </a:rPr>
              <a:t>and</a:t>
            </a:r>
            <a:r>
              <a:rPr lang="en-CA" sz="1400" dirty="0">
                <a:solidFill>
                  <a:srgbClr val="000000"/>
                </a:solidFill>
                <a:latin typeface="Arial" panose="020B0604020202020204" pitchFamily="34" charset="0"/>
              </a:rPr>
              <a:t> a LinkedIn account</a:t>
            </a:r>
            <a:endParaRPr lang="en-US" sz="1400" dirty="0"/>
          </a:p>
          <a:p>
            <a:endParaRPr lang="en-US" sz="1800" dirty="0"/>
          </a:p>
          <a:p>
            <a:endParaRPr lang="en-US" sz="1800" dirty="0"/>
          </a:p>
          <a:p>
            <a:endParaRPr lang="en-US" sz="1800" dirty="0"/>
          </a:p>
          <a:p>
            <a:endParaRPr lang="en-CA" sz="1800" dirty="0"/>
          </a:p>
        </p:txBody>
      </p:sp>
      <p:sp>
        <p:nvSpPr>
          <p:cNvPr id="8" name="Title 1"/>
          <p:cNvSpPr>
            <a:spLocks noGrp="1"/>
          </p:cNvSpPr>
          <p:nvPr>
            <p:ph type="title"/>
          </p:nvPr>
        </p:nvSpPr>
        <p:spPr>
          <a:xfrm>
            <a:off x="457200" y="339502"/>
            <a:ext cx="8229600" cy="742950"/>
          </a:xfrm>
        </p:spPr>
        <p:txBody>
          <a:bodyPr>
            <a:noAutofit/>
          </a:bodyPr>
          <a:lstStyle/>
          <a:p>
            <a:r>
              <a:rPr lang="en-US" sz="2800" dirty="0"/>
              <a:t>HTML uses Hexadecimal color codes</a:t>
            </a:r>
          </a:p>
        </p:txBody>
      </p:sp>
    </p:spTree>
    <p:extLst>
      <p:ext uri="{BB962C8B-B14F-4D97-AF65-F5344CB8AC3E}">
        <p14:creationId xmlns:p14="http://schemas.microsoft.com/office/powerpoint/2010/main" val="5342925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203598"/>
            <a:ext cx="9144000" cy="39399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Not on the quiz</a:t>
            </a:r>
            <a:br>
              <a:rPr lang="en-US" sz="4000" dirty="0"/>
            </a:br>
            <a:r>
              <a:rPr lang="en-US" sz="4000" dirty="0"/>
              <a:t>but worth having</a:t>
            </a:r>
            <a:br>
              <a:rPr lang="en-US" sz="4000" dirty="0"/>
            </a:br>
            <a:r>
              <a:rPr lang="en-US" sz="4000" dirty="0"/>
              <a:t>an appreciation for…</a:t>
            </a:r>
          </a:p>
        </p:txBody>
      </p:sp>
      <p:sp>
        <p:nvSpPr>
          <p:cNvPr id="7" name="Title 1"/>
          <p:cNvSpPr>
            <a:spLocks noGrp="1"/>
          </p:cNvSpPr>
          <p:nvPr>
            <p:ph type="title"/>
          </p:nvPr>
        </p:nvSpPr>
        <p:spPr>
          <a:xfrm>
            <a:off x="457200" y="339502"/>
            <a:ext cx="8229600" cy="742950"/>
          </a:xfrm>
        </p:spPr>
        <p:txBody>
          <a:bodyPr>
            <a:noAutofit/>
          </a:bodyPr>
          <a:lstStyle/>
          <a:p>
            <a:r>
              <a:rPr lang="en-US" dirty="0"/>
              <a:t>Notes</a:t>
            </a:r>
            <a:endParaRPr lang="en-US" sz="2800" dirty="0"/>
          </a:p>
        </p:txBody>
      </p:sp>
    </p:spTree>
    <p:extLst>
      <p:ext uri="{BB962C8B-B14F-4D97-AF65-F5344CB8AC3E}">
        <p14:creationId xmlns:p14="http://schemas.microsoft.com/office/powerpoint/2010/main" val="17868140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44624"/>
            <a:ext cx="9144000" cy="742950"/>
          </a:xfrm>
        </p:spPr>
        <p:txBody>
          <a:bodyPr>
            <a:normAutofit/>
          </a:bodyPr>
          <a:lstStyle/>
          <a:p>
            <a:r>
              <a:rPr lang="en-US" dirty="0"/>
              <a:t>Binary:  </a:t>
            </a:r>
            <a:r>
              <a:rPr lang="en-US" sz="4000" dirty="0"/>
              <a:t>Zero | One, On | Off, True | False</a:t>
            </a:r>
            <a:endParaRPr lang="en-CA" dirty="0"/>
          </a:p>
        </p:txBody>
      </p:sp>
      <p:sp>
        <p:nvSpPr>
          <p:cNvPr id="3" name="Content Placeholder 2"/>
          <p:cNvSpPr>
            <a:spLocks noGrp="1"/>
          </p:cNvSpPr>
          <p:nvPr>
            <p:ph idx="1"/>
          </p:nvPr>
        </p:nvSpPr>
        <p:spPr>
          <a:xfrm>
            <a:off x="457200" y="987574"/>
            <a:ext cx="8507288" cy="4155926"/>
          </a:xfrm>
        </p:spPr>
        <p:txBody>
          <a:bodyPr>
            <a:normAutofit lnSpcReduction="10000"/>
          </a:bodyPr>
          <a:lstStyle/>
          <a:p>
            <a:pPr marL="0" indent="0">
              <a:buNone/>
            </a:pPr>
            <a:r>
              <a:rPr lang="en-US" sz="3200" dirty="0"/>
              <a:t>Leibniz (17</a:t>
            </a:r>
            <a:r>
              <a:rPr lang="en-US" sz="3200" baseline="30000" dirty="0"/>
              <a:t>th</a:t>
            </a:r>
            <a:r>
              <a:rPr lang="en-US" sz="3200" dirty="0"/>
              <a:t> C) codifies the binary system</a:t>
            </a:r>
          </a:p>
          <a:p>
            <a:pPr lvl="1"/>
            <a:r>
              <a:rPr lang="en-US" sz="2400" dirty="0"/>
              <a:t>0 is the void, 1 is God.</a:t>
            </a:r>
          </a:p>
          <a:p>
            <a:pPr marL="0" indent="0">
              <a:buNone/>
            </a:pPr>
            <a:r>
              <a:rPr lang="en-US" sz="3200" dirty="0"/>
              <a:t>Bit = </a:t>
            </a:r>
            <a:r>
              <a:rPr lang="en-US" sz="3200" b="1" u="sng" dirty="0"/>
              <a:t>B</a:t>
            </a:r>
            <a:r>
              <a:rPr lang="en-US" sz="3200" dirty="0"/>
              <a:t>inary dig</a:t>
            </a:r>
            <a:r>
              <a:rPr lang="en-US" sz="3200" b="1" u="sng" dirty="0"/>
              <a:t>it </a:t>
            </a:r>
          </a:p>
          <a:p>
            <a:pPr lvl="1"/>
            <a:r>
              <a:rPr lang="en-US" sz="2400" dirty="0"/>
              <a:t>unambiguous and unequivocal unit used </a:t>
            </a:r>
            <a:br>
              <a:rPr lang="en-US" sz="2400" dirty="0"/>
            </a:br>
            <a:r>
              <a:rPr lang="en-US" sz="2400" dirty="0"/>
              <a:t>to encode a message for transmission</a:t>
            </a:r>
          </a:p>
          <a:p>
            <a:pPr lvl="1"/>
            <a:r>
              <a:rPr lang="en-US" sz="2400" dirty="0"/>
              <a:t>(Claude Shannon, 1948. Bell Labs)</a:t>
            </a:r>
          </a:p>
          <a:p>
            <a:pPr marL="0" indent="0">
              <a:buNone/>
            </a:pPr>
            <a:r>
              <a:rPr lang="en-US" sz="3200" b="1" dirty="0"/>
              <a:t>Byte</a:t>
            </a:r>
            <a:r>
              <a:rPr lang="en-US" sz="3200" dirty="0"/>
              <a:t> = 8 bits </a:t>
            </a:r>
            <a:r>
              <a:rPr lang="en-US" sz="3200" dirty="0">
                <a:latin typeface="Courier New" panose="02070309020205020404" pitchFamily="49" charset="0"/>
                <a:cs typeface="Courier New" panose="02070309020205020404" pitchFamily="49" charset="0"/>
              </a:rPr>
              <a:t>−</a:t>
            </a:r>
            <a:r>
              <a:rPr lang="en-US" sz="3200" dirty="0"/>
              <a:t> the smallest unit of data </a:t>
            </a:r>
          </a:p>
          <a:p>
            <a:pPr lvl="1"/>
            <a:r>
              <a:rPr lang="en-US" sz="2400" dirty="0"/>
              <a:t>256 possible values	{ 0 – 255 }</a:t>
            </a:r>
          </a:p>
          <a:p>
            <a:pPr lvl="1"/>
            <a:r>
              <a:rPr lang="en-US" sz="2400" dirty="0"/>
              <a:t>(</a:t>
            </a:r>
            <a:r>
              <a:rPr lang="en-CA" sz="2400" dirty="0"/>
              <a:t>W. Buchholz, 1956</a:t>
            </a:r>
            <a:r>
              <a:rPr lang="en-US" sz="2400" dirty="0"/>
              <a:t>.              )</a:t>
            </a:r>
            <a:endParaRPr lang="en-US" sz="2800" b="1" dirty="0"/>
          </a:p>
        </p:txBody>
      </p:sp>
      <p:pic>
        <p:nvPicPr>
          <p:cNvPr id="4" name="Picture 3">
            <a:extLst>
              <a:ext uri="{FF2B5EF4-FFF2-40B4-BE49-F238E27FC236}">
                <a16:creationId xmlns:a16="http://schemas.microsoft.com/office/drawing/2014/main" id="{9AF29FB2-B748-4EEA-BE72-A783295F338F}"/>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3563888" y="3939902"/>
            <a:ext cx="1584176" cy="1584176"/>
          </a:xfrm>
          <a:prstGeom prst="rect">
            <a:avLst/>
          </a:prstGeom>
        </p:spPr>
      </p:pic>
    </p:spTree>
    <p:extLst>
      <p:ext uri="{BB962C8B-B14F-4D97-AF65-F5344CB8AC3E}">
        <p14:creationId xmlns:p14="http://schemas.microsoft.com/office/powerpoint/2010/main" val="28374397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4624"/>
            <a:ext cx="8229600" cy="742950"/>
          </a:xfrm>
        </p:spPr>
        <p:txBody>
          <a:bodyPr/>
          <a:lstStyle/>
          <a:p>
            <a:r>
              <a:rPr lang="en-US" dirty="0"/>
              <a:t>Why Binary?</a:t>
            </a:r>
            <a:endParaRPr lang="en-CA" dirty="0"/>
          </a:p>
        </p:txBody>
      </p:sp>
      <p:sp>
        <p:nvSpPr>
          <p:cNvPr id="3" name="Content Placeholder 2"/>
          <p:cNvSpPr>
            <a:spLocks noGrp="1"/>
          </p:cNvSpPr>
          <p:nvPr>
            <p:ph idx="1"/>
          </p:nvPr>
        </p:nvSpPr>
        <p:spPr>
          <a:xfrm>
            <a:off x="457200" y="915566"/>
            <a:ext cx="8229600" cy="3657600"/>
          </a:xfrm>
        </p:spPr>
        <p:txBody>
          <a:bodyPr>
            <a:normAutofit/>
          </a:bodyPr>
          <a:lstStyle/>
          <a:p>
            <a:pPr marL="0" indent="0">
              <a:buNone/>
            </a:pPr>
            <a:r>
              <a:rPr lang="en-CA" dirty="0"/>
              <a:t>Unambiguous and </a:t>
            </a:r>
            <a:r>
              <a:rPr lang="en-US" dirty="0"/>
              <a:t>Unequivocal state:</a:t>
            </a:r>
          </a:p>
          <a:p>
            <a:r>
              <a:rPr lang="en-US" dirty="0"/>
              <a:t>0 or 1 for storage of a value in a </a:t>
            </a:r>
            <a:r>
              <a:rPr lang="en-US" b="1" dirty="0"/>
              <a:t>bit</a:t>
            </a:r>
          </a:p>
          <a:p>
            <a:pPr lvl="1"/>
            <a:r>
              <a:rPr lang="en-US" dirty="0"/>
              <a:t>Electric current in RAM, magnetic polarity on HDD, magic in SSD</a:t>
            </a:r>
          </a:p>
          <a:p>
            <a:pPr lvl="1"/>
            <a:r>
              <a:rPr lang="en-CA" dirty="0"/>
              <a:t>Computer switches/storage reliably hold only two possible states</a:t>
            </a:r>
            <a:endParaRPr lang="en-US" dirty="0"/>
          </a:p>
          <a:p>
            <a:r>
              <a:rPr lang="en-US" dirty="0"/>
              <a:t>TRUE or FALSE to make a decision</a:t>
            </a:r>
          </a:p>
          <a:p>
            <a:pPr lvl="1"/>
            <a:r>
              <a:rPr lang="en-US" dirty="0"/>
              <a:t>hardware uses logic gates, software uses Boolean logic</a:t>
            </a:r>
          </a:p>
          <a:p>
            <a:pPr lvl="1"/>
            <a:r>
              <a:rPr lang="en-US" dirty="0"/>
              <a:t>All logic uses  </a:t>
            </a:r>
            <a:r>
              <a:rPr lang="en-US" b="1" dirty="0">
                <a:latin typeface="Courier New" panose="02070309020205020404" pitchFamily="49" charset="0"/>
              </a:rPr>
              <a:t>True </a:t>
            </a:r>
            <a:r>
              <a:rPr lang="en-US" dirty="0"/>
              <a:t>|</a:t>
            </a:r>
            <a:r>
              <a:rPr lang="en-US" b="1" dirty="0">
                <a:latin typeface="Courier New" panose="02070309020205020404" pitchFamily="49" charset="0"/>
              </a:rPr>
              <a:t> False </a:t>
            </a:r>
            <a:r>
              <a:rPr lang="en-US" b="1" dirty="0">
                <a:latin typeface="Courier New" panose="02070309020205020404" pitchFamily="49" charset="0"/>
                <a:sym typeface="Wingdings" panose="05000000000000000000" pitchFamily="2" charset="2"/>
              </a:rPr>
              <a:t></a:t>
            </a:r>
            <a:r>
              <a:rPr lang="en-US" dirty="0"/>
              <a:t> there is no </a:t>
            </a:r>
            <a:r>
              <a:rPr lang="en-US" i="1" dirty="0"/>
              <a:t>maybe</a:t>
            </a:r>
            <a:endParaRPr lang="en-US" dirty="0"/>
          </a:p>
          <a:p>
            <a:pPr marL="0" indent="0">
              <a:buNone/>
            </a:pPr>
            <a:r>
              <a:rPr lang="en-US" dirty="0"/>
              <a:t>Faster Processing:</a:t>
            </a:r>
          </a:p>
          <a:p>
            <a:pPr lvl="1"/>
            <a:r>
              <a:rPr lang="en-CA" dirty="0"/>
              <a:t>CPUs, </a:t>
            </a:r>
            <a:r>
              <a:rPr lang="en-US" dirty="0"/>
              <a:t>ALUs, FPUs, GPUs run better in binary</a:t>
            </a:r>
          </a:p>
        </p:txBody>
      </p:sp>
    </p:spTree>
    <p:extLst>
      <p:ext uri="{BB962C8B-B14F-4D97-AF65-F5344CB8AC3E}">
        <p14:creationId xmlns:p14="http://schemas.microsoft.com/office/powerpoint/2010/main" val="7715344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4624"/>
            <a:ext cx="8229600" cy="742950"/>
          </a:xfrm>
        </p:spPr>
        <p:txBody>
          <a:bodyPr/>
          <a:lstStyle/>
          <a:p>
            <a:pPr algn="ctr"/>
            <a:r>
              <a:rPr lang="en-US" dirty="0"/>
              <a:t>Boolean Logic: Operator Truth Tables</a:t>
            </a:r>
            <a:endParaRPr lang="en-CA" dirty="0"/>
          </a:p>
        </p:txBody>
      </p:sp>
      <p:graphicFrame>
        <p:nvGraphicFramePr>
          <p:cNvPr id="4" name="Content Placeholder 3">
            <a:extLst>
              <a:ext uri="{FF2B5EF4-FFF2-40B4-BE49-F238E27FC236}">
                <a16:creationId xmlns:a16="http://schemas.microsoft.com/office/drawing/2014/main" id="{18DA9816-AFDD-450D-AC9A-F5AD48D1047F}"/>
              </a:ext>
            </a:extLst>
          </p:cNvPr>
          <p:cNvGraphicFramePr>
            <a:graphicFrameLocks noGrp="1"/>
          </p:cNvGraphicFramePr>
          <p:nvPr>
            <p:ph idx="1"/>
            <p:extLst>
              <p:ext uri="{D42A27DB-BD31-4B8C-83A1-F6EECF244321}">
                <p14:modId xmlns:p14="http://schemas.microsoft.com/office/powerpoint/2010/main" val="4148168039"/>
              </p:ext>
            </p:extLst>
          </p:nvPr>
        </p:nvGraphicFramePr>
        <p:xfrm>
          <a:off x="6156176" y="1995966"/>
          <a:ext cx="2323940" cy="2520000"/>
        </p:xfrm>
        <a:graphic>
          <a:graphicData uri="http://schemas.openxmlformats.org/drawingml/2006/table">
            <a:tbl>
              <a:tblPr firstRow="1" bandRow="1">
                <a:tableStyleId>{5C22544A-7EE6-4342-B048-85BDC9FD1C3A}</a:tableStyleId>
              </a:tblPr>
              <a:tblGrid>
                <a:gridCol w="648000">
                  <a:extLst>
                    <a:ext uri="{9D8B030D-6E8A-4147-A177-3AD203B41FA5}">
                      <a16:colId xmlns:a16="http://schemas.microsoft.com/office/drawing/2014/main" val="1529297352"/>
                    </a:ext>
                  </a:extLst>
                </a:gridCol>
                <a:gridCol w="648000">
                  <a:extLst>
                    <a:ext uri="{9D8B030D-6E8A-4147-A177-3AD203B41FA5}">
                      <a16:colId xmlns:a16="http://schemas.microsoft.com/office/drawing/2014/main" val="3534356003"/>
                    </a:ext>
                  </a:extLst>
                </a:gridCol>
                <a:gridCol w="1027940">
                  <a:extLst>
                    <a:ext uri="{9D8B030D-6E8A-4147-A177-3AD203B41FA5}">
                      <a16:colId xmlns:a16="http://schemas.microsoft.com/office/drawing/2014/main" val="148835995"/>
                    </a:ext>
                  </a:extLst>
                </a:gridCol>
              </a:tblGrid>
              <a:tr h="504000">
                <a:tc>
                  <a:txBody>
                    <a:bodyPr/>
                    <a:lstStyle/>
                    <a:p>
                      <a:pPr algn="ctr"/>
                      <a:r>
                        <a:rPr lang="en-US" dirty="0"/>
                        <a:t>x</a:t>
                      </a:r>
                    </a:p>
                  </a:txBody>
                  <a:tcPr anchor="ctr"/>
                </a:tc>
                <a:tc>
                  <a:txBody>
                    <a:bodyPr/>
                    <a:lstStyle/>
                    <a:p>
                      <a:pPr algn="ctr"/>
                      <a:r>
                        <a:rPr lang="en-US" dirty="0"/>
                        <a:t>y</a:t>
                      </a:r>
                    </a:p>
                  </a:txBody>
                  <a:tcPr anchor="ctr"/>
                </a:tc>
                <a:tc>
                  <a:txBody>
                    <a:bodyPr/>
                    <a:lstStyle/>
                    <a:p>
                      <a:pPr algn="ctr"/>
                      <a:r>
                        <a:rPr lang="en-US" dirty="0"/>
                        <a:t>x OR y</a:t>
                      </a:r>
                    </a:p>
                  </a:txBody>
                  <a:tcPr anchor="ctr"/>
                </a:tc>
                <a:extLst>
                  <a:ext uri="{0D108BD9-81ED-4DB2-BD59-A6C34878D82A}">
                    <a16:rowId xmlns:a16="http://schemas.microsoft.com/office/drawing/2014/main" val="506125101"/>
                  </a:ext>
                </a:extLst>
              </a:tr>
              <a:tr h="504000">
                <a:tc>
                  <a:txBody>
                    <a:bodyPr/>
                    <a:lstStyle/>
                    <a:p>
                      <a:pPr algn="ctr"/>
                      <a:r>
                        <a:rPr lang="en-US" dirty="0"/>
                        <a:t>T</a:t>
                      </a:r>
                    </a:p>
                  </a:txBody>
                  <a:tcPr anchor="ctr"/>
                </a:tc>
                <a:tc>
                  <a:txBody>
                    <a:bodyPr/>
                    <a:lstStyle/>
                    <a:p>
                      <a:pPr algn="ctr"/>
                      <a:r>
                        <a:rPr lang="en-US" dirty="0"/>
                        <a:t>T</a:t>
                      </a:r>
                    </a:p>
                  </a:txBody>
                  <a:tcPr anchor="ctr"/>
                </a:tc>
                <a:tc>
                  <a:txBody>
                    <a:bodyPr/>
                    <a:lstStyle/>
                    <a:p>
                      <a:pPr algn="ctr"/>
                      <a:r>
                        <a:rPr lang="en-US" b="1" dirty="0"/>
                        <a:t>T</a:t>
                      </a:r>
                    </a:p>
                  </a:txBody>
                  <a:tcPr anchor="ctr"/>
                </a:tc>
                <a:extLst>
                  <a:ext uri="{0D108BD9-81ED-4DB2-BD59-A6C34878D82A}">
                    <a16:rowId xmlns:a16="http://schemas.microsoft.com/office/drawing/2014/main" val="1021729331"/>
                  </a:ext>
                </a:extLst>
              </a:tr>
              <a:tr h="504000">
                <a:tc>
                  <a:txBody>
                    <a:bodyPr/>
                    <a:lstStyle/>
                    <a:p>
                      <a:pPr algn="ctr"/>
                      <a:r>
                        <a:rPr lang="en-US" dirty="0"/>
                        <a:t>T</a:t>
                      </a:r>
                    </a:p>
                  </a:txBody>
                  <a:tcPr anchor="ctr">
                    <a:solidFill>
                      <a:srgbClr val="FEDFCC"/>
                    </a:solidFill>
                  </a:tcPr>
                </a:tc>
                <a:tc>
                  <a:txBody>
                    <a:bodyPr/>
                    <a:lstStyle/>
                    <a:p>
                      <a:pPr algn="ctr"/>
                      <a:r>
                        <a:rPr lang="en-US" dirty="0"/>
                        <a:t>F</a:t>
                      </a:r>
                    </a:p>
                  </a:txBody>
                  <a:tcPr anchor="ctr">
                    <a:solidFill>
                      <a:srgbClr val="FEDFCC"/>
                    </a:solidFill>
                  </a:tcPr>
                </a:tc>
                <a:tc>
                  <a:txBody>
                    <a:bodyPr/>
                    <a:lstStyle/>
                    <a:p>
                      <a:pPr algn="ctr"/>
                      <a:r>
                        <a:rPr lang="en-US" b="1" dirty="0"/>
                        <a:t>T</a:t>
                      </a:r>
                    </a:p>
                  </a:txBody>
                  <a:tcPr anchor="ctr">
                    <a:solidFill>
                      <a:srgbClr val="FEDFCC"/>
                    </a:solidFill>
                  </a:tcPr>
                </a:tc>
                <a:extLst>
                  <a:ext uri="{0D108BD9-81ED-4DB2-BD59-A6C34878D82A}">
                    <a16:rowId xmlns:a16="http://schemas.microsoft.com/office/drawing/2014/main" val="2451453346"/>
                  </a:ext>
                </a:extLst>
              </a:tr>
              <a:tr h="504000">
                <a:tc>
                  <a:txBody>
                    <a:bodyPr/>
                    <a:lstStyle/>
                    <a:p>
                      <a:pPr algn="ctr"/>
                      <a:r>
                        <a:rPr lang="en-US" dirty="0"/>
                        <a:t>F</a:t>
                      </a:r>
                    </a:p>
                  </a:txBody>
                  <a:tcPr anchor="ctr">
                    <a:solidFill>
                      <a:srgbClr val="FFF0E8"/>
                    </a:solidFill>
                  </a:tcPr>
                </a:tc>
                <a:tc>
                  <a:txBody>
                    <a:bodyPr/>
                    <a:lstStyle/>
                    <a:p>
                      <a:pPr algn="ctr"/>
                      <a:r>
                        <a:rPr lang="en-US" dirty="0"/>
                        <a:t>T</a:t>
                      </a:r>
                    </a:p>
                  </a:txBody>
                  <a:tcPr anchor="ctr">
                    <a:solidFill>
                      <a:srgbClr val="FFF0E8"/>
                    </a:solidFill>
                  </a:tcPr>
                </a:tc>
                <a:tc>
                  <a:txBody>
                    <a:bodyPr/>
                    <a:lstStyle/>
                    <a:p>
                      <a:pPr algn="ctr"/>
                      <a:r>
                        <a:rPr lang="en-US" b="1" dirty="0"/>
                        <a:t>T</a:t>
                      </a:r>
                    </a:p>
                  </a:txBody>
                  <a:tcPr anchor="ctr">
                    <a:solidFill>
                      <a:srgbClr val="FFF0E8"/>
                    </a:solidFill>
                  </a:tcPr>
                </a:tc>
                <a:extLst>
                  <a:ext uri="{0D108BD9-81ED-4DB2-BD59-A6C34878D82A}">
                    <a16:rowId xmlns:a16="http://schemas.microsoft.com/office/drawing/2014/main" val="3619202966"/>
                  </a:ext>
                </a:extLst>
              </a:tr>
              <a:tr h="504000">
                <a:tc>
                  <a:txBody>
                    <a:bodyPr/>
                    <a:lstStyle/>
                    <a:p>
                      <a:pPr algn="ctr"/>
                      <a:r>
                        <a:rPr lang="en-US" dirty="0"/>
                        <a:t>F</a:t>
                      </a:r>
                    </a:p>
                  </a:txBody>
                  <a:tcPr anchor="ctr"/>
                </a:tc>
                <a:tc>
                  <a:txBody>
                    <a:bodyPr/>
                    <a:lstStyle/>
                    <a:p>
                      <a:pPr algn="ctr"/>
                      <a:r>
                        <a:rPr lang="en-US" dirty="0"/>
                        <a:t>F</a:t>
                      </a:r>
                    </a:p>
                  </a:txBody>
                  <a:tcPr anchor="ctr"/>
                </a:tc>
                <a:tc>
                  <a:txBody>
                    <a:bodyPr/>
                    <a:lstStyle/>
                    <a:p>
                      <a:pPr algn="ctr"/>
                      <a:r>
                        <a:rPr lang="en-US" b="1" dirty="0"/>
                        <a:t>F</a:t>
                      </a:r>
                    </a:p>
                  </a:txBody>
                  <a:tcPr anchor="ctr"/>
                </a:tc>
                <a:extLst>
                  <a:ext uri="{0D108BD9-81ED-4DB2-BD59-A6C34878D82A}">
                    <a16:rowId xmlns:a16="http://schemas.microsoft.com/office/drawing/2014/main" val="3943489370"/>
                  </a:ext>
                </a:extLst>
              </a:tr>
            </a:tbl>
          </a:graphicData>
        </a:graphic>
      </p:graphicFrame>
      <p:graphicFrame>
        <p:nvGraphicFramePr>
          <p:cNvPr id="5" name="Content Placeholder 3">
            <a:extLst>
              <a:ext uri="{FF2B5EF4-FFF2-40B4-BE49-F238E27FC236}">
                <a16:creationId xmlns:a16="http://schemas.microsoft.com/office/drawing/2014/main" id="{3FB32633-538E-4DC2-883F-7852D4E4F726}"/>
              </a:ext>
            </a:extLst>
          </p:cNvPr>
          <p:cNvGraphicFramePr>
            <a:graphicFrameLocks/>
          </p:cNvGraphicFramePr>
          <p:nvPr>
            <p:extLst>
              <p:ext uri="{D42A27DB-BD31-4B8C-83A1-F6EECF244321}">
                <p14:modId xmlns:p14="http://schemas.microsoft.com/office/powerpoint/2010/main" val="2420096818"/>
              </p:ext>
            </p:extLst>
          </p:nvPr>
        </p:nvGraphicFramePr>
        <p:xfrm>
          <a:off x="3203848" y="1995966"/>
          <a:ext cx="2520000" cy="2520000"/>
        </p:xfrm>
        <a:graphic>
          <a:graphicData uri="http://schemas.openxmlformats.org/drawingml/2006/table">
            <a:tbl>
              <a:tblPr firstRow="1" bandRow="1">
                <a:tableStyleId>{5C22544A-7EE6-4342-B048-85BDC9FD1C3A}</a:tableStyleId>
              </a:tblPr>
              <a:tblGrid>
                <a:gridCol w="648000">
                  <a:extLst>
                    <a:ext uri="{9D8B030D-6E8A-4147-A177-3AD203B41FA5}">
                      <a16:colId xmlns:a16="http://schemas.microsoft.com/office/drawing/2014/main" val="1529297352"/>
                    </a:ext>
                  </a:extLst>
                </a:gridCol>
                <a:gridCol w="648000">
                  <a:extLst>
                    <a:ext uri="{9D8B030D-6E8A-4147-A177-3AD203B41FA5}">
                      <a16:colId xmlns:a16="http://schemas.microsoft.com/office/drawing/2014/main" val="3534356003"/>
                    </a:ext>
                  </a:extLst>
                </a:gridCol>
                <a:gridCol w="1224000">
                  <a:extLst>
                    <a:ext uri="{9D8B030D-6E8A-4147-A177-3AD203B41FA5}">
                      <a16:colId xmlns:a16="http://schemas.microsoft.com/office/drawing/2014/main" val="148835995"/>
                    </a:ext>
                  </a:extLst>
                </a:gridCol>
              </a:tblGrid>
              <a:tr h="504000">
                <a:tc>
                  <a:txBody>
                    <a:bodyPr/>
                    <a:lstStyle/>
                    <a:p>
                      <a:pPr algn="ctr"/>
                      <a:r>
                        <a:rPr lang="en-US" dirty="0"/>
                        <a:t>x</a:t>
                      </a:r>
                    </a:p>
                  </a:txBody>
                  <a:tcPr anchor="ctr"/>
                </a:tc>
                <a:tc>
                  <a:txBody>
                    <a:bodyPr/>
                    <a:lstStyle/>
                    <a:p>
                      <a:pPr algn="ctr"/>
                      <a:r>
                        <a:rPr lang="en-US" dirty="0"/>
                        <a:t>y</a:t>
                      </a:r>
                    </a:p>
                  </a:txBody>
                  <a:tcPr anchor="ctr"/>
                </a:tc>
                <a:tc>
                  <a:txBody>
                    <a:bodyPr/>
                    <a:lstStyle/>
                    <a:p>
                      <a:pPr algn="ctr"/>
                      <a:r>
                        <a:rPr lang="en-US" dirty="0"/>
                        <a:t>x AND y</a:t>
                      </a:r>
                    </a:p>
                  </a:txBody>
                  <a:tcPr anchor="ctr"/>
                </a:tc>
                <a:extLst>
                  <a:ext uri="{0D108BD9-81ED-4DB2-BD59-A6C34878D82A}">
                    <a16:rowId xmlns:a16="http://schemas.microsoft.com/office/drawing/2014/main" val="506125101"/>
                  </a:ext>
                </a:extLst>
              </a:tr>
              <a:tr h="504000">
                <a:tc>
                  <a:txBody>
                    <a:bodyPr/>
                    <a:lstStyle/>
                    <a:p>
                      <a:pPr algn="ctr"/>
                      <a:r>
                        <a:rPr lang="en-US" dirty="0"/>
                        <a:t>T</a:t>
                      </a:r>
                    </a:p>
                  </a:txBody>
                  <a:tcPr anchor="ctr"/>
                </a:tc>
                <a:tc>
                  <a:txBody>
                    <a:bodyPr/>
                    <a:lstStyle/>
                    <a:p>
                      <a:pPr algn="ctr"/>
                      <a:r>
                        <a:rPr lang="en-US" dirty="0"/>
                        <a:t>T</a:t>
                      </a:r>
                    </a:p>
                  </a:txBody>
                  <a:tcPr anchor="ctr"/>
                </a:tc>
                <a:tc>
                  <a:txBody>
                    <a:bodyPr/>
                    <a:lstStyle/>
                    <a:p>
                      <a:pPr algn="ctr"/>
                      <a:r>
                        <a:rPr lang="en-US" b="1" dirty="0"/>
                        <a:t>T</a:t>
                      </a:r>
                    </a:p>
                  </a:txBody>
                  <a:tcPr anchor="ctr"/>
                </a:tc>
                <a:extLst>
                  <a:ext uri="{0D108BD9-81ED-4DB2-BD59-A6C34878D82A}">
                    <a16:rowId xmlns:a16="http://schemas.microsoft.com/office/drawing/2014/main" val="1021729331"/>
                  </a:ext>
                </a:extLst>
              </a:tr>
              <a:tr h="504000">
                <a:tc>
                  <a:txBody>
                    <a:bodyPr/>
                    <a:lstStyle/>
                    <a:p>
                      <a:pPr algn="ctr"/>
                      <a:r>
                        <a:rPr lang="en-US" dirty="0"/>
                        <a:t>T</a:t>
                      </a:r>
                    </a:p>
                  </a:txBody>
                  <a:tcPr anchor="ctr">
                    <a:solidFill>
                      <a:srgbClr val="FEDFCC"/>
                    </a:solidFill>
                  </a:tcPr>
                </a:tc>
                <a:tc>
                  <a:txBody>
                    <a:bodyPr/>
                    <a:lstStyle/>
                    <a:p>
                      <a:pPr algn="ctr"/>
                      <a:r>
                        <a:rPr lang="en-US" dirty="0"/>
                        <a:t>F</a:t>
                      </a:r>
                    </a:p>
                  </a:txBody>
                  <a:tcPr anchor="ctr">
                    <a:solidFill>
                      <a:srgbClr val="FEDFCC"/>
                    </a:solidFill>
                  </a:tcPr>
                </a:tc>
                <a:tc>
                  <a:txBody>
                    <a:bodyPr/>
                    <a:lstStyle/>
                    <a:p>
                      <a:pPr algn="ctr"/>
                      <a:r>
                        <a:rPr lang="en-US" b="1" dirty="0"/>
                        <a:t>F</a:t>
                      </a:r>
                    </a:p>
                  </a:txBody>
                  <a:tcPr anchor="ctr">
                    <a:solidFill>
                      <a:srgbClr val="FEDFCC"/>
                    </a:solidFill>
                  </a:tcPr>
                </a:tc>
                <a:extLst>
                  <a:ext uri="{0D108BD9-81ED-4DB2-BD59-A6C34878D82A}">
                    <a16:rowId xmlns:a16="http://schemas.microsoft.com/office/drawing/2014/main" val="2451453346"/>
                  </a:ext>
                </a:extLst>
              </a:tr>
              <a:tr h="504000">
                <a:tc>
                  <a:txBody>
                    <a:bodyPr/>
                    <a:lstStyle/>
                    <a:p>
                      <a:pPr algn="ctr"/>
                      <a:r>
                        <a:rPr lang="en-US" dirty="0"/>
                        <a:t>F</a:t>
                      </a:r>
                    </a:p>
                  </a:txBody>
                  <a:tcPr anchor="ctr">
                    <a:solidFill>
                      <a:srgbClr val="FFF0E8"/>
                    </a:solidFill>
                  </a:tcPr>
                </a:tc>
                <a:tc>
                  <a:txBody>
                    <a:bodyPr/>
                    <a:lstStyle/>
                    <a:p>
                      <a:pPr algn="ctr"/>
                      <a:r>
                        <a:rPr lang="en-US" dirty="0"/>
                        <a:t>T</a:t>
                      </a:r>
                    </a:p>
                  </a:txBody>
                  <a:tcPr anchor="ctr">
                    <a:solidFill>
                      <a:srgbClr val="FFF0E8"/>
                    </a:solidFill>
                  </a:tcPr>
                </a:tc>
                <a:tc>
                  <a:txBody>
                    <a:bodyPr/>
                    <a:lstStyle/>
                    <a:p>
                      <a:pPr algn="ctr"/>
                      <a:r>
                        <a:rPr lang="en-US" b="1" dirty="0"/>
                        <a:t>F</a:t>
                      </a:r>
                    </a:p>
                  </a:txBody>
                  <a:tcPr anchor="ctr">
                    <a:solidFill>
                      <a:srgbClr val="FFF0E8"/>
                    </a:solidFill>
                  </a:tcPr>
                </a:tc>
                <a:extLst>
                  <a:ext uri="{0D108BD9-81ED-4DB2-BD59-A6C34878D82A}">
                    <a16:rowId xmlns:a16="http://schemas.microsoft.com/office/drawing/2014/main" val="3619202966"/>
                  </a:ext>
                </a:extLst>
              </a:tr>
              <a:tr h="504000">
                <a:tc>
                  <a:txBody>
                    <a:bodyPr/>
                    <a:lstStyle/>
                    <a:p>
                      <a:pPr algn="ctr"/>
                      <a:r>
                        <a:rPr lang="en-US" dirty="0"/>
                        <a:t>F</a:t>
                      </a:r>
                    </a:p>
                  </a:txBody>
                  <a:tcPr anchor="ctr"/>
                </a:tc>
                <a:tc>
                  <a:txBody>
                    <a:bodyPr/>
                    <a:lstStyle/>
                    <a:p>
                      <a:pPr algn="ctr"/>
                      <a:r>
                        <a:rPr lang="en-US" dirty="0"/>
                        <a:t>F</a:t>
                      </a:r>
                    </a:p>
                  </a:txBody>
                  <a:tcPr anchor="ctr"/>
                </a:tc>
                <a:tc>
                  <a:txBody>
                    <a:bodyPr/>
                    <a:lstStyle/>
                    <a:p>
                      <a:pPr algn="ctr"/>
                      <a:r>
                        <a:rPr lang="en-US" b="1" dirty="0"/>
                        <a:t>F</a:t>
                      </a:r>
                    </a:p>
                  </a:txBody>
                  <a:tcPr anchor="ctr"/>
                </a:tc>
                <a:extLst>
                  <a:ext uri="{0D108BD9-81ED-4DB2-BD59-A6C34878D82A}">
                    <a16:rowId xmlns:a16="http://schemas.microsoft.com/office/drawing/2014/main" val="3943489370"/>
                  </a:ext>
                </a:extLst>
              </a:tr>
            </a:tbl>
          </a:graphicData>
        </a:graphic>
      </p:graphicFrame>
      <p:graphicFrame>
        <p:nvGraphicFramePr>
          <p:cNvPr id="6" name="Content Placeholder 3">
            <a:extLst>
              <a:ext uri="{FF2B5EF4-FFF2-40B4-BE49-F238E27FC236}">
                <a16:creationId xmlns:a16="http://schemas.microsoft.com/office/drawing/2014/main" id="{09D54CBB-E120-4670-B2B8-B4D547E205D3}"/>
              </a:ext>
            </a:extLst>
          </p:cNvPr>
          <p:cNvGraphicFramePr>
            <a:graphicFrameLocks/>
          </p:cNvGraphicFramePr>
          <p:nvPr>
            <p:extLst>
              <p:ext uri="{D42A27DB-BD31-4B8C-83A1-F6EECF244321}">
                <p14:modId xmlns:p14="http://schemas.microsoft.com/office/powerpoint/2010/main" val="1371920718"/>
              </p:ext>
            </p:extLst>
          </p:nvPr>
        </p:nvGraphicFramePr>
        <p:xfrm>
          <a:off x="1211640" y="1995966"/>
          <a:ext cx="1560160" cy="2520000"/>
        </p:xfrm>
        <a:graphic>
          <a:graphicData uri="http://schemas.openxmlformats.org/drawingml/2006/table">
            <a:tbl>
              <a:tblPr firstRow="1" bandRow="1">
                <a:tableStyleId>{5C22544A-7EE6-4342-B048-85BDC9FD1C3A}</a:tableStyleId>
              </a:tblPr>
              <a:tblGrid>
                <a:gridCol w="648000">
                  <a:extLst>
                    <a:ext uri="{9D8B030D-6E8A-4147-A177-3AD203B41FA5}">
                      <a16:colId xmlns:a16="http://schemas.microsoft.com/office/drawing/2014/main" val="1529297352"/>
                    </a:ext>
                  </a:extLst>
                </a:gridCol>
                <a:gridCol w="912160">
                  <a:extLst>
                    <a:ext uri="{9D8B030D-6E8A-4147-A177-3AD203B41FA5}">
                      <a16:colId xmlns:a16="http://schemas.microsoft.com/office/drawing/2014/main" val="148835995"/>
                    </a:ext>
                  </a:extLst>
                </a:gridCol>
              </a:tblGrid>
              <a:tr h="504000">
                <a:tc>
                  <a:txBody>
                    <a:bodyPr/>
                    <a:lstStyle/>
                    <a:p>
                      <a:pPr algn="ctr"/>
                      <a:r>
                        <a:rPr lang="en-US" dirty="0"/>
                        <a:t>x</a:t>
                      </a:r>
                    </a:p>
                  </a:txBody>
                  <a:tcPr anchor="ctr"/>
                </a:tc>
                <a:tc>
                  <a:txBody>
                    <a:bodyPr/>
                    <a:lstStyle/>
                    <a:p>
                      <a:pPr algn="ctr"/>
                      <a:r>
                        <a:rPr lang="en-US" dirty="0"/>
                        <a:t>NOT x</a:t>
                      </a:r>
                    </a:p>
                  </a:txBody>
                  <a:tcPr anchor="ctr"/>
                </a:tc>
                <a:extLst>
                  <a:ext uri="{0D108BD9-81ED-4DB2-BD59-A6C34878D82A}">
                    <a16:rowId xmlns:a16="http://schemas.microsoft.com/office/drawing/2014/main" val="506125101"/>
                  </a:ext>
                </a:extLst>
              </a:tr>
              <a:tr h="1008000">
                <a:tc>
                  <a:txBody>
                    <a:bodyPr/>
                    <a:lstStyle/>
                    <a:p>
                      <a:pPr algn="ctr"/>
                      <a:r>
                        <a:rPr lang="en-US" b="1" dirty="0"/>
                        <a:t>T</a:t>
                      </a:r>
                    </a:p>
                  </a:txBody>
                  <a:tcPr anchor="ctr"/>
                </a:tc>
                <a:tc>
                  <a:txBody>
                    <a:bodyPr/>
                    <a:lstStyle/>
                    <a:p>
                      <a:pPr algn="ctr"/>
                      <a:r>
                        <a:rPr lang="en-US" b="1" dirty="0"/>
                        <a:t>F</a:t>
                      </a:r>
                    </a:p>
                  </a:txBody>
                  <a:tcPr anchor="ctr"/>
                </a:tc>
                <a:extLst>
                  <a:ext uri="{0D108BD9-81ED-4DB2-BD59-A6C34878D82A}">
                    <a16:rowId xmlns:a16="http://schemas.microsoft.com/office/drawing/2014/main" val="1021729331"/>
                  </a:ext>
                </a:extLst>
              </a:tr>
              <a:tr h="1008000">
                <a:tc>
                  <a:txBody>
                    <a:bodyPr/>
                    <a:lstStyle/>
                    <a:p>
                      <a:pPr algn="ctr"/>
                      <a:r>
                        <a:rPr lang="en-US" b="1" dirty="0"/>
                        <a:t>F</a:t>
                      </a:r>
                    </a:p>
                  </a:txBody>
                  <a:tcPr anchor="ctr"/>
                </a:tc>
                <a:tc>
                  <a:txBody>
                    <a:bodyPr/>
                    <a:lstStyle/>
                    <a:p>
                      <a:pPr algn="ctr"/>
                      <a:r>
                        <a:rPr lang="en-US" b="1" dirty="0"/>
                        <a:t>T</a:t>
                      </a:r>
                    </a:p>
                  </a:txBody>
                  <a:tcPr anchor="ctr"/>
                </a:tc>
                <a:extLst>
                  <a:ext uri="{0D108BD9-81ED-4DB2-BD59-A6C34878D82A}">
                    <a16:rowId xmlns:a16="http://schemas.microsoft.com/office/drawing/2014/main" val="2451453346"/>
                  </a:ext>
                </a:extLst>
              </a:tr>
            </a:tbl>
          </a:graphicData>
        </a:graphic>
      </p:graphicFrame>
      <p:sp>
        <p:nvSpPr>
          <p:cNvPr id="7" name="TextBox 6">
            <a:extLst>
              <a:ext uri="{FF2B5EF4-FFF2-40B4-BE49-F238E27FC236}">
                <a16:creationId xmlns:a16="http://schemas.microsoft.com/office/drawing/2014/main" id="{5B512493-A5BE-4A8A-893F-9E740C2BC409}"/>
              </a:ext>
            </a:extLst>
          </p:cNvPr>
          <p:cNvSpPr txBox="1"/>
          <p:nvPr/>
        </p:nvSpPr>
        <p:spPr>
          <a:xfrm>
            <a:off x="457200" y="987574"/>
            <a:ext cx="7910656" cy="923330"/>
          </a:xfrm>
          <a:prstGeom prst="rect">
            <a:avLst/>
          </a:prstGeom>
          <a:noFill/>
        </p:spPr>
        <p:txBody>
          <a:bodyPr wrap="square" rtlCol="0">
            <a:spAutoFit/>
          </a:bodyPr>
          <a:lstStyle/>
          <a:p>
            <a:pPr algn="ctr"/>
            <a:r>
              <a:rPr lang="en-US" b="1" dirty="0"/>
              <a:t>If wishes were horses, beggars would ride.</a:t>
            </a:r>
          </a:p>
          <a:p>
            <a:pPr algn="ctr"/>
            <a:r>
              <a:rPr lang="en-US" b="1" i="1" dirty="0"/>
              <a:t>Can you ride?</a:t>
            </a:r>
          </a:p>
          <a:p>
            <a:pPr algn="ctr"/>
            <a:r>
              <a:rPr lang="en-US" b="1" dirty="0"/>
              <a:t>x </a:t>
            </a:r>
            <a:r>
              <a:rPr lang="en-CA" sz="1800" dirty="0">
                <a:effectLst/>
                <a:latin typeface="Segoe UI" panose="020B0502040204020203" pitchFamily="34" charset="0"/>
                <a:ea typeface="Calibri" panose="020F0502020204030204" pitchFamily="34" charset="0"/>
                <a:cs typeface="Times New Roman" panose="02020603050405020304" pitchFamily="18" charset="0"/>
              </a:rPr>
              <a:t>—</a:t>
            </a:r>
            <a:r>
              <a:rPr lang="en-US" b="1" dirty="0"/>
              <a:t> </a:t>
            </a:r>
            <a:r>
              <a:rPr lang="en-US" dirty="0"/>
              <a:t>are wishes horses?        </a:t>
            </a:r>
            <a:r>
              <a:rPr lang="en-US" b="1" dirty="0"/>
              <a:t>y </a:t>
            </a:r>
            <a:r>
              <a:rPr lang="en-CA" sz="1800" dirty="0">
                <a:effectLst/>
                <a:latin typeface="Segoe UI" panose="020B0502040204020203" pitchFamily="34" charset="0"/>
                <a:ea typeface="Calibri" panose="020F0502020204030204" pitchFamily="34" charset="0"/>
                <a:cs typeface="Times New Roman" panose="02020603050405020304" pitchFamily="18" charset="0"/>
              </a:rPr>
              <a:t>—</a:t>
            </a:r>
            <a:r>
              <a:rPr lang="en-US" b="1" dirty="0"/>
              <a:t> </a:t>
            </a:r>
            <a:r>
              <a:rPr lang="en-US" dirty="0"/>
              <a:t>have your own real horse?</a:t>
            </a:r>
          </a:p>
        </p:txBody>
      </p:sp>
    </p:spTree>
    <p:extLst>
      <p:ext uri="{BB962C8B-B14F-4D97-AF65-F5344CB8AC3E}">
        <p14:creationId xmlns:p14="http://schemas.microsoft.com/office/powerpoint/2010/main" val="23529842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4C56D-7993-4FF5-BE66-95BC9DDC61FB}"/>
              </a:ext>
            </a:extLst>
          </p:cNvPr>
          <p:cNvSpPr>
            <a:spLocks noGrp="1"/>
          </p:cNvSpPr>
          <p:nvPr>
            <p:ph type="title"/>
          </p:nvPr>
        </p:nvSpPr>
        <p:spPr>
          <a:xfrm>
            <a:off x="457200" y="267494"/>
            <a:ext cx="8229600" cy="742950"/>
          </a:xfrm>
        </p:spPr>
        <p:txBody>
          <a:bodyPr/>
          <a:lstStyle/>
          <a:p>
            <a:pPr algn="ctr"/>
            <a:r>
              <a:rPr lang="en-GB" dirty="0"/>
              <a:t>Safe, but </a:t>
            </a:r>
            <a:r>
              <a:rPr lang="en-GB" i="1" dirty="0"/>
              <a:t>slow</a:t>
            </a:r>
            <a:r>
              <a:rPr lang="en-GB" dirty="0"/>
              <a:t>, integer arithmetic </a:t>
            </a:r>
          </a:p>
        </p:txBody>
      </p:sp>
      <p:sp>
        <p:nvSpPr>
          <p:cNvPr id="4" name="Content Placeholder 3">
            <a:extLst>
              <a:ext uri="{FF2B5EF4-FFF2-40B4-BE49-F238E27FC236}">
                <a16:creationId xmlns:a16="http://schemas.microsoft.com/office/drawing/2014/main" id="{0659782A-86A2-4384-9B45-4A0D9DE5F0D1}"/>
              </a:ext>
            </a:extLst>
          </p:cNvPr>
          <p:cNvSpPr>
            <a:spLocks noGrp="1"/>
          </p:cNvSpPr>
          <p:nvPr>
            <p:ph sz="half" idx="2"/>
          </p:nvPr>
        </p:nvSpPr>
        <p:spPr>
          <a:xfrm>
            <a:off x="457200" y="1203598"/>
            <a:ext cx="3931920" cy="3867894"/>
          </a:xfrm>
        </p:spPr>
        <p:txBody>
          <a:bodyPr>
            <a:normAutofit fontScale="92500" lnSpcReduction="10000"/>
          </a:bodyPr>
          <a:lstStyle/>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#include &lt;</a:t>
            </a:r>
            <a:r>
              <a:rPr kumimoji="0" lang="en-US" sz="1600" b="0" i="0" u="none" strike="noStrike" kern="1200" cap="none" spc="0" normalizeH="0" baseline="0" noProof="0" dirty="0" err="1">
                <a:ln>
                  <a:noFill/>
                </a:ln>
                <a:solidFill>
                  <a:prstClr val="black"/>
                </a:solidFill>
                <a:effectLst/>
                <a:uLnTx/>
                <a:uFillTx/>
                <a:latin typeface="Lucida Console" panose="020B0609040504020204" pitchFamily="49" charset="0"/>
                <a:ea typeface="+mn-ea"/>
                <a:cs typeface="+mn-cs"/>
              </a:rPr>
              <a:t>limits.h</a:t>
            </a: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&gt;</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int </a:t>
            </a:r>
            <a:r>
              <a:rPr kumimoji="0" lang="en-US" sz="1600" b="0" i="0" u="none" strike="noStrike" kern="1200" cap="none" spc="0" normalizeH="0" baseline="0" noProof="0" dirty="0" err="1">
                <a:ln>
                  <a:noFill/>
                </a:ln>
                <a:solidFill>
                  <a:prstClr val="black"/>
                </a:solidFill>
                <a:effectLst/>
                <a:uLnTx/>
                <a:uFillTx/>
                <a:latin typeface="Lucida Console" panose="020B0609040504020204" pitchFamily="49" charset="0"/>
                <a:ea typeface="+mn-ea"/>
                <a:cs typeface="+mn-cs"/>
              </a:rPr>
              <a:t>safe_add</a:t>
            </a: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(int a, int b) </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   if (a &gt;= 0) {  // positive</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      if (b &gt; (INT_MAX - a)) {</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         /* handle overflow */</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       }</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   } else {  	  // negative</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      if (b &lt; (INT_MIN - a)) {</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         /* handle overflow */</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      }</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   }</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   return a + b;</a:t>
            </a:r>
          </a:p>
          <a:p>
            <a:pPr marL="0" marR="0" lvl="0" indent="0" algn="l" defTabSz="914400" rtl="0" eaLnBrk="1" fontAlgn="auto" latinLnBrk="0" hangingPunct="1">
              <a:lnSpc>
                <a:spcPct val="120000"/>
              </a:lnSpc>
              <a:spcBef>
                <a:spcPts val="0"/>
              </a:spcBef>
              <a:spcAft>
                <a:spcPts val="0"/>
              </a:spcAft>
              <a:buClr>
                <a:srgbClr val="FDA023"/>
              </a:buClr>
              <a:buSzPct val="85000"/>
              <a:buFont typeface="Arial" pitchFamily="34" charset="0"/>
              <a:buNone/>
              <a:tabLst/>
              <a:defRPr/>
            </a:pP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a:t>
            </a:r>
          </a:p>
        </p:txBody>
      </p:sp>
      <p:sp>
        <p:nvSpPr>
          <p:cNvPr id="6" name="Content Placeholder 5">
            <a:extLst>
              <a:ext uri="{FF2B5EF4-FFF2-40B4-BE49-F238E27FC236}">
                <a16:creationId xmlns:a16="http://schemas.microsoft.com/office/drawing/2014/main" id="{278BCED6-D0BD-4FA0-AC70-198F7335EAD3}"/>
              </a:ext>
            </a:extLst>
          </p:cNvPr>
          <p:cNvSpPr>
            <a:spLocks noGrp="1"/>
          </p:cNvSpPr>
          <p:nvPr>
            <p:ph sz="quarter" idx="4"/>
          </p:nvPr>
        </p:nvSpPr>
        <p:spPr>
          <a:xfrm>
            <a:off x="4754880" y="1203598"/>
            <a:ext cx="3931920" cy="3516660"/>
          </a:xfrm>
        </p:spPr>
        <p:txBody>
          <a:bodyPr>
            <a:normAutofit fontScale="92500" lnSpcReduction="10000"/>
          </a:bodyPr>
          <a:lstStyle/>
          <a:p>
            <a:pPr marL="0" indent="0">
              <a:lnSpc>
                <a:spcPct val="120000"/>
              </a:lnSpc>
              <a:spcBef>
                <a:spcPts val="0"/>
              </a:spcBef>
              <a:buNone/>
            </a:pPr>
            <a:b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b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int safe_</a:t>
            </a:r>
            <a:r>
              <a:rPr lang="en-US" sz="1600" dirty="0" err="1">
                <a:solidFill>
                  <a:prstClr val="black"/>
                </a:solidFill>
                <a:latin typeface="Lucida Console" panose="020B0609040504020204" pitchFamily="49" charset="0"/>
              </a:rPr>
              <a:t>mult</a:t>
            </a: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(int a, int b) </a:t>
            </a:r>
          </a:p>
          <a:p>
            <a:pPr marL="0" indent="0">
              <a:lnSpc>
                <a:spcPct val="120000"/>
              </a:lnSpc>
              <a:spcBef>
                <a:spcPts val="0"/>
              </a:spcBef>
              <a:buNone/>
            </a:pPr>
            <a:r>
              <a:rPr lang="en-US" sz="1600" dirty="0">
                <a:solidFill>
                  <a:prstClr val="black"/>
                </a:solidFill>
                <a:latin typeface="Lucida Console" panose="020B0609040504020204" pitchFamily="49" charset="0"/>
              </a:rPr>
              <a:t>{ // efficiency: </a:t>
            </a: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abs(a)&gt;=abs(b)</a:t>
            </a:r>
            <a:br>
              <a:rPr lang="en-US" sz="1600" dirty="0">
                <a:solidFill>
                  <a:prstClr val="black"/>
                </a:solidFill>
                <a:latin typeface="Lucida Console" panose="020B0609040504020204" pitchFamily="49" charset="0"/>
              </a:rPr>
            </a:br>
            <a:r>
              <a:rPr lang="en-US" sz="1600" dirty="0">
                <a:solidFill>
                  <a:prstClr val="black"/>
                </a:solidFill>
                <a:latin typeface="Lucida Console" panose="020B0609040504020204" pitchFamily="49" charset="0"/>
              </a:rPr>
              <a:t>   if (a == 0 || b == 0) </a:t>
            </a:r>
            <a:br>
              <a:rPr lang="en-US" sz="1600" dirty="0">
                <a:solidFill>
                  <a:prstClr val="black"/>
                </a:solidFill>
                <a:latin typeface="Lucida Console" panose="020B0609040504020204" pitchFamily="49" charset="0"/>
              </a:rPr>
            </a:br>
            <a:r>
              <a:rPr lang="en-US" sz="1600" dirty="0">
                <a:solidFill>
                  <a:prstClr val="black"/>
                </a:solidFill>
                <a:latin typeface="Lucida Console" panose="020B0609040504020204" pitchFamily="49" charset="0"/>
              </a:rPr>
              <a:t>   {  return 0;  }</a:t>
            </a:r>
          </a:p>
          <a:p>
            <a:pPr marL="0" indent="0">
              <a:lnSpc>
                <a:spcPct val="120000"/>
              </a:lnSpc>
              <a:spcBef>
                <a:spcPts val="0"/>
              </a:spcBef>
              <a:buNone/>
            </a:pPr>
            <a:r>
              <a:rPr lang="en-US" sz="1600" dirty="0">
                <a:solidFill>
                  <a:prstClr val="black"/>
                </a:solidFill>
                <a:latin typeface="Lucida Console" panose="020B0609040504020204" pitchFamily="49" charset="0"/>
              </a:rPr>
              <a:t>   int x = a;</a:t>
            </a:r>
          </a:p>
          <a:p>
            <a:pPr marL="0" indent="0">
              <a:lnSpc>
                <a:spcPct val="120000"/>
              </a:lnSpc>
              <a:spcBef>
                <a:spcPts val="0"/>
              </a:spcBef>
              <a:buNone/>
            </a:pPr>
            <a:r>
              <a:rPr lang="en-US" sz="1600" dirty="0">
                <a:solidFill>
                  <a:prstClr val="black"/>
                </a:solidFill>
                <a:latin typeface="Lucida Console" panose="020B0609040504020204" pitchFamily="49" charset="0"/>
              </a:rPr>
              <a:t>   for (int </a:t>
            </a:r>
            <a:r>
              <a:rPr lang="en-US" sz="1600" dirty="0" err="1">
                <a:solidFill>
                  <a:prstClr val="black"/>
                </a:solidFill>
                <a:latin typeface="Lucida Console" panose="020B0609040504020204" pitchFamily="49" charset="0"/>
              </a:rPr>
              <a:t>i</a:t>
            </a:r>
            <a:r>
              <a:rPr lang="en-US" sz="1600" dirty="0">
                <a:solidFill>
                  <a:prstClr val="black"/>
                </a:solidFill>
                <a:latin typeface="Lucida Console" panose="020B0609040504020204" pitchFamily="49" charset="0"/>
              </a:rPr>
              <a:t>=2;i&lt;=abs(b);</a:t>
            </a:r>
            <a:r>
              <a:rPr lang="en-US" sz="1600" dirty="0" err="1">
                <a:solidFill>
                  <a:prstClr val="black"/>
                </a:solidFill>
                <a:latin typeface="Lucida Console" panose="020B0609040504020204" pitchFamily="49" charset="0"/>
              </a:rPr>
              <a:t>i</a:t>
            </a:r>
            <a:r>
              <a:rPr lang="en-US" sz="1600" dirty="0">
                <a:solidFill>
                  <a:prstClr val="black"/>
                </a:solidFill>
                <a:latin typeface="Lucida Console" panose="020B0609040504020204" pitchFamily="49" charset="0"/>
              </a:rPr>
              <a:t>++) </a:t>
            </a:r>
            <a:br>
              <a:rPr lang="en-US" sz="1600" dirty="0">
                <a:solidFill>
                  <a:prstClr val="black"/>
                </a:solidFill>
                <a:latin typeface="Lucida Console" panose="020B0609040504020204" pitchFamily="49" charset="0"/>
              </a:rPr>
            </a:br>
            <a:r>
              <a:rPr lang="en-US" sz="1600" dirty="0">
                <a:solidFill>
                  <a:prstClr val="black"/>
                </a:solidFill>
                <a:latin typeface="Lucida Console" panose="020B0609040504020204" pitchFamily="49" charset="0"/>
              </a:rPr>
              <a:t>   {</a:t>
            </a:r>
          </a:p>
          <a:p>
            <a:pPr marL="0" indent="0">
              <a:lnSpc>
                <a:spcPct val="120000"/>
              </a:lnSpc>
              <a:spcBef>
                <a:spcPts val="0"/>
              </a:spcBef>
              <a:buNone/>
            </a:pPr>
            <a:r>
              <a:rPr lang="en-US" sz="1600" dirty="0">
                <a:solidFill>
                  <a:prstClr val="black"/>
                </a:solidFill>
                <a:latin typeface="Lucida Console" panose="020B0609040504020204" pitchFamily="49" charset="0"/>
              </a:rPr>
              <a:t>      x = </a:t>
            </a:r>
            <a:r>
              <a:rPr kumimoji="0" lang="en-US" sz="1600" b="0" i="0" u="none" strike="noStrike" kern="1200" cap="none" spc="0" normalizeH="0" baseline="0" noProof="0" dirty="0" err="1">
                <a:ln>
                  <a:noFill/>
                </a:ln>
                <a:solidFill>
                  <a:prstClr val="black"/>
                </a:solidFill>
                <a:effectLst/>
                <a:uLnTx/>
                <a:uFillTx/>
                <a:latin typeface="Lucida Console" panose="020B0609040504020204" pitchFamily="49" charset="0"/>
                <a:ea typeface="+mn-ea"/>
                <a:cs typeface="+mn-cs"/>
              </a:rPr>
              <a:t>safe_add</a:t>
            </a: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a:t>
            </a:r>
            <a:r>
              <a:rPr kumimoji="0" lang="en-US" sz="1600" b="0" i="0" u="none" strike="noStrike" kern="1200" cap="none" spc="0" normalizeH="0" baseline="0" noProof="0" dirty="0" err="1">
                <a:ln>
                  <a:noFill/>
                </a:ln>
                <a:solidFill>
                  <a:prstClr val="black"/>
                </a:solidFill>
                <a:effectLst/>
                <a:uLnTx/>
                <a:uFillTx/>
                <a:latin typeface="Lucida Console" panose="020B0609040504020204" pitchFamily="49" charset="0"/>
                <a:ea typeface="+mn-ea"/>
                <a:cs typeface="+mn-cs"/>
              </a:rPr>
              <a:t>a,x</a:t>
            </a:r>
            <a:r>
              <a:rPr kumimoji="0" lang="en-US" sz="1600" b="0" i="0" u="none" strike="noStrike" kern="1200" cap="none" spc="0" normalizeH="0" baseline="0" noProof="0" dirty="0">
                <a:ln>
                  <a:noFill/>
                </a:ln>
                <a:solidFill>
                  <a:prstClr val="black"/>
                </a:solidFill>
                <a:effectLst/>
                <a:uLnTx/>
                <a:uFillTx/>
                <a:latin typeface="Lucida Console" panose="020B0609040504020204" pitchFamily="49" charset="0"/>
                <a:ea typeface="+mn-ea"/>
                <a:cs typeface="+mn-cs"/>
              </a:rPr>
              <a:t>)</a:t>
            </a:r>
            <a:r>
              <a:rPr lang="en-US" sz="1600" dirty="0">
                <a:solidFill>
                  <a:prstClr val="black"/>
                </a:solidFill>
                <a:latin typeface="Lucida Console" panose="020B0609040504020204" pitchFamily="49" charset="0"/>
              </a:rPr>
              <a:t>;       </a:t>
            </a:r>
            <a:br>
              <a:rPr lang="en-US" sz="1600" dirty="0">
                <a:solidFill>
                  <a:prstClr val="black"/>
                </a:solidFill>
                <a:latin typeface="Lucida Console" panose="020B0609040504020204" pitchFamily="49" charset="0"/>
              </a:rPr>
            </a:br>
            <a:r>
              <a:rPr lang="en-US" sz="1600" dirty="0">
                <a:solidFill>
                  <a:prstClr val="black"/>
                </a:solidFill>
                <a:latin typeface="Lucida Console" panose="020B0609040504020204" pitchFamily="49" charset="0"/>
              </a:rPr>
              <a:t>   }</a:t>
            </a:r>
          </a:p>
          <a:p>
            <a:pPr marL="0" indent="0">
              <a:lnSpc>
                <a:spcPct val="120000"/>
              </a:lnSpc>
              <a:spcBef>
                <a:spcPts val="0"/>
              </a:spcBef>
              <a:buNone/>
            </a:pPr>
            <a:r>
              <a:rPr lang="en-US" sz="1600" dirty="0">
                <a:solidFill>
                  <a:prstClr val="black"/>
                </a:solidFill>
                <a:latin typeface="Lucida Console" panose="020B0609040504020204" pitchFamily="49" charset="0"/>
              </a:rPr>
              <a:t>   if ( b &lt; 0 ) { x = x * -1 }</a:t>
            </a:r>
          </a:p>
          <a:p>
            <a:pPr marL="0" indent="0">
              <a:lnSpc>
                <a:spcPct val="120000"/>
              </a:lnSpc>
              <a:spcBef>
                <a:spcPts val="0"/>
              </a:spcBef>
              <a:buNone/>
            </a:pPr>
            <a:r>
              <a:rPr lang="en-US" sz="1600" dirty="0">
                <a:solidFill>
                  <a:prstClr val="black"/>
                </a:solidFill>
                <a:latin typeface="Lucida Console" panose="020B0609040504020204" pitchFamily="49" charset="0"/>
              </a:rPr>
              <a:t>   return x;</a:t>
            </a:r>
          </a:p>
          <a:p>
            <a:pPr marL="0" indent="0">
              <a:lnSpc>
                <a:spcPct val="120000"/>
              </a:lnSpc>
              <a:spcBef>
                <a:spcPts val="0"/>
              </a:spcBef>
              <a:buNone/>
            </a:pPr>
            <a:r>
              <a:rPr lang="en-US" sz="1600" dirty="0">
                <a:solidFill>
                  <a:prstClr val="black"/>
                </a:solidFill>
                <a:latin typeface="Lucida Console" panose="020B0609040504020204" pitchFamily="49" charset="0"/>
              </a:rPr>
              <a:t>}</a:t>
            </a:r>
          </a:p>
          <a:p>
            <a:pPr marL="0" indent="0">
              <a:buNone/>
            </a:pPr>
            <a:endParaRPr lang="en-GB" dirty="0"/>
          </a:p>
        </p:txBody>
      </p:sp>
    </p:spTree>
    <p:extLst>
      <p:ext uri="{BB962C8B-B14F-4D97-AF65-F5344CB8AC3E}">
        <p14:creationId xmlns:p14="http://schemas.microsoft.com/office/powerpoint/2010/main" val="2932618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211109"/>
            <a:ext cx="9144000" cy="39399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spcAft>
                <a:spcPts val="600"/>
              </a:spcAft>
              <a:buClr>
                <a:srgbClr val="2DA2BF"/>
              </a:buClr>
              <a:buSzPct val="68000"/>
            </a:pPr>
            <a:r>
              <a:rPr lang="en-US" sz="4400" dirty="0">
                <a:solidFill>
                  <a:prstClr val="black"/>
                </a:solidFill>
                <a:latin typeface="Lucida Sans Unicode"/>
              </a:rPr>
              <a:t>There are 10 types of people:</a:t>
            </a:r>
          </a:p>
          <a:p>
            <a:pPr lvl="0" algn="ctr" fontAlgn="base">
              <a:spcAft>
                <a:spcPts val="600"/>
              </a:spcAft>
              <a:buClr>
                <a:srgbClr val="2DA2BF"/>
              </a:buClr>
              <a:buSzPct val="68000"/>
            </a:pPr>
            <a:r>
              <a:rPr lang="en-US" sz="4400" dirty="0">
                <a:solidFill>
                  <a:prstClr val="black"/>
                </a:solidFill>
                <a:latin typeface="Lucida Sans Unicode"/>
              </a:rPr>
              <a:t>01 those who know binary</a:t>
            </a:r>
          </a:p>
          <a:p>
            <a:pPr lvl="0" algn="ctr" fontAlgn="base">
              <a:spcAft>
                <a:spcPts val="600"/>
              </a:spcAft>
              <a:buClr>
                <a:srgbClr val="2DA2BF"/>
              </a:buClr>
              <a:buSzPct val="68000"/>
            </a:pPr>
            <a:r>
              <a:rPr lang="en-US" sz="4400" dirty="0">
                <a:solidFill>
                  <a:prstClr val="black"/>
                </a:solidFill>
                <a:latin typeface="Lucida Sans Unicode"/>
              </a:rPr>
              <a:t>10 the other nine</a:t>
            </a:r>
          </a:p>
          <a:p>
            <a:pPr lvl="0" algn="ctr" fontAlgn="base">
              <a:spcAft>
                <a:spcPts val="600"/>
              </a:spcAft>
              <a:buClr>
                <a:srgbClr val="2DA2BF"/>
              </a:buClr>
              <a:buSzPct val="68000"/>
            </a:pPr>
            <a:r>
              <a:rPr lang="en-US" sz="4400" dirty="0">
                <a:solidFill>
                  <a:prstClr val="black"/>
                </a:solidFill>
                <a:latin typeface="Lucida Sans Unicode"/>
              </a:rPr>
              <a:t>11 those awaiting a ternary joke </a:t>
            </a:r>
          </a:p>
        </p:txBody>
      </p:sp>
      <p:sp>
        <p:nvSpPr>
          <p:cNvPr id="7" name="Title 1"/>
          <p:cNvSpPr>
            <a:spLocks noGrp="1"/>
          </p:cNvSpPr>
          <p:nvPr>
            <p:ph type="title"/>
          </p:nvPr>
        </p:nvSpPr>
        <p:spPr>
          <a:xfrm>
            <a:off x="0" y="267494"/>
            <a:ext cx="9144000" cy="742950"/>
          </a:xfrm>
        </p:spPr>
        <p:txBody>
          <a:bodyPr>
            <a:noAutofit/>
          </a:bodyPr>
          <a:lstStyle/>
          <a:p>
            <a:pPr algn="ctr"/>
            <a:r>
              <a:rPr lang="en-CA" sz="3600" dirty="0"/>
              <a:t>Number Systems &amp; Safe Programming</a:t>
            </a:r>
          </a:p>
        </p:txBody>
      </p:sp>
    </p:spTree>
    <p:extLst>
      <p:ext uri="{BB962C8B-B14F-4D97-AF65-F5344CB8AC3E}">
        <p14:creationId xmlns:p14="http://schemas.microsoft.com/office/powerpoint/2010/main" val="3940533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EE928-2F9F-453B-8D2E-A34AF081AD20}"/>
              </a:ext>
            </a:extLst>
          </p:cNvPr>
          <p:cNvSpPr>
            <a:spLocks noGrp="1"/>
          </p:cNvSpPr>
          <p:nvPr>
            <p:ph type="title"/>
          </p:nvPr>
        </p:nvSpPr>
        <p:spPr>
          <a:xfrm>
            <a:off x="457200" y="267494"/>
            <a:ext cx="8229600" cy="742950"/>
          </a:xfrm>
        </p:spPr>
        <p:txBody>
          <a:bodyPr/>
          <a:lstStyle/>
          <a:p>
            <a:r>
              <a:rPr lang="en-US" dirty="0"/>
              <a:t>Bad Programming goes wrong</a:t>
            </a:r>
            <a:endParaRPr lang="en-CA" dirty="0"/>
          </a:p>
        </p:txBody>
      </p:sp>
      <p:sp>
        <p:nvSpPr>
          <p:cNvPr id="3" name="Content Placeholder 2">
            <a:extLst>
              <a:ext uri="{FF2B5EF4-FFF2-40B4-BE49-F238E27FC236}">
                <a16:creationId xmlns:a16="http://schemas.microsoft.com/office/drawing/2014/main" id="{3E0991AC-681F-4DAF-A4E9-758B788FE305}"/>
              </a:ext>
            </a:extLst>
          </p:cNvPr>
          <p:cNvSpPr>
            <a:spLocks noGrp="1"/>
          </p:cNvSpPr>
          <p:nvPr>
            <p:ph idx="1"/>
          </p:nvPr>
        </p:nvSpPr>
        <p:spPr>
          <a:xfrm>
            <a:off x="457200" y="1059582"/>
            <a:ext cx="8229600" cy="3960440"/>
          </a:xfrm>
        </p:spPr>
        <p:txBody>
          <a:bodyPr>
            <a:normAutofit/>
          </a:bodyPr>
          <a:lstStyle/>
          <a:p>
            <a:r>
              <a:rPr lang="en-CA" dirty="0"/>
              <a:t>Ping of Death crashes small computers/servers in 1995/6</a:t>
            </a:r>
          </a:p>
          <a:p>
            <a:pPr lvl="1"/>
            <a:r>
              <a:rPr lang="en-CA" b="1" dirty="0"/>
              <a:t>No validity checking </a:t>
            </a:r>
            <a:r>
              <a:rPr lang="en-CA" dirty="0"/>
              <a:t>on fragmented IP packets allows reassembly to exceed max. packet length (16-bit value) causing buffer overflow</a:t>
            </a:r>
          </a:p>
          <a:p>
            <a:r>
              <a:rPr lang="en-CA" dirty="0"/>
              <a:t>Mars climate orbiter crashes in 1999</a:t>
            </a:r>
          </a:p>
          <a:p>
            <a:pPr lvl="1"/>
            <a:r>
              <a:rPr lang="en-US" b="1" dirty="0"/>
              <a:t>USC</a:t>
            </a:r>
            <a:r>
              <a:rPr lang="en-CA" b="1" dirty="0"/>
              <a:t>/Imperial versus Metric </a:t>
            </a:r>
            <a:r>
              <a:rPr lang="en-CA" dirty="0"/>
              <a:t>contest ended in a split decision</a:t>
            </a:r>
          </a:p>
          <a:p>
            <a:r>
              <a:rPr lang="en-CA" dirty="0"/>
              <a:t>Antarctica's ozone layer hole discovered 7 years late</a:t>
            </a:r>
          </a:p>
          <a:p>
            <a:pPr lvl="1"/>
            <a:r>
              <a:rPr lang="en-CA" dirty="0"/>
              <a:t>NASA software </a:t>
            </a:r>
            <a:r>
              <a:rPr lang="en-CA" b="1" dirty="0"/>
              <a:t>ignored values </a:t>
            </a:r>
            <a:r>
              <a:rPr lang="en-CA" dirty="0"/>
              <a:t>outside range of expected measurements. Tell-tale data was ignored from 1978 – 1985.</a:t>
            </a:r>
          </a:p>
          <a:p>
            <a:r>
              <a:rPr lang="en-US" dirty="0"/>
              <a:t>Lack of</a:t>
            </a:r>
            <a:r>
              <a:rPr lang="en-CA" dirty="0"/>
              <a:t> Random seeding could win you $1 million</a:t>
            </a:r>
          </a:p>
          <a:p>
            <a:pPr lvl="1"/>
            <a:r>
              <a:rPr lang="en-CA" dirty="0"/>
              <a:t>Don't use </a:t>
            </a:r>
            <a:r>
              <a:rPr lang="en-CA" b="1" dirty="0">
                <a:latin typeface="Courier New" panose="02070309020205020404" pitchFamily="49" charset="0"/>
              </a:rPr>
              <a:t>rand()</a:t>
            </a:r>
            <a:r>
              <a:rPr lang="en-CA" dirty="0"/>
              <a:t> without first </a:t>
            </a:r>
            <a:r>
              <a:rPr lang="en-CA" b="1" dirty="0"/>
              <a:t>seeding </a:t>
            </a:r>
            <a:r>
              <a:rPr lang="en-CA" dirty="0"/>
              <a:t>with </a:t>
            </a:r>
            <a:r>
              <a:rPr lang="en-CA" b="1" dirty="0" err="1">
                <a:latin typeface="Courier New" panose="02070309020205020404" pitchFamily="49" charset="0"/>
              </a:rPr>
              <a:t>srand</a:t>
            </a:r>
            <a:r>
              <a:rPr lang="en-CA" b="1" dirty="0">
                <a:latin typeface="Courier New" panose="02070309020205020404" pitchFamily="49" charset="0"/>
              </a:rPr>
              <a:t>(NULL)</a:t>
            </a:r>
          </a:p>
          <a:p>
            <a:endParaRPr lang="en-CA" dirty="0"/>
          </a:p>
        </p:txBody>
      </p:sp>
    </p:spTree>
    <p:extLst>
      <p:ext uri="{BB962C8B-B14F-4D97-AF65-F5344CB8AC3E}">
        <p14:creationId xmlns:p14="http://schemas.microsoft.com/office/powerpoint/2010/main" val="10276748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Numbering Systems</a:t>
            </a:r>
            <a:endParaRPr lang="en-CA"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688" y="1781614"/>
            <a:ext cx="5540826" cy="3358798"/>
          </a:xfrm>
          <a:prstGeom prst="rect">
            <a:avLst/>
          </a:prstGeom>
        </p:spPr>
      </p:pic>
      <p:sp>
        <p:nvSpPr>
          <p:cNvPr id="4" name="TextBox 3"/>
          <p:cNvSpPr txBox="1"/>
          <p:nvPr/>
        </p:nvSpPr>
        <p:spPr>
          <a:xfrm>
            <a:off x="2123728" y="3786594"/>
            <a:ext cx="4896544" cy="369332"/>
          </a:xfrm>
          <a:prstGeom prst="rect">
            <a:avLst/>
          </a:prstGeom>
          <a:noFill/>
        </p:spPr>
        <p:txBody>
          <a:bodyPr wrap="square" rtlCol="0">
            <a:spAutoFit/>
          </a:bodyPr>
          <a:lstStyle/>
          <a:p>
            <a:pPr algn="ctr"/>
            <a:r>
              <a:rPr lang="en-US" b="1" dirty="0"/>
              <a:t>Humans tend to think…like humans.</a:t>
            </a:r>
            <a:endParaRPr lang="en-CA" b="1" dirty="0"/>
          </a:p>
        </p:txBody>
      </p:sp>
    </p:spTree>
    <p:extLst>
      <p:ext uri="{BB962C8B-B14F-4D97-AF65-F5344CB8AC3E}">
        <p14:creationId xmlns:p14="http://schemas.microsoft.com/office/powerpoint/2010/main" val="9811808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5271" y="1347615"/>
            <a:ext cx="5698585" cy="3795886"/>
          </a:xfrm>
          <a:prstGeom prst="rect">
            <a:avLst/>
          </a:prstGeom>
        </p:spPr>
      </p:pic>
      <p:sp>
        <p:nvSpPr>
          <p:cNvPr id="2" name="Title 1"/>
          <p:cNvSpPr>
            <a:spLocks noGrp="1"/>
          </p:cNvSpPr>
          <p:nvPr>
            <p:ph type="title"/>
          </p:nvPr>
        </p:nvSpPr>
        <p:spPr/>
        <p:txBody>
          <a:bodyPr>
            <a:normAutofit/>
          </a:bodyPr>
          <a:lstStyle/>
          <a:p>
            <a:pPr algn="ctr"/>
            <a:r>
              <a:rPr lang="en-US" dirty="0"/>
              <a:t>Numbering Systems</a:t>
            </a:r>
            <a:endParaRPr lang="en-CA" dirty="0"/>
          </a:p>
        </p:txBody>
      </p:sp>
      <p:sp>
        <p:nvSpPr>
          <p:cNvPr id="4" name="TextBox 3"/>
          <p:cNvSpPr txBox="1"/>
          <p:nvPr/>
        </p:nvSpPr>
        <p:spPr>
          <a:xfrm>
            <a:off x="2249742" y="3651870"/>
            <a:ext cx="4644516" cy="523220"/>
          </a:xfrm>
          <a:prstGeom prst="rect">
            <a:avLst/>
          </a:prstGeom>
          <a:noFill/>
        </p:spPr>
        <p:txBody>
          <a:bodyPr wrap="square" rtlCol="0">
            <a:spAutoFit/>
          </a:bodyPr>
          <a:lstStyle/>
          <a:p>
            <a:pPr algn="ctr"/>
            <a:r>
              <a:rPr lang="en-US" sz="2800" dirty="0">
                <a:solidFill>
                  <a:srgbClr val="465E9C"/>
                </a:solidFill>
                <a:latin typeface="Franklin Gothic Demi" panose="020B0703020102020204" pitchFamily="34" charset="0"/>
              </a:rPr>
              <a:t>We can think differently.</a:t>
            </a:r>
            <a:endParaRPr lang="en-CA" sz="2800" dirty="0">
              <a:solidFill>
                <a:srgbClr val="465E9C"/>
              </a:solidFill>
              <a:latin typeface="Franklin Gothic Demi" panose="020B0703020102020204" pitchFamily="34" charset="0"/>
            </a:endParaRPr>
          </a:p>
        </p:txBody>
      </p:sp>
    </p:spTree>
    <p:extLst>
      <p:ext uri="{BB962C8B-B14F-4D97-AF65-F5344CB8AC3E}">
        <p14:creationId xmlns:p14="http://schemas.microsoft.com/office/powerpoint/2010/main" val="13415064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a1ac1ea-a635-40b3-852a-b67cc1637cb5">
            <a:extLst>
              <a:ext uri="{FF2B5EF4-FFF2-40B4-BE49-F238E27FC236}">
                <a16:creationId xmlns:a16="http://schemas.microsoft.com/office/drawing/2014/main" id="{801038A8-9BA5-4768-9720-FEDAE1AC8F7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2128"/>
          <a:stretch/>
        </p:blipFill>
        <p:spPr bwMode="auto">
          <a:xfrm>
            <a:off x="500062" y="339502"/>
            <a:ext cx="8143875" cy="3935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CCB16CDF-5888-451A-91CC-F01764194365}"/>
              </a:ext>
            </a:extLst>
          </p:cNvPr>
          <p:cNvSpPr txBox="1"/>
          <p:nvPr/>
        </p:nvSpPr>
        <p:spPr>
          <a:xfrm>
            <a:off x="4031939" y="4469485"/>
            <a:ext cx="1080120" cy="369332"/>
          </a:xfrm>
          <a:prstGeom prst="rect">
            <a:avLst/>
          </a:prstGeom>
          <a:noFill/>
        </p:spPr>
        <p:txBody>
          <a:bodyPr wrap="square" rtlCol="0">
            <a:spAutoFit/>
          </a:bodyPr>
          <a:lstStyle/>
          <a:p>
            <a:pPr algn="ctr"/>
            <a:r>
              <a:rPr lang="en-CA" dirty="0"/>
              <a:t>1 of 2</a:t>
            </a:r>
          </a:p>
        </p:txBody>
      </p:sp>
    </p:spTree>
    <p:extLst>
      <p:ext uri="{BB962C8B-B14F-4D97-AF65-F5344CB8AC3E}">
        <p14:creationId xmlns:p14="http://schemas.microsoft.com/office/powerpoint/2010/main" val="17108326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a1ac1ea-a635-40b3-852a-b67cc1637cb5">
            <a:extLst>
              <a:ext uri="{FF2B5EF4-FFF2-40B4-BE49-F238E27FC236}">
                <a16:creationId xmlns:a16="http://schemas.microsoft.com/office/drawing/2014/main" id="{801038A8-9BA5-4768-9720-FEDAE1AC8F7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8748"/>
          <a:stretch/>
        </p:blipFill>
        <p:spPr bwMode="auto">
          <a:xfrm>
            <a:off x="500062" y="375046"/>
            <a:ext cx="8143875" cy="4212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7F95B8B4-F77A-4A80-9013-A63A3BE4ED49}"/>
              </a:ext>
            </a:extLst>
          </p:cNvPr>
          <p:cNvSpPr txBox="1"/>
          <p:nvPr/>
        </p:nvSpPr>
        <p:spPr>
          <a:xfrm>
            <a:off x="4031939" y="4659982"/>
            <a:ext cx="1080120" cy="369332"/>
          </a:xfrm>
          <a:prstGeom prst="rect">
            <a:avLst/>
          </a:prstGeom>
          <a:noFill/>
        </p:spPr>
        <p:txBody>
          <a:bodyPr wrap="square" rtlCol="0">
            <a:spAutoFit/>
          </a:bodyPr>
          <a:lstStyle/>
          <a:p>
            <a:pPr algn="ctr"/>
            <a:r>
              <a:rPr lang="en-CA" dirty="0"/>
              <a:t>2 of 2</a:t>
            </a:r>
          </a:p>
        </p:txBody>
      </p:sp>
    </p:spTree>
    <p:extLst>
      <p:ext uri="{BB962C8B-B14F-4D97-AF65-F5344CB8AC3E}">
        <p14:creationId xmlns:p14="http://schemas.microsoft.com/office/powerpoint/2010/main" val="35820394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880" y="326916"/>
            <a:ext cx="3754080" cy="588650"/>
          </a:xfrm>
        </p:spPr>
        <p:txBody>
          <a:bodyPr anchor="t">
            <a:noAutofit/>
          </a:bodyPr>
          <a:lstStyle/>
          <a:p>
            <a:r>
              <a:rPr lang="en-US" sz="3200" dirty="0"/>
              <a:t>Two's Complement </a:t>
            </a:r>
            <a:endParaRPr lang="en-CA" sz="3200" dirty="0"/>
          </a:p>
        </p:txBody>
      </p:sp>
      <p:sp>
        <p:nvSpPr>
          <p:cNvPr id="4" name="Text Placeholder 3"/>
          <p:cNvSpPr>
            <a:spLocks noGrp="1"/>
          </p:cNvSpPr>
          <p:nvPr>
            <p:ph type="body" sz="half" idx="2"/>
          </p:nvPr>
        </p:nvSpPr>
        <p:spPr>
          <a:xfrm>
            <a:off x="395536" y="843558"/>
            <a:ext cx="3754079" cy="4003873"/>
          </a:xfrm>
        </p:spPr>
        <p:txBody>
          <a:bodyPr>
            <a:noAutofit/>
          </a:bodyPr>
          <a:lstStyle/>
          <a:p>
            <a:pPr>
              <a:spcBef>
                <a:spcPts val="0"/>
              </a:spcBef>
              <a:spcAft>
                <a:spcPts val="900"/>
              </a:spcAft>
            </a:pPr>
            <a:r>
              <a:rPr lang="en-US" sz="1800" dirty="0">
                <a:latin typeface="Consolas" panose="020B0609020204030204" pitchFamily="49" charset="0"/>
              </a:rPr>
              <a:t>+127  01111111  max positive</a:t>
            </a:r>
            <a:br>
              <a:rPr lang="en-US" sz="1800" dirty="0">
                <a:latin typeface="Consolas" panose="020B0609020204030204" pitchFamily="49" charset="0"/>
              </a:rPr>
            </a:br>
            <a:r>
              <a:rPr lang="en-US" sz="1800" dirty="0">
                <a:latin typeface="Consolas" panose="020B0609020204030204" pitchFamily="49" charset="0"/>
              </a:rPr>
              <a:t>−128  </a:t>
            </a:r>
            <a:r>
              <a:rPr lang="en-US" sz="1800" u="sng" dirty="0">
                <a:latin typeface="Consolas" panose="020B0609020204030204" pitchFamily="49" charset="0"/>
              </a:rPr>
              <a:t>10000000</a:t>
            </a:r>
            <a:r>
              <a:rPr lang="en-US" sz="1800" dirty="0">
                <a:latin typeface="Consolas" panose="020B0609020204030204" pitchFamily="49" charset="0"/>
              </a:rPr>
              <a:t>  min negative</a:t>
            </a:r>
            <a:br>
              <a:rPr lang="en-US" sz="1800" dirty="0">
                <a:latin typeface="Consolas" panose="020B0609020204030204" pitchFamily="49" charset="0"/>
              </a:rPr>
            </a:br>
            <a:r>
              <a:rPr lang="en-US" sz="1800" dirty="0">
                <a:latin typeface="Consolas" panose="020B0609020204030204" pitchFamily="49" charset="0"/>
              </a:rPr>
              <a:t>= −1  11111111  </a:t>
            </a:r>
            <a:r>
              <a:rPr lang="en-US" sz="1800" b="1" dirty="0">
                <a:latin typeface="Consolas" panose="020B0609020204030204" pitchFamily="49" charset="0"/>
              </a:rPr>
              <a:t>correct</a:t>
            </a:r>
          </a:p>
          <a:p>
            <a:pPr>
              <a:spcBef>
                <a:spcPts val="0"/>
              </a:spcBef>
              <a:spcAft>
                <a:spcPts val="900"/>
              </a:spcAft>
            </a:pPr>
            <a:r>
              <a:rPr lang="en-US" sz="1800" dirty="0">
                <a:latin typeface="Consolas" panose="020B0609020204030204" pitchFamily="49" charset="0"/>
              </a:rPr>
              <a:t>  +3  00000011  matching</a:t>
            </a:r>
            <a:br>
              <a:rPr lang="en-US" sz="1800" dirty="0">
                <a:latin typeface="Consolas" panose="020B0609020204030204" pitchFamily="49" charset="0"/>
              </a:rPr>
            </a:br>
            <a:r>
              <a:rPr lang="en-US" sz="1800" dirty="0">
                <a:latin typeface="Consolas" panose="020B0609020204030204" pitchFamily="49" charset="0"/>
              </a:rPr>
              <a:t>  −3  </a:t>
            </a:r>
            <a:r>
              <a:rPr lang="en-US" sz="1800" u="sng" dirty="0">
                <a:latin typeface="Consolas" panose="020B0609020204030204" pitchFamily="49" charset="0"/>
              </a:rPr>
              <a:t>11111101</a:t>
            </a:r>
            <a:r>
              <a:rPr lang="en-US" sz="1800" dirty="0">
                <a:latin typeface="Consolas" panose="020B0609020204030204" pitchFamily="49" charset="0"/>
              </a:rPr>
              <a:t>  pos and neg </a:t>
            </a:r>
            <a:br>
              <a:rPr lang="en-US" sz="1800" dirty="0">
                <a:latin typeface="Consolas" panose="020B0609020204030204" pitchFamily="49" charset="0"/>
              </a:rPr>
            </a:br>
            <a:r>
              <a:rPr lang="en-US" sz="1800" dirty="0">
                <a:latin typeface="Consolas" panose="020B0609020204030204" pitchFamily="49" charset="0"/>
              </a:rPr>
              <a:t>=  0  00000000  </a:t>
            </a:r>
            <a:r>
              <a:rPr lang="en-US" sz="1800" b="1" dirty="0">
                <a:latin typeface="Consolas" panose="020B0609020204030204" pitchFamily="49" charset="0"/>
              </a:rPr>
              <a:t>always zero</a:t>
            </a:r>
          </a:p>
          <a:p>
            <a:pPr>
              <a:spcBef>
                <a:spcPts val="600"/>
              </a:spcBef>
              <a:spcAft>
                <a:spcPts val="900"/>
              </a:spcAft>
            </a:pPr>
            <a:r>
              <a:rPr lang="en-US" sz="1800" dirty="0">
                <a:latin typeface="Consolas" panose="020B0609020204030204" pitchFamily="49" charset="0"/>
              </a:rPr>
              <a:t>+127  01111111  max positive</a:t>
            </a:r>
            <a:br>
              <a:rPr lang="en-US" sz="1800" dirty="0">
                <a:latin typeface="Consolas" panose="020B0609020204030204" pitchFamily="49" charset="0"/>
              </a:rPr>
            </a:br>
            <a:r>
              <a:rPr lang="en-US" sz="1800" dirty="0">
                <a:latin typeface="Consolas" panose="020B0609020204030204" pitchFamily="49" charset="0"/>
              </a:rPr>
              <a:t>  +1  </a:t>
            </a:r>
            <a:r>
              <a:rPr lang="en-US" sz="1800" u="sng" dirty="0">
                <a:latin typeface="Consolas" panose="020B0609020204030204" pitchFamily="49" charset="0"/>
              </a:rPr>
              <a:t>00000001</a:t>
            </a:r>
            <a:r>
              <a:rPr lang="en-US" sz="1800" dirty="0">
                <a:latin typeface="Consolas" panose="020B0609020204030204" pitchFamily="49" charset="0"/>
              </a:rPr>
              <a:t>  add one</a:t>
            </a:r>
            <a:br>
              <a:rPr lang="en-US" sz="1800" u="sng" dirty="0">
                <a:latin typeface="Consolas" panose="020B0609020204030204" pitchFamily="49" charset="0"/>
              </a:rPr>
            </a:br>
            <a:r>
              <a:rPr lang="en-US" sz="1800" dirty="0">
                <a:latin typeface="Consolas" panose="020B0609020204030204" pitchFamily="49" charset="0"/>
              </a:rPr>
              <a:t>−128  10000000  </a:t>
            </a:r>
            <a:r>
              <a:rPr lang="en-US" sz="1800" b="1" i="1" dirty="0">
                <a:highlight>
                  <a:srgbClr val="FFFF00"/>
                </a:highlight>
                <a:latin typeface="Consolas" panose="020B0609020204030204" pitchFamily="49" charset="0"/>
              </a:rPr>
              <a:t>overflow</a:t>
            </a:r>
          </a:p>
          <a:p>
            <a:pPr>
              <a:spcAft>
                <a:spcPts val="900"/>
              </a:spcAft>
            </a:pPr>
            <a:r>
              <a:rPr lang="en-US" sz="1800" dirty="0">
                <a:latin typeface="Consolas" panose="020B0609020204030204" pitchFamily="49" charset="0"/>
              </a:rPr>
              <a:t>−128  10000000  min negative</a:t>
            </a:r>
            <a:br>
              <a:rPr lang="en-US" sz="1800" i="1" dirty="0">
                <a:latin typeface="Consolas" panose="020B0609020204030204" pitchFamily="49" charset="0"/>
              </a:rPr>
            </a:br>
            <a:r>
              <a:rPr lang="en-US" sz="1800" i="1" dirty="0">
                <a:latin typeface="Consolas" panose="020B0609020204030204" pitchFamily="49" charset="0"/>
              </a:rPr>
              <a:t>  </a:t>
            </a:r>
            <a:r>
              <a:rPr lang="en-US" sz="1800" dirty="0">
                <a:latin typeface="Consolas" panose="020B0609020204030204" pitchFamily="49" charset="0"/>
              </a:rPr>
              <a:t>−1  </a:t>
            </a:r>
            <a:r>
              <a:rPr lang="en-US" sz="1800" u="sng" dirty="0">
                <a:latin typeface="Consolas" panose="020B0609020204030204" pitchFamily="49" charset="0"/>
              </a:rPr>
              <a:t>11111111</a:t>
            </a:r>
            <a:r>
              <a:rPr lang="en-US" sz="1800" dirty="0">
                <a:latin typeface="Consolas" panose="020B0609020204030204" pitchFamily="49" charset="0"/>
              </a:rPr>
              <a:t>  sub one</a:t>
            </a:r>
            <a:br>
              <a:rPr lang="en-US" sz="1800" u="sng" dirty="0">
                <a:latin typeface="Consolas" panose="020B0609020204030204" pitchFamily="49" charset="0"/>
              </a:rPr>
            </a:br>
            <a:r>
              <a:rPr lang="en-US" sz="1800" dirty="0">
                <a:latin typeface="Consolas" panose="020B0609020204030204" pitchFamily="49" charset="0"/>
              </a:rPr>
              <a:t>+127  01111111  </a:t>
            </a:r>
            <a:r>
              <a:rPr lang="en-US" sz="1800" b="1" i="1" dirty="0">
                <a:highlight>
                  <a:srgbClr val="FFFF00"/>
                </a:highlight>
                <a:latin typeface="Consolas" panose="020B0609020204030204" pitchFamily="49" charset="0"/>
              </a:rPr>
              <a:t>overflow</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7984" y="-142351"/>
            <a:ext cx="4032448" cy="5315252"/>
          </a:xfrm>
          <a:prstGeom prst="rect">
            <a:avLst/>
          </a:prstGeom>
        </p:spPr>
      </p:pic>
      <p:sp>
        <p:nvSpPr>
          <p:cNvPr id="3" name="Rectangle 2">
            <a:extLst>
              <a:ext uri="{FF2B5EF4-FFF2-40B4-BE49-F238E27FC236}">
                <a16:creationId xmlns:a16="http://schemas.microsoft.com/office/drawing/2014/main" id="{76C05E66-9E6A-4D91-8F51-457ECA6AD202}"/>
              </a:ext>
            </a:extLst>
          </p:cNvPr>
          <p:cNvSpPr/>
          <p:nvPr/>
        </p:nvSpPr>
        <p:spPr>
          <a:xfrm>
            <a:off x="6757640" y="94903"/>
            <a:ext cx="144016" cy="4896544"/>
          </a:xfrm>
          <a:prstGeom prst="rect">
            <a:avLst/>
          </a:prstGeom>
          <a:solidFill>
            <a:schemeClr val="accent1">
              <a:alpha val="10000"/>
            </a:schemeClr>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TextBox 5">
            <a:extLst>
              <a:ext uri="{FF2B5EF4-FFF2-40B4-BE49-F238E27FC236}">
                <a16:creationId xmlns:a16="http://schemas.microsoft.com/office/drawing/2014/main" id="{D87C35A5-42DA-464C-8822-63F00C5F9032}"/>
              </a:ext>
            </a:extLst>
          </p:cNvPr>
          <p:cNvSpPr txBox="1"/>
          <p:nvPr/>
        </p:nvSpPr>
        <p:spPr>
          <a:xfrm>
            <a:off x="8532440" y="263426"/>
            <a:ext cx="504056" cy="4616648"/>
          </a:xfrm>
          <a:prstGeom prst="rect">
            <a:avLst/>
          </a:prstGeom>
          <a:noFill/>
        </p:spPr>
        <p:txBody>
          <a:bodyPr wrap="square" rtlCol="0">
            <a:spAutoFit/>
          </a:bodyPr>
          <a:lstStyle/>
          <a:p>
            <a:pPr algn="ctr"/>
            <a:r>
              <a:rPr lang="en-CA" sz="1400" dirty="0">
                <a:latin typeface="Consolas" panose="020B0609020204030204" pitchFamily="49" charset="0"/>
              </a:rPr>
              <a:t>255</a:t>
            </a: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br>
              <a:rPr lang="en-CA" sz="1400" dirty="0">
                <a:latin typeface="Consolas" panose="020B0609020204030204" pitchFamily="49" charset="0"/>
              </a:rPr>
            </a:br>
            <a:r>
              <a:rPr lang="en-CA" sz="1400" dirty="0">
                <a:latin typeface="Consolas" panose="020B0609020204030204" pitchFamily="49" charset="0"/>
              </a:rPr>
              <a:t>0</a:t>
            </a:r>
          </a:p>
        </p:txBody>
      </p:sp>
      <p:sp>
        <p:nvSpPr>
          <p:cNvPr id="7" name="TextBox 6">
            <a:extLst>
              <a:ext uri="{FF2B5EF4-FFF2-40B4-BE49-F238E27FC236}">
                <a16:creationId xmlns:a16="http://schemas.microsoft.com/office/drawing/2014/main" id="{1E69CCE3-DCE7-FFB3-91B0-B52234B507F2}"/>
              </a:ext>
            </a:extLst>
          </p:cNvPr>
          <p:cNvSpPr txBox="1"/>
          <p:nvPr/>
        </p:nvSpPr>
        <p:spPr>
          <a:xfrm rot="5400000">
            <a:off x="6588150" y="2476809"/>
            <a:ext cx="4435919" cy="369332"/>
          </a:xfrm>
          <a:prstGeom prst="rect">
            <a:avLst/>
          </a:prstGeom>
          <a:noFill/>
        </p:spPr>
        <p:txBody>
          <a:bodyPr wrap="square" rtlCol="0">
            <a:spAutoFit/>
          </a:bodyPr>
          <a:lstStyle/>
          <a:p>
            <a:r>
              <a:rPr lang="en-CA" dirty="0"/>
              <a:t>----------------------</a:t>
            </a:r>
            <a:r>
              <a:rPr lang="en-CA" sz="1600" dirty="0">
                <a:latin typeface="Arial Narrow" panose="020B0606020202030204" pitchFamily="34" charset="0"/>
              </a:rPr>
              <a:t>unsigned</a:t>
            </a:r>
            <a:r>
              <a:rPr lang="en-CA" dirty="0"/>
              <a:t>----------------------</a:t>
            </a:r>
          </a:p>
        </p:txBody>
      </p:sp>
    </p:spTree>
    <p:extLst>
      <p:ext uri="{BB962C8B-B14F-4D97-AF65-F5344CB8AC3E}">
        <p14:creationId xmlns:p14="http://schemas.microsoft.com/office/powerpoint/2010/main" val="226350989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00050"/>
            <a:ext cx="8579296" cy="742950"/>
          </a:xfrm>
        </p:spPr>
        <p:txBody>
          <a:bodyPr>
            <a:normAutofit/>
          </a:bodyPr>
          <a:lstStyle/>
          <a:p>
            <a:r>
              <a:rPr lang="en-US" dirty="0"/>
              <a:t>Floats and Doubles — integer precision</a:t>
            </a:r>
            <a:endParaRPr lang="en-CA" dirty="0"/>
          </a:p>
        </p:txBody>
      </p:sp>
      <p:sp>
        <p:nvSpPr>
          <p:cNvPr id="3" name="Content Placeholder 2"/>
          <p:cNvSpPr>
            <a:spLocks noGrp="1"/>
          </p:cNvSpPr>
          <p:nvPr>
            <p:ph idx="1"/>
          </p:nvPr>
        </p:nvSpPr>
        <p:spPr>
          <a:xfrm>
            <a:off x="395536" y="1200150"/>
            <a:ext cx="8748464" cy="3657600"/>
          </a:xfrm>
        </p:spPr>
        <p:txBody>
          <a:bodyPr>
            <a:normAutofit/>
          </a:bodyPr>
          <a:lstStyle/>
          <a:p>
            <a:pPr marL="0" indent="0">
              <a:buNone/>
            </a:pPr>
            <a:r>
              <a:rPr lang="en-US" b="1" dirty="0">
                <a:latin typeface="Consolas" panose="020B0609020204030204" pitchFamily="49" charset="0"/>
              </a:rPr>
              <a:t>float</a:t>
            </a:r>
            <a:r>
              <a:rPr lang="en-US" dirty="0"/>
              <a:t> Single-precision floating-point (</a:t>
            </a:r>
            <a:r>
              <a:rPr lang="en-CA" dirty="0"/>
              <a:t>32-bit base-2)</a:t>
            </a:r>
          </a:p>
          <a:p>
            <a:r>
              <a:rPr lang="en-CA" dirty="0"/>
              <a:t>Precision: 24 bits left &amp; right of decimal, 6 decimals accuracy</a:t>
            </a:r>
          </a:p>
          <a:p>
            <a:r>
              <a:rPr lang="en-US" dirty="0"/>
              <a:t>Precision limit: +/- 16,777,216 exact integer values, 2</a:t>
            </a:r>
            <a:r>
              <a:rPr lang="en-US" baseline="30000" dirty="0"/>
              <a:t>24</a:t>
            </a:r>
            <a:endParaRPr lang="en-US" dirty="0"/>
          </a:p>
          <a:p>
            <a:pPr marL="0" indent="0">
              <a:buNone/>
            </a:pPr>
            <a:r>
              <a:rPr lang="en-US" b="1" dirty="0">
                <a:latin typeface="Consolas" panose="020B0609020204030204" pitchFamily="49" charset="0"/>
              </a:rPr>
              <a:t>double</a:t>
            </a:r>
            <a:r>
              <a:rPr lang="en-US" dirty="0"/>
              <a:t> Double-precision floating-point (64</a:t>
            </a:r>
            <a:r>
              <a:rPr lang="en-CA" dirty="0"/>
              <a:t>-bit base-2)</a:t>
            </a:r>
          </a:p>
          <a:p>
            <a:r>
              <a:rPr lang="en-CA" dirty="0"/>
              <a:t>Precision: 53 bits left &amp; right of decimal, 15 decimals accuracy</a:t>
            </a:r>
          </a:p>
          <a:p>
            <a:r>
              <a:rPr lang="en-US" dirty="0"/>
              <a:t>Precision limit: +/- 9,007,199,254,740,992 (9 quadrillion)</a:t>
            </a:r>
          </a:p>
          <a:p>
            <a:r>
              <a:rPr lang="en-US" b="1" dirty="0">
                <a:latin typeface="Consolas" panose="020B0609020204030204" pitchFamily="49" charset="0"/>
              </a:rPr>
              <a:t>double</a:t>
            </a:r>
            <a:r>
              <a:rPr lang="en-US" dirty="0"/>
              <a:t> calcs take </a:t>
            </a:r>
            <a:r>
              <a:rPr lang="en-CA" dirty="0"/>
              <a:t>longer to run but are safer than </a:t>
            </a:r>
            <a:r>
              <a:rPr lang="en-US" b="1" dirty="0">
                <a:latin typeface="Consolas" panose="020B0609020204030204" pitchFamily="49" charset="0"/>
              </a:rPr>
              <a:t>float</a:t>
            </a:r>
          </a:p>
          <a:p>
            <a:r>
              <a:rPr lang="en-CA" dirty="0"/>
              <a:t>Actual properties of float and double are </a:t>
            </a:r>
            <a:r>
              <a:rPr lang="en-CA" b="1" dirty="0"/>
              <a:t>unspecified in C</a:t>
            </a:r>
            <a:endParaRPr lang="en-US" dirty="0"/>
          </a:p>
        </p:txBody>
      </p:sp>
    </p:spTree>
    <p:extLst>
      <p:ext uri="{BB962C8B-B14F-4D97-AF65-F5344CB8AC3E}">
        <p14:creationId xmlns:p14="http://schemas.microsoft.com/office/powerpoint/2010/main" val="20856993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5496" y="1347614"/>
            <a:ext cx="9001000" cy="3693000"/>
          </a:xfrm>
        </p:spPr>
        <p:txBody>
          <a:bodyPr>
            <a:normAutofit fontScale="70000" lnSpcReduction="20000"/>
          </a:bodyPr>
          <a:lstStyle/>
          <a:p>
            <a:r>
              <a:rPr lang="en-CA" altLang="en-US" dirty="0"/>
              <a:t>The “</a:t>
            </a:r>
            <a:r>
              <a:rPr lang="en-US" altLang="en-US" dirty="0">
                <a:solidFill>
                  <a:schemeClr val="tx2"/>
                </a:solidFill>
              </a:rPr>
              <a:t>information stored and processed inside a computer system is represented in machine language which is only about 0s and 1s</a:t>
            </a:r>
            <a:r>
              <a:rPr lang="en-US" altLang="en-US" dirty="0"/>
              <a:t>.”</a:t>
            </a:r>
          </a:p>
          <a:p>
            <a:endParaRPr lang="en-US" altLang="en-US" dirty="0"/>
          </a:p>
          <a:p>
            <a:r>
              <a:rPr lang="en-US" altLang="en-US" dirty="0"/>
              <a:t>Therefore, the memory contents (which are “</a:t>
            </a:r>
            <a:r>
              <a:rPr lang="en-US" altLang="en-US" sz="2900" dirty="0">
                <a:solidFill>
                  <a:schemeClr val="tx2"/>
                </a:solidFill>
              </a:rPr>
              <a:t>all digits and numbers</a:t>
            </a:r>
            <a:r>
              <a:rPr lang="en-US" altLang="en-US" dirty="0"/>
              <a:t>”) would be different from what we type (the strings of letters as an ex.) and we should have some ways to present them.</a:t>
            </a:r>
          </a:p>
          <a:p>
            <a:endParaRPr lang="en-US" altLang="en-US" dirty="0"/>
          </a:p>
          <a:p>
            <a:r>
              <a:rPr lang="en-US" dirty="0"/>
              <a:t>A </a:t>
            </a:r>
            <a:r>
              <a:rPr lang="en-US" sz="2900" dirty="0"/>
              <a:t>Number System is a “</a:t>
            </a:r>
            <a:r>
              <a:rPr lang="en-US" dirty="0">
                <a:solidFill>
                  <a:schemeClr val="tx2"/>
                </a:solidFill>
              </a:rPr>
              <a:t>writing system for expressing numbers</a:t>
            </a:r>
            <a:r>
              <a:rPr lang="en-US" sz="2900" dirty="0"/>
              <a:t>;” It is a “</a:t>
            </a:r>
            <a:r>
              <a:rPr lang="en-US" dirty="0">
                <a:solidFill>
                  <a:schemeClr val="tx2"/>
                </a:solidFill>
              </a:rPr>
              <a:t>mathematical notation for representing numbers of a given set</a:t>
            </a:r>
            <a:r>
              <a:rPr lang="en-US" sz="2900" dirty="0"/>
              <a:t>,” using digits or other symbols in a consistent manner.</a:t>
            </a:r>
          </a:p>
          <a:p>
            <a:endParaRPr lang="en-US" sz="2900" dirty="0"/>
          </a:p>
          <a:p>
            <a:r>
              <a:rPr lang="en-US" sz="2900" dirty="0"/>
              <a:t>A Number System could also referred to as “</a:t>
            </a:r>
            <a:r>
              <a:rPr lang="en-US" dirty="0">
                <a:solidFill>
                  <a:schemeClr val="tx2"/>
                </a:solidFill>
              </a:rPr>
              <a:t>a numeral system</a:t>
            </a:r>
            <a:r>
              <a:rPr lang="en-US" sz="2900" dirty="0"/>
              <a:t>” or “</a:t>
            </a:r>
            <a:r>
              <a:rPr lang="en-US" dirty="0">
                <a:solidFill>
                  <a:schemeClr val="tx2"/>
                </a:solidFill>
              </a:rPr>
              <a:t>system of numeration</a:t>
            </a:r>
            <a:r>
              <a:rPr lang="en-US" sz="2900" dirty="0"/>
              <a:t>.” In this lecture, we will look at most common Number Systems.</a:t>
            </a:r>
          </a:p>
        </p:txBody>
      </p:sp>
      <p:sp>
        <p:nvSpPr>
          <p:cNvPr id="7" name="Title 1"/>
          <p:cNvSpPr>
            <a:spLocks noGrp="1"/>
          </p:cNvSpPr>
          <p:nvPr>
            <p:ph type="title"/>
          </p:nvPr>
        </p:nvSpPr>
        <p:spPr>
          <a:xfrm>
            <a:off x="323528" y="411510"/>
            <a:ext cx="8229600" cy="742950"/>
          </a:xfrm>
        </p:spPr>
        <p:txBody>
          <a:bodyPr>
            <a:noAutofit/>
          </a:bodyPr>
          <a:lstStyle/>
          <a:p>
            <a:r>
              <a:rPr lang="en-US" sz="3200" dirty="0"/>
              <a:t>What is a Number System?</a:t>
            </a:r>
          </a:p>
        </p:txBody>
      </p:sp>
    </p:spTree>
    <p:extLst>
      <p:ext uri="{BB962C8B-B14F-4D97-AF65-F5344CB8AC3E}">
        <p14:creationId xmlns:p14="http://schemas.microsoft.com/office/powerpoint/2010/main" val="254809200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5496" y="1429249"/>
            <a:ext cx="9001000" cy="3693000"/>
          </a:xfrm>
        </p:spPr>
        <p:txBody>
          <a:bodyPr>
            <a:normAutofit fontScale="70000" lnSpcReduction="20000"/>
          </a:bodyPr>
          <a:lstStyle/>
          <a:p>
            <a:r>
              <a:rPr lang="en-US" dirty="0"/>
              <a:t>A computer system “</a:t>
            </a:r>
            <a:r>
              <a:rPr lang="en-US" dirty="0">
                <a:solidFill>
                  <a:schemeClr val="tx2"/>
                </a:solidFill>
              </a:rPr>
              <a:t>only understands numbers</a:t>
            </a:r>
            <a:r>
              <a:rPr lang="en-US" dirty="0"/>
              <a:t>.” Therefore a computer “</a:t>
            </a:r>
            <a:r>
              <a:rPr lang="en-US" sz="2900" dirty="0">
                <a:solidFill>
                  <a:schemeClr val="tx2"/>
                </a:solidFill>
              </a:rPr>
              <a:t>translates</a:t>
            </a:r>
            <a:r>
              <a:rPr lang="en-US" dirty="0"/>
              <a:t>” all input including letters, words, special characters to numbers.</a:t>
            </a:r>
          </a:p>
          <a:p>
            <a:endParaRPr lang="en-US" dirty="0"/>
          </a:p>
          <a:p>
            <a:r>
              <a:rPr lang="en-US" dirty="0"/>
              <a:t>While we, as human beings, use our “</a:t>
            </a:r>
            <a:r>
              <a:rPr lang="en-US" sz="2900" dirty="0">
                <a:solidFill>
                  <a:schemeClr val="tx2"/>
                </a:solidFill>
              </a:rPr>
              <a:t>Decimal</a:t>
            </a:r>
            <a:r>
              <a:rPr lang="en-US" dirty="0"/>
              <a:t>” number system with 10 (0 - 9) digits, a computer understands “</a:t>
            </a:r>
            <a:r>
              <a:rPr lang="en-US" sz="2900" dirty="0">
                <a:solidFill>
                  <a:schemeClr val="tx2"/>
                </a:solidFill>
              </a:rPr>
              <a:t>Binary</a:t>
            </a:r>
            <a:r>
              <a:rPr lang="en-US" dirty="0"/>
              <a:t>” number system that has only 2 (0 and 1) digits. Different number systems are just “</a:t>
            </a:r>
            <a:r>
              <a:rPr lang="en-US" sz="2900" dirty="0">
                <a:solidFill>
                  <a:schemeClr val="tx2"/>
                </a:solidFill>
              </a:rPr>
              <a:t>different views to same numbers, but in different systems</a:t>
            </a:r>
            <a:r>
              <a:rPr lang="en-US" dirty="0"/>
              <a:t>.”</a:t>
            </a:r>
          </a:p>
          <a:p>
            <a:endParaRPr lang="en-US" dirty="0"/>
          </a:p>
          <a:p>
            <a:r>
              <a:rPr lang="en-US" dirty="0"/>
              <a:t>To represent binary numbers more concisely, we use “</a:t>
            </a:r>
            <a:r>
              <a:rPr lang="en-US" sz="2900" dirty="0">
                <a:solidFill>
                  <a:schemeClr val="tx2"/>
                </a:solidFill>
              </a:rPr>
              <a:t>Hexadecimal</a:t>
            </a:r>
            <a:r>
              <a:rPr lang="en-US" dirty="0"/>
              <a:t>” number system that uses 10 digits (0 – 9) and 6 symbols (A – F).</a:t>
            </a:r>
          </a:p>
          <a:p>
            <a:endParaRPr lang="en-US" dirty="0"/>
          </a:p>
          <a:p>
            <a:r>
              <a:rPr lang="en-US" dirty="0"/>
              <a:t>Each of these digits or symbols, represent different values “</a:t>
            </a:r>
            <a:r>
              <a:rPr lang="en-US" sz="2900" dirty="0">
                <a:solidFill>
                  <a:schemeClr val="tx2"/>
                </a:solidFill>
              </a:rPr>
              <a:t>depending on their position in a given number</a:t>
            </a:r>
            <a:r>
              <a:rPr lang="en-US" dirty="0"/>
              <a:t>.” – more on this soon.</a:t>
            </a:r>
          </a:p>
        </p:txBody>
      </p:sp>
      <p:sp>
        <p:nvSpPr>
          <p:cNvPr id="7" name="Title 1"/>
          <p:cNvSpPr>
            <a:spLocks noGrp="1"/>
          </p:cNvSpPr>
          <p:nvPr>
            <p:ph type="title"/>
          </p:nvPr>
        </p:nvSpPr>
        <p:spPr>
          <a:xfrm>
            <a:off x="318356" y="411510"/>
            <a:ext cx="8435280" cy="742950"/>
          </a:xfrm>
        </p:spPr>
        <p:txBody>
          <a:bodyPr>
            <a:noAutofit/>
          </a:bodyPr>
          <a:lstStyle/>
          <a:p>
            <a:r>
              <a:rPr lang="en-US" sz="3200" dirty="0"/>
              <a:t>Why do we need different number systems in computing? And Common Number Systems</a:t>
            </a:r>
          </a:p>
        </p:txBody>
      </p:sp>
    </p:spTree>
    <p:extLst>
      <p:ext uri="{BB962C8B-B14F-4D97-AF65-F5344CB8AC3E}">
        <p14:creationId xmlns:p14="http://schemas.microsoft.com/office/powerpoint/2010/main" val="22782981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9619" y="1563638"/>
            <a:ext cx="9108504" cy="3693000"/>
          </a:xfrm>
        </p:spPr>
        <p:txBody>
          <a:bodyPr>
            <a:normAutofit fontScale="77500" lnSpcReduction="20000"/>
          </a:bodyPr>
          <a:lstStyle/>
          <a:p>
            <a:r>
              <a:rPr lang="en-US" dirty="0"/>
              <a:t>For each of the number systems mentioned, “</a:t>
            </a:r>
            <a:r>
              <a:rPr lang="en-US" dirty="0">
                <a:solidFill>
                  <a:schemeClr val="tx2"/>
                </a:solidFill>
              </a:rPr>
              <a:t>the value of a digit in a number</a:t>
            </a:r>
            <a:r>
              <a:rPr lang="en-US" dirty="0"/>
              <a:t>” is determined by:</a:t>
            </a:r>
          </a:p>
          <a:p>
            <a:endParaRPr lang="en-US" dirty="0"/>
          </a:p>
          <a:p>
            <a:pPr marL="788670" lvl="1" indent="-514350">
              <a:buFont typeface="+mj-lt"/>
              <a:buAutoNum type="arabicPeriod"/>
            </a:pPr>
            <a:r>
              <a:rPr lang="en-US" dirty="0"/>
              <a:t>“</a:t>
            </a:r>
            <a:r>
              <a:rPr lang="en-US" sz="2800" dirty="0">
                <a:solidFill>
                  <a:schemeClr val="tx2"/>
                </a:solidFill>
              </a:rPr>
              <a:t>The digit itself</a:t>
            </a:r>
            <a:r>
              <a:rPr lang="en-US" dirty="0"/>
              <a:t>.” (As an example in decimal, each of the digits 0 - 9 have different values)</a:t>
            </a:r>
          </a:p>
          <a:p>
            <a:pPr marL="788670" lvl="1" indent="-514350">
              <a:buFont typeface="+mj-lt"/>
              <a:buAutoNum type="arabicPeriod"/>
            </a:pPr>
            <a:endParaRPr lang="en-US" dirty="0"/>
          </a:p>
          <a:p>
            <a:pPr marL="788670" lvl="1" indent="-514350">
              <a:buFont typeface="+mj-lt"/>
              <a:buAutoNum type="arabicPeriod"/>
            </a:pPr>
            <a:r>
              <a:rPr lang="en-US" dirty="0"/>
              <a:t>“</a:t>
            </a:r>
            <a:r>
              <a:rPr lang="en-US" sz="2800" dirty="0">
                <a:solidFill>
                  <a:schemeClr val="tx2"/>
                </a:solidFill>
              </a:rPr>
              <a:t>Position of the digit</a:t>
            </a:r>
            <a:r>
              <a:rPr lang="en-US" dirty="0"/>
              <a:t>.” (As an example in decimal: 10s, 100s, 1000s, 10000s, etc.)</a:t>
            </a:r>
          </a:p>
          <a:p>
            <a:pPr marL="788670" lvl="1" indent="-514350">
              <a:buFont typeface="+mj-lt"/>
              <a:buAutoNum type="arabicPeriod"/>
            </a:pPr>
            <a:endParaRPr lang="en-US" dirty="0"/>
          </a:p>
          <a:p>
            <a:pPr marL="788670" lvl="1" indent="-514350">
              <a:buFont typeface="+mj-lt"/>
              <a:buAutoNum type="arabicPeriod"/>
            </a:pPr>
            <a:r>
              <a:rPr lang="en-US" dirty="0"/>
              <a:t>“</a:t>
            </a:r>
            <a:r>
              <a:rPr lang="en-US" sz="2800" dirty="0">
                <a:solidFill>
                  <a:schemeClr val="tx2"/>
                </a:solidFill>
              </a:rPr>
              <a:t>The base of the number system</a:t>
            </a:r>
            <a:r>
              <a:rPr lang="en-US" dirty="0"/>
              <a:t>.” (which is its total number of digits.) Decimal, binary, and hexadecimal use bases 10, 2, and 16 respectively.</a:t>
            </a:r>
          </a:p>
        </p:txBody>
      </p:sp>
      <p:sp>
        <p:nvSpPr>
          <p:cNvPr id="7" name="Title 1"/>
          <p:cNvSpPr>
            <a:spLocks noGrp="1"/>
          </p:cNvSpPr>
          <p:nvPr>
            <p:ph type="title"/>
          </p:nvPr>
        </p:nvSpPr>
        <p:spPr>
          <a:xfrm>
            <a:off x="179512" y="411510"/>
            <a:ext cx="8435280" cy="742950"/>
          </a:xfrm>
        </p:spPr>
        <p:txBody>
          <a:bodyPr>
            <a:noAutofit/>
          </a:bodyPr>
          <a:lstStyle/>
          <a:p>
            <a:r>
              <a:rPr lang="en-US" sz="3200" dirty="0"/>
              <a:t>Common Number Systems – Value of Digits in a Number</a:t>
            </a:r>
          </a:p>
        </p:txBody>
      </p:sp>
    </p:spTree>
    <p:extLst>
      <p:ext uri="{BB962C8B-B14F-4D97-AF65-F5344CB8AC3E}">
        <p14:creationId xmlns:p14="http://schemas.microsoft.com/office/powerpoint/2010/main" val="2288269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211109"/>
            <a:ext cx="9144000" cy="39399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spcAft>
                <a:spcPts val="600"/>
              </a:spcAft>
              <a:buClr>
                <a:srgbClr val="2DA2BF"/>
              </a:buClr>
              <a:buSzPct val="68000"/>
            </a:pPr>
            <a:r>
              <a:rPr lang="en-US" sz="4400" dirty="0">
                <a:solidFill>
                  <a:prstClr val="black"/>
                </a:solidFill>
                <a:latin typeface="Lucida Sans Unicode"/>
              </a:rPr>
              <a:t>There are 10 types of people:</a:t>
            </a:r>
          </a:p>
          <a:p>
            <a:pPr lvl="0" algn="ctr" fontAlgn="base">
              <a:spcAft>
                <a:spcPts val="600"/>
              </a:spcAft>
              <a:buClr>
                <a:srgbClr val="2DA2BF"/>
              </a:buClr>
              <a:buSzPct val="68000"/>
            </a:pPr>
            <a:r>
              <a:rPr lang="en-CA" sz="4400" dirty="0">
                <a:solidFill>
                  <a:prstClr val="black"/>
                </a:solidFill>
                <a:latin typeface="Lucida Sans Unicode"/>
              </a:rPr>
              <a:t>01 those who know ternary </a:t>
            </a:r>
          </a:p>
          <a:p>
            <a:pPr lvl="0" algn="ctr" fontAlgn="base">
              <a:spcAft>
                <a:spcPts val="600"/>
              </a:spcAft>
              <a:buClr>
                <a:srgbClr val="2DA2BF"/>
              </a:buClr>
              <a:buSzPct val="68000"/>
            </a:pPr>
            <a:r>
              <a:rPr lang="en-CA" sz="4400" dirty="0">
                <a:solidFill>
                  <a:prstClr val="black"/>
                </a:solidFill>
                <a:latin typeface="Lucida Sans Unicode"/>
              </a:rPr>
              <a:t>02 those who don't</a:t>
            </a:r>
          </a:p>
          <a:p>
            <a:pPr lvl="0" algn="ctr" fontAlgn="base">
              <a:spcAft>
                <a:spcPts val="600"/>
              </a:spcAft>
              <a:buClr>
                <a:srgbClr val="2DA2BF"/>
              </a:buClr>
              <a:buSzPct val="68000"/>
            </a:pPr>
            <a:r>
              <a:rPr lang="en-CA" sz="4400" dirty="0">
                <a:solidFill>
                  <a:prstClr val="black"/>
                </a:solidFill>
                <a:latin typeface="Lucida Sans Unicode"/>
              </a:rPr>
              <a:t>10 those expecting</a:t>
            </a:r>
            <a:br>
              <a:rPr lang="en-CA" sz="4400" dirty="0">
                <a:solidFill>
                  <a:prstClr val="black"/>
                </a:solidFill>
                <a:latin typeface="Lucida Sans Unicode"/>
              </a:rPr>
            </a:br>
            <a:r>
              <a:rPr lang="en-CA" sz="4400" dirty="0">
                <a:solidFill>
                  <a:prstClr val="black"/>
                </a:solidFill>
                <a:latin typeface="Lucida Sans Unicode"/>
              </a:rPr>
              <a:t>another binary joke</a:t>
            </a:r>
          </a:p>
        </p:txBody>
      </p:sp>
      <p:sp>
        <p:nvSpPr>
          <p:cNvPr id="7" name="Title 1"/>
          <p:cNvSpPr>
            <a:spLocks noGrp="1"/>
          </p:cNvSpPr>
          <p:nvPr>
            <p:ph type="title"/>
          </p:nvPr>
        </p:nvSpPr>
        <p:spPr>
          <a:xfrm>
            <a:off x="0" y="267494"/>
            <a:ext cx="9144000" cy="742950"/>
          </a:xfrm>
        </p:spPr>
        <p:txBody>
          <a:bodyPr>
            <a:noAutofit/>
          </a:bodyPr>
          <a:lstStyle/>
          <a:p>
            <a:pPr algn="ctr"/>
            <a:r>
              <a:rPr lang="en-CA" sz="3600" dirty="0"/>
              <a:t>Number Systems &amp; Safe Programming</a:t>
            </a:r>
          </a:p>
        </p:txBody>
      </p:sp>
    </p:spTree>
    <p:extLst>
      <p:ext uri="{BB962C8B-B14F-4D97-AF65-F5344CB8AC3E}">
        <p14:creationId xmlns:p14="http://schemas.microsoft.com/office/powerpoint/2010/main" val="3530299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10090" y="1203598"/>
            <a:ext cx="9001000" cy="3693000"/>
          </a:xfrm>
        </p:spPr>
        <p:txBody>
          <a:bodyPr>
            <a:normAutofit fontScale="77500" lnSpcReduction="20000"/>
          </a:bodyPr>
          <a:lstStyle/>
          <a:p>
            <a:r>
              <a:rPr lang="en-US" dirty="0"/>
              <a:t>Decimal Number System is the one which is “</a:t>
            </a:r>
            <a:r>
              <a:rPr lang="en-US" dirty="0">
                <a:solidFill>
                  <a:schemeClr val="tx2"/>
                </a:solidFill>
              </a:rPr>
              <a:t>human preferred</a:t>
            </a:r>
            <a:r>
              <a:rPr lang="en-US" dirty="0"/>
              <a:t>” and the one we use “</a:t>
            </a:r>
            <a:r>
              <a:rPr lang="en-US" dirty="0">
                <a:solidFill>
                  <a:schemeClr val="tx2"/>
                </a:solidFill>
              </a:rPr>
              <a:t>in everyday life</a:t>
            </a:r>
            <a:r>
              <a:rPr lang="en-US" dirty="0"/>
              <a:t>.”</a:t>
            </a:r>
          </a:p>
          <a:p>
            <a:endParaRPr lang="en-US" dirty="0"/>
          </a:p>
          <a:p>
            <a:r>
              <a:rPr lang="en-US" dirty="0"/>
              <a:t>“</a:t>
            </a:r>
            <a:r>
              <a:rPr lang="en-US" dirty="0">
                <a:solidFill>
                  <a:schemeClr val="tx2"/>
                </a:solidFill>
              </a:rPr>
              <a:t>It has base 10 as it uses 10 digits (0 – 9)</a:t>
            </a:r>
            <a:r>
              <a:rPr lang="en-US" dirty="0"/>
              <a:t>.” The “</a:t>
            </a:r>
            <a:r>
              <a:rPr lang="en-US" dirty="0">
                <a:solidFill>
                  <a:schemeClr val="tx2"/>
                </a:solidFill>
              </a:rPr>
              <a:t>values of digits increase from right to left</a:t>
            </a:r>
            <a:r>
              <a:rPr lang="en-US" dirty="0"/>
              <a:t>:” 1s, 10s, 100s, 1000s, etc.</a:t>
            </a:r>
          </a:p>
          <a:p>
            <a:endParaRPr lang="en-US" dirty="0"/>
          </a:p>
          <a:p>
            <a:pPr>
              <a:spcAft>
                <a:spcPts val="300"/>
              </a:spcAft>
            </a:pPr>
            <a:r>
              <a:rPr lang="en-US" dirty="0"/>
              <a:t>“</a:t>
            </a:r>
            <a:r>
              <a:rPr lang="en-US" dirty="0">
                <a:solidFill>
                  <a:schemeClr val="tx2"/>
                </a:solidFill>
              </a:rPr>
              <a:t>Each successive position represents a specific power of base 10</a:t>
            </a:r>
            <a:r>
              <a:rPr lang="en-US" dirty="0"/>
              <a:t>.” Take 1234 as an example. It has 4 in ones position, 3 in tens position, 2 in hundreds position, and 1 in thousands position and could be expressed as:</a:t>
            </a:r>
          </a:p>
          <a:p>
            <a:pPr marL="274320" lvl="1" indent="0">
              <a:buNone/>
            </a:pPr>
            <a:r>
              <a:rPr lang="en-US" dirty="0">
                <a:solidFill>
                  <a:schemeClr val="tx2"/>
                </a:solidFill>
              </a:rPr>
              <a:t>1234 = (1 x 10</a:t>
            </a:r>
            <a:r>
              <a:rPr lang="en-US" baseline="30000" dirty="0">
                <a:solidFill>
                  <a:schemeClr val="tx2"/>
                </a:solidFill>
              </a:rPr>
              <a:t>3</a:t>
            </a:r>
            <a:r>
              <a:rPr lang="en-US" dirty="0">
                <a:solidFill>
                  <a:schemeClr val="tx2"/>
                </a:solidFill>
              </a:rPr>
              <a:t>) + (2 x 10</a:t>
            </a:r>
            <a:r>
              <a:rPr lang="en-US" baseline="30000" dirty="0">
                <a:solidFill>
                  <a:schemeClr val="tx2"/>
                </a:solidFill>
              </a:rPr>
              <a:t>2</a:t>
            </a:r>
            <a:r>
              <a:rPr lang="en-US" dirty="0">
                <a:solidFill>
                  <a:schemeClr val="tx2"/>
                </a:solidFill>
              </a:rPr>
              <a:t>) + (3 x 10</a:t>
            </a:r>
            <a:r>
              <a:rPr lang="en-US" baseline="30000" dirty="0">
                <a:solidFill>
                  <a:schemeClr val="tx2"/>
                </a:solidFill>
              </a:rPr>
              <a:t>1</a:t>
            </a:r>
            <a:r>
              <a:rPr lang="en-US" dirty="0">
                <a:solidFill>
                  <a:schemeClr val="tx2"/>
                </a:solidFill>
              </a:rPr>
              <a:t>) + (4 x 10</a:t>
            </a:r>
            <a:r>
              <a:rPr lang="en-US" baseline="30000" dirty="0">
                <a:solidFill>
                  <a:schemeClr val="tx2"/>
                </a:solidFill>
              </a:rPr>
              <a:t>0</a:t>
            </a:r>
            <a:r>
              <a:rPr lang="en-US" dirty="0">
                <a:solidFill>
                  <a:schemeClr val="tx2"/>
                </a:solidFill>
              </a:rPr>
              <a:t>) </a:t>
            </a:r>
          </a:p>
          <a:p>
            <a:pPr marL="274320" lvl="1" indent="0">
              <a:buNone/>
            </a:pPr>
            <a:r>
              <a:rPr lang="en-US" dirty="0">
                <a:solidFill>
                  <a:schemeClr val="tx2"/>
                </a:solidFill>
              </a:rPr>
              <a:t>         = (1 x 1000) + (2 x 100) + (3 x 10) + (4 x 1)</a:t>
            </a:r>
          </a:p>
          <a:p>
            <a:endParaRPr lang="en-US" dirty="0"/>
          </a:p>
          <a:p>
            <a:endParaRPr lang="en-US" dirty="0"/>
          </a:p>
          <a:p>
            <a:endParaRPr lang="en-US" dirty="0"/>
          </a:p>
          <a:p>
            <a:endParaRPr lang="en-US" dirty="0"/>
          </a:p>
        </p:txBody>
      </p:sp>
      <p:sp>
        <p:nvSpPr>
          <p:cNvPr id="7" name="Title 1"/>
          <p:cNvSpPr>
            <a:spLocks noGrp="1"/>
          </p:cNvSpPr>
          <p:nvPr>
            <p:ph type="title"/>
          </p:nvPr>
        </p:nvSpPr>
        <p:spPr>
          <a:xfrm>
            <a:off x="35496" y="339502"/>
            <a:ext cx="9150188" cy="742950"/>
          </a:xfrm>
        </p:spPr>
        <p:txBody>
          <a:bodyPr>
            <a:noAutofit/>
          </a:bodyPr>
          <a:lstStyle/>
          <a:p>
            <a:r>
              <a:rPr lang="en-US" sz="3200" dirty="0"/>
              <a:t>Common Number Systems – Decimal Number System</a:t>
            </a:r>
          </a:p>
        </p:txBody>
      </p:sp>
    </p:spTree>
    <p:extLst>
      <p:ext uri="{BB962C8B-B14F-4D97-AF65-F5344CB8AC3E}">
        <p14:creationId xmlns:p14="http://schemas.microsoft.com/office/powerpoint/2010/main" val="378695991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23528" y="1203598"/>
            <a:ext cx="8690628" cy="3693000"/>
          </a:xfrm>
        </p:spPr>
        <p:txBody>
          <a:bodyPr>
            <a:noAutofit/>
          </a:bodyPr>
          <a:lstStyle/>
          <a:p>
            <a:r>
              <a:rPr lang="en-US" sz="1800" dirty="0"/>
              <a:t>Binary number system is “</a:t>
            </a:r>
            <a:r>
              <a:rPr lang="en-US" sz="1800" dirty="0">
                <a:solidFill>
                  <a:schemeClr val="tx2"/>
                </a:solidFill>
              </a:rPr>
              <a:t>the one that a computer or machine understands</a:t>
            </a:r>
            <a:r>
              <a:rPr lang="en-US" sz="1800" dirty="0"/>
              <a:t>.”</a:t>
            </a:r>
          </a:p>
          <a:p>
            <a:endParaRPr lang="en-US" sz="1800" dirty="0"/>
          </a:p>
          <a:p>
            <a:r>
              <a:rPr lang="en-US" sz="1800" dirty="0"/>
              <a:t>It uses only two digits: 0 and 1, which means “</a:t>
            </a:r>
            <a:r>
              <a:rPr lang="en-US" sz="1800" dirty="0">
                <a:solidFill>
                  <a:schemeClr val="tx2"/>
                </a:solidFill>
              </a:rPr>
              <a:t>its base is 2</a:t>
            </a:r>
            <a:r>
              <a:rPr lang="en-US" sz="1800" dirty="0"/>
              <a:t>” (or it’s a Base 2 number system.)</a:t>
            </a:r>
          </a:p>
          <a:p>
            <a:endParaRPr lang="en-US" sz="1800" dirty="0"/>
          </a:p>
          <a:p>
            <a:r>
              <a:rPr lang="en-US" sz="1800" dirty="0"/>
              <a:t>Like Decimal, “</a:t>
            </a:r>
            <a:r>
              <a:rPr lang="en-US" sz="1800" dirty="0">
                <a:solidFill>
                  <a:schemeClr val="tx2"/>
                </a:solidFill>
              </a:rPr>
              <a:t>the values of digits increase from right to left</a:t>
            </a:r>
            <a:r>
              <a:rPr lang="en-US" sz="1800" dirty="0"/>
              <a:t>” and “</a:t>
            </a:r>
            <a:r>
              <a:rPr lang="en-US" sz="1800" dirty="0">
                <a:solidFill>
                  <a:schemeClr val="tx2"/>
                </a:solidFill>
              </a:rPr>
              <a:t>each successive position represents a specific power of base</a:t>
            </a:r>
            <a:r>
              <a:rPr lang="en-US" sz="1800" dirty="0"/>
              <a:t>” (which is 2 in this case.)</a:t>
            </a:r>
          </a:p>
          <a:p>
            <a:endParaRPr lang="en-US" sz="1800" dirty="0"/>
          </a:p>
          <a:p>
            <a:pPr>
              <a:spcAft>
                <a:spcPts val="300"/>
              </a:spcAft>
            </a:pPr>
            <a:r>
              <a:rPr lang="en-US" sz="1800" dirty="0"/>
              <a:t>Take (1001)</a:t>
            </a:r>
            <a:r>
              <a:rPr lang="en-US" sz="1100" dirty="0"/>
              <a:t>2</a:t>
            </a:r>
            <a:r>
              <a:rPr lang="en-US" sz="1800" dirty="0"/>
              <a:t> as a binary number example. It could be expressed as:</a:t>
            </a:r>
          </a:p>
          <a:p>
            <a:pPr marL="274320" lvl="1" indent="0">
              <a:buNone/>
            </a:pPr>
            <a:r>
              <a:rPr lang="en-US" sz="1800" dirty="0">
                <a:solidFill>
                  <a:schemeClr val="tx2"/>
                </a:solidFill>
              </a:rPr>
              <a:t>(1001)</a:t>
            </a:r>
            <a:r>
              <a:rPr lang="en-US" sz="1100" dirty="0">
                <a:solidFill>
                  <a:schemeClr val="tx2"/>
                </a:solidFill>
              </a:rPr>
              <a:t>2</a:t>
            </a:r>
            <a:r>
              <a:rPr lang="en-US" sz="1800" dirty="0">
                <a:solidFill>
                  <a:schemeClr val="tx2"/>
                </a:solidFill>
              </a:rPr>
              <a:t> = (1 x 2</a:t>
            </a:r>
            <a:r>
              <a:rPr lang="en-US" sz="1800" baseline="30000" dirty="0">
                <a:solidFill>
                  <a:schemeClr val="tx2"/>
                </a:solidFill>
              </a:rPr>
              <a:t>3</a:t>
            </a:r>
            <a:r>
              <a:rPr lang="en-US" sz="1800" dirty="0">
                <a:solidFill>
                  <a:schemeClr val="tx2"/>
                </a:solidFill>
              </a:rPr>
              <a:t>) + (0 x 2</a:t>
            </a:r>
            <a:r>
              <a:rPr lang="en-US" sz="1800" baseline="30000" dirty="0">
                <a:solidFill>
                  <a:schemeClr val="tx2"/>
                </a:solidFill>
              </a:rPr>
              <a:t>2</a:t>
            </a:r>
            <a:r>
              <a:rPr lang="en-US" sz="1800" dirty="0">
                <a:solidFill>
                  <a:schemeClr val="tx2"/>
                </a:solidFill>
              </a:rPr>
              <a:t>) + (0 x 2</a:t>
            </a:r>
            <a:r>
              <a:rPr lang="en-US" sz="1800" baseline="30000" dirty="0">
                <a:solidFill>
                  <a:schemeClr val="tx2"/>
                </a:solidFill>
              </a:rPr>
              <a:t>1</a:t>
            </a:r>
            <a:r>
              <a:rPr lang="en-US" sz="1800" dirty="0">
                <a:solidFill>
                  <a:schemeClr val="tx2"/>
                </a:solidFill>
              </a:rPr>
              <a:t>) + (1 x 2</a:t>
            </a:r>
            <a:r>
              <a:rPr lang="en-US" sz="1800" baseline="30000" dirty="0">
                <a:solidFill>
                  <a:schemeClr val="tx2"/>
                </a:solidFill>
              </a:rPr>
              <a:t>0</a:t>
            </a:r>
            <a:r>
              <a:rPr lang="en-US" sz="1800" dirty="0">
                <a:solidFill>
                  <a:schemeClr val="tx2"/>
                </a:solidFill>
              </a:rPr>
              <a:t>) </a:t>
            </a:r>
          </a:p>
          <a:p>
            <a:pPr marL="274320" lvl="1" indent="0">
              <a:buNone/>
            </a:pPr>
            <a:r>
              <a:rPr lang="en-US" sz="1800" dirty="0">
                <a:solidFill>
                  <a:schemeClr val="tx2"/>
                </a:solidFill>
              </a:rPr>
              <a:t>             = (1 x 8) + (0 x 4) + (0 x 2) + (1 x 1) = (9)</a:t>
            </a:r>
            <a:r>
              <a:rPr lang="en-US" sz="1050" dirty="0">
                <a:solidFill>
                  <a:schemeClr val="tx2"/>
                </a:solidFill>
              </a:rPr>
              <a:t>10</a:t>
            </a:r>
          </a:p>
          <a:p>
            <a:endParaRPr lang="en-US" sz="1800" dirty="0"/>
          </a:p>
          <a:p>
            <a:endParaRPr lang="en-US" sz="1800" dirty="0"/>
          </a:p>
          <a:p>
            <a:endParaRPr lang="en-CA" sz="1800" dirty="0"/>
          </a:p>
        </p:txBody>
      </p:sp>
      <p:sp>
        <p:nvSpPr>
          <p:cNvPr id="7" name="Title 1"/>
          <p:cNvSpPr>
            <a:spLocks noGrp="1"/>
          </p:cNvSpPr>
          <p:nvPr>
            <p:ph type="title"/>
          </p:nvPr>
        </p:nvSpPr>
        <p:spPr>
          <a:xfrm>
            <a:off x="467544" y="491584"/>
            <a:ext cx="8229600" cy="742950"/>
          </a:xfrm>
        </p:spPr>
        <p:txBody>
          <a:bodyPr>
            <a:noAutofit/>
          </a:bodyPr>
          <a:lstStyle/>
          <a:p>
            <a:r>
              <a:rPr lang="en-US" sz="2800" dirty="0"/>
              <a:t>Binary number system </a:t>
            </a:r>
            <a:br>
              <a:rPr lang="en-US" sz="2800" dirty="0"/>
            </a:br>
            <a:endParaRPr lang="en-US" sz="2800" dirty="0"/>
          </a:p>
        </p:txBody>
      </p:sp>
    </p:spTree>
    <p:extLst>
      <p:ext uri="{BB962C8B-B14F-4D97-AF65-F5344CB8AC3E}">
        <p14:creationId xmlns:p14="http://schemas.microsoft.com/office/powerpoint/2010/main" val="375936274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23528" y="1203598"/>
            <a:ext cx="8690628" cy="3693000"/>
          </a:xfrm>
        </p:spPr>
        <p:txBody>
          <a:bodyPr>
            <a:noAutofit/>
          </a:bodyPr>
          <a:lstStyle/>
          <a:p>
            <a:r>
              <a:rPr lang="en-US" sz="2000" dirty="0"/>
              <a:t>“</a:t>
            </a:r>
            <a:r>
              <a:rPr lang="en-US" sz="2000" dirty="0">
                <a:solidFill>
                  <a:schemeClr val="tx2"/>
                </a:solidFill>
              </a:rPr>
              <a:t>All data transfer, storage, and processing done by a microcomputer is performed digitally using binary</a:t>
            </a:r>
            <a:r>
              <a:rPr lang="en-US" sz="2000" dirty="0"/>
              <a:t>” (base 2) codes.</a:t>
            </a:r>
          </a:p>
          <a:p>
            <a:endParaRPr lang="en-US" sz="2000" dirty="0"/>
          </a:p>
          <a:p>
            <a:r>
              <a:rPr lang="en-US" sz="2000" dirty="0"/>
              <a:t>This binary system “</a:t>
            </a:r>
            <a:r>
              <a:rPr lang="en-US" sz="2000" dirty="0">
                <a:solidFill>
                  <a:schemeClr val="tx2"/>
                </a:solidFill>
              </a:rPr>
              <a:t>translates every character entered in the computer into a set of 1's and 0's</a:t>
            </a:r>
            <a:r>
              <a:rPr lang="en-US" sz="2000" dirty="0"/>
              <a:t>.” As an example, computer represents the letter ‘A’ as 1000001 (or the code 65 in decimal.)</a:t>
            </a:r>
          </a:p>
          <a:p>
            <a:endParaRPr lang="en-US" sz="2000" dirty="0"/>
          </a:p>
          <a:p>
            <a:r>
              <a:rPr lang="en-US" sz="2000" dirty="0"/>
              <a:t>The advantage of binary coding over other methods is that “</a:t>
            </a:r>
            <a:r>
              <a:rPr lang="en-US" sz="2000" dirty="0">
                <a:solidFill>
                  <a:schemeClr val="tx2"/>
                </a:solidFill>
              </a:rPr>
              <a:t>a sequence of only two possible states is required to represent a character in the electronic circuits of the computer</a:t>
            </a:r>
            <a:r>
              <a:rPr lang="en-US" sz="2000" dirty="0"/>
              <a:t>.” Therefore, the smallest piece of information that needs to be stored in memory is a single binary digit.</a:t>
            </a:r>
          </a:p>
        </p:txBody>
      </p:sp>
      <p:sp>
        <p:nvSpPr>
          <p:cNvPr id="7" name="Title 1"/>
          <p:cNvSpPr>
            <a:spLocks noGrp="1"/>
          </p:cNvSpPr>
          <p:nvPr>
            <p:ph type="title"/>
          </p:nvPr>
        </p:nvSpPr>
        <p:spPr>
          <a:xfrm>
            <a:off x="467544" y="339502"/>
            <a:ext cx="8229600" cy="742950"/>
          </a:xfrm>
        </p:spPr>
        <p:txBody>
          <a:bodyPr>
            <a:noAutofit/>
          </a:bodyPr>
          <a:lstStyle/>
          <a:p>
            <a:r>
              <a:rPr lang="en-US" sz="2800" dirty="0"/>
              <a:t>Importance of Binary number system </a:t>
            </a:r>
          </a:p>
        </p:txBody>
      </p:sp>
    </p:spTree>
    <p:extLst>
      <p:ext uri="{BB962C8B-B14F-4D97-AF65-F5344CB8AC3E}">
        <p14:creationId xmlns:p14="http://schemas.microsoft.com/office/powerpoint/2010/main" val="158026590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37030" y="1085323"/>
            <a:ext cx="8690628" cy="3693000"/>
          </a:xfrm>
        </p:spPr>
        <p:txBody>
          <a:bodyPr>
            <a:noAutofit/>
          </a:bodyPr>
          <a:lstStyle/>
          <a:p>
            <a:r>
              <a:rPr lang="en-US" sz="2200" dirty="0"/>
              <a:t>A single binary digit is called a “</a:t>
            </a:r>
            <a:r>
              <a:rPr lang="en-US" sz="2200" dirty="0">
                <a:solidFill>
                  <a:schemeClr val="tx2"/>
                </a:solidFill>
              </a:rPr>
              <a:t>bit</a:t>
            </a:r>
            <a:r>
              <a:rPr lang="en-US" sz="2200" dirty="0"/>
              <a:t>.” Different groupings of bits are used to represent different characters. A collection of eight bits is called a “</a:t>
            </a:r>
            <a:r>
              <a:rPr lang="en-US" sz="2200" dirty="0">
                <a:solidFill>
                  <a:schemeClr val="tx2"/>
                </a:solidFill>
              </a:rPr>
              <a:t>byte</a:t>
            </a:r>
            <a:r>
              <a:rPr lang="en-US" sz="2200" dirty="0"/>
              <a:t>.”</a:t>
            </a:r>
          </a:p>
          <a:p>
            <a:endParaRPr lang="en-US" sz="2200" dirty="0"/>
          </a:p>
          <a:p>
            <a:r>
              <a:rPr lang="en-US" sz="2200" dirty="0"/>
              <a:t>“</a:t>
            </a:r>
            <a:r>
              <a:rPr lang="en-US" sz="2200" dirty="0">
                <a:solidFill>
                  <a:schemeClr val="tx2"/>
                </a:solidFill>
              </a:rPr>
              <a:t>One byte can represent any of 256 characters</a:t>
            </a:r>
            <a:r>
              <a:rPr lang="en-US" sz="2200" dirty="0"/>
              <a:t>” (2</a:t>
            </a:r>
            <a:r>
              <a:rPr lang="en-US" sz="2200" baseline="30000" dirty="0"/>
              <a:t>8</a:t>
            </a:r>
            <a:r>
              <a:rPr lang="en-US" sz="2200" dirty="0"/>
              <a:t> =256). As an example, the word "bit" would require a total of three bytes of memory, one byte for each character in the word.</a:t>
            </a:r>
          </a:p>
          <a:p>
            <a:endParaRPr lang="en-US" sz="2200" dirty="0"/>
          </a:p>
          <a:p>
            <a:r>
              <a:rPr lang="en-US" sz="2200" dirty="0"/>
              <a:t>Since we are primarily concerned with how many characters the memory of a computer can hold, “</a:t>
            </a:r>
            <a:r>
              <a:rPr lang="en-US" sz="2200" dirty="0">
                <a:solidFill>
                  <a:schemeClr val="tx2"/>
                </a:solidFill>
              </a:rPr>
              <a:t>memory size is referred to in units of bytes</a:t>
            </a:r>
            <a:r>
              <a:rPr lang="en-US" sz="2200" dirty="0"/>
              <a:t>.”</a:t>
            </a:r>
          </a:p>
        </p:txBody>
      </p:sp>
      <p:sp>
        <p:nvSpPr>
          <p:cNvPr id="7" name="Title 1"/>
          <p:cNvSpPr>
            <a:spLocks noGrp="1"/>
          </p:cNvSpPr>
          <p:nvPr>
            <p:ph type="title"/>
          </p:nvPr>
        </p:nvSpPr>
        <p:spPr>
          <a:xfrm>
            <a:off x="467544" y="339502"/>
            <a:ext cx="8229600" cy="742950"/>
          </a:xfrm>
        </p:spPr>
        <p:txBody>
          <a:bodyPr>
            <a:noAutofit/>
          </a:bodyPr>
          <a:lstStyle/>
          <a:p>
            <a:r>
              <a:rPr lang="en-US" sz="2800" dirty="0"/>
              <a:t>Importance of Binary number system (Cont’d)</a:t>
            </a:r>
          </a:p>
        </p:txBody>
      </p:sp>
    </p:spTree>
    <p:extLst>
      <p:ext uri="{BB962C8B-B14F-4D97-AF65-F5344CB8AC3E}">
        <p14:creationId xmlns:p14="http://schemas.microsoft.com/office/powerpoint/2010/main" val="11944609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65022" y="1131590"/>
            <a:ext cx="8690628" cy="3693000"/>
          </a:xfrm>
        </p:spPr>
        <p:txBody>
          <a:bodyPr>
            <a:noAutofit/>
          </a:bodyPr>
          <a:lstStyle/>
          <a:p>
            <a:r>
              <a:rPr lang="en-US" sz="1800" dirty="0"/>
              <a:t>In binary arithmetic, the power of 2 that is closest to 1000 is 2</a:t>
            </a:r>
            <a:r>
              <a:rPr lang="en-US" sz="1800" baseline="30000" dirty="0"/>
              <a:t>10</a:t>
            </a:r>
            <a:r>
              <a:rPr lang="en-US" sz="1800" dirty="0"/>
              <a:t> (2</a:t>
            </a:r>
            <a:r>
              <a:rPr lang="en-US" sz="1800" baseline="30000" dirty="0"/>
              <a:t>10</a:t>
            </a:r>
            <a:r>
              <a:rPr lang="en-US" sz="1800" dirty="0"/>
              <a:t> = 1024). Therefore, “</a:t>
            </a:r>
            <a:r>
              <a:rPr lang="en-US" sz="1800" dirty="0">
                <a:solidFill>
                  <a:schemeClr val="tx2"/>
                </a:solidFill>
              </a:rPr>
              <a:t>in computer jargon, the prefix kilo stands for 1024</a:t>
            </a:r>
            <a:r>
              <a:rPr lang="en-US" sz="1800" dirty="0"/>
              <a:t>.” Frequently, the word kilobyte is abbreviated “</a:t>
            </a:r>
            <a:r>
              <a:rPr lang="en-US" sz="1800" dirty="0">
                <a:solidFill>
                  <a:schemeClr val="tx2"/>
                </a:solidFill>
              </a:rPr>
              <a:t>kB</a:t>
            </a:r>
            <a:r>
              <a:rPr lang="en-US" sz="1800" dirty="0"/>
              <a:t>”. (Note the “k” is lower case because “K” in metric is reserved for the Kelvin temperature scale.)</a:t>
            </a:r>
          </a:p>
          <a:p>
            <a:r>
              <a:rPr lang="en-US" sz="1800" dirty="0"/>
              <a:t>a chip with 256kB of RAM can store 262,144 characters in memory </a:t>
            </a:r>
            <a:br>
              <a:rPr lang="en-US" sz="1800" dirty="0"/>
            </a:br>
            <a:r>
              <a:rPr lang="en-US" sz="1800" dirty="0"/>
              <a:t>(256 X 1024 = 262,144).</a:t>
            </a:r>
          </a:p>
          <a:p>
            <a:r>
              <a:rPr lang="en-CA" sz="1800" dirty="0"/>
              <a:t>eLearning: </a:t>
            </a:r>
            <a:r>
              <a:rPr lang="en-CA" sz="1800" dirty="0">
                <a:hlinkClick r:id="rId3"/>
              </a:rPr>
              <a:t>binary and bits</a:t>
            </a:r>
            <a:r>
              <a:rPr lang="en-CA" sz="1800" dirty="0"/>
              <a:t>, </a:t>
            </a:r>
            <a:r>
              <a:rPr lang="en-CA" sz="1800" dirty="0">
                <a:hlinkClick r:id="rId4"/>
              </a:rPr>
              <a:t>binary numbers</a:t>
            </a:r>
            <a:endParaRPr lang="en-CA" sz="1800" dirty="0"/>
          </a:p>
          <a:p>
            <a:pPr lvl="1"/>
            <a:r>
              <a:rPr lang="en-CA" sz="1400" dirty="0">
                <a:solidFill>
                  <a:srgbClr val="000000"/>
                </a:solidFill>
                <a:latin typeface="Arial" panose="020B0604020202020204" pitchFamily="34" charset="0"/>
                <a:hlinkClick r:id="rId5">
                  <a:extLst>
                    <a:ext uri="{A12FA001-AC4F-418D-AE19-62706E023703}">
                      <ahyp:hlinkClr xmlns:ahyp="http://schemas.microsoft.com/office/drawing/2018/hyperlinkcolor" val="tx"/>
                    </a:ext>
                  </a:extLst>
                </a:hlinkClick>
              </a:rPr>
              <a:t>eLearning Tutorials</a:t>
            </a:r>
            <a:r>
              <a:rPr lang="en-CA" sz="1400" dirty="0">
                <a:solidFill>
                  <a:srgbClr val="000000"/>
                </a:solidFill>
                <a:latin typeface="Arial" panose="020B0604020202020204" pitchFamily="34" charset="0"/>
              </a:rPr>
              <a:t> </a:t>
            </a:r>
            <a:r>
              <a:rPr lang="en-CA" sz="1400" dirty="0">
                <a:solidFill>
                  <a:srgbClr val="000000"/>
                </a:solidFill>
                <a:latin typeface="Arial" panose="020B0604020202020204" pitchFamily="34" charset="0"/>
                <a:hlinkClick r:id="rId6">
                  <a:extLst>
                    <a:ext uri="{A12FA001-AC4F-418D-AE19-62706E023703}">
                      <ahyp:hlinkClr xmlns:ahyp="http://schemas.microsoft.com/office/drawing/2018/hyperlinkcolor" val="tx"/>
                    </a:ext>
                  </a:extLst>
                </a:hlinkClick>
              </a:rPr>
              <a:t>Login</a:t>
            </a:r>
            <a:r>
              <a:rPr lang="en-CA" sz="1400" dirty="0">
                <a:solidFill>
                  <a:srgbClr val="000000"/>
                </a:solidFill>
                <a:latin typeface="Arial" panose="020B0604020202020204" pitchFamily="34" charset="0"/>
              </a:rPr>
              <a:t> needs your Seneca credentials </a:t>
            </a:r>
            <a:r>
              <a:rPr lang="en-CA" sz="1400" i="1" dirty="0">
                <a:solidFill>
                  <a:srgbClr val="000000"/>
                </a:solidFill>
                <a:latin typeface="Arial" panose="020B0604020202020204" pitchFamily="34" charset="0"/>
              </a:rPr>
              <a:t>and</a:t>
            </a:r>
            <a:r>
              <a:rPr lang="en-CA" sz="1400" dirty="0">
                <a:solidFill>
                  <a:srgbClr val="000000"/>
                </a:solidFill>
                <a:latin typeface="Arial" panose="020B0604020202020204" pitchFamily="34" charset="0"/>
              </a:rPr>
              <a:t> a LinkedIn account since LinkedIn bought Lynda</a:t>
            </a:r>
            <a:endParaRPr lang="en-US" sz="1400" dirty="0"/>
          </a:p>
          <a:p>
            <a:endParaRPr lang="en-US" sz="2400" dirty="0"/>
          </a:p>
          <a:p>
            <a:endParaRPr lang="en-US" sz="1800" dirty="0"/>
          </a:p>
          <a:p>
            <a:endParaRPr lang="en-US" sz="1800" dirty="0"/>
          </a:p>
          <a:p>
            <a:endParaRPr lang="en-US" sz="1800" dirty="0"/>
          </a:p>
          <a:p>
            <a:endParaRPr lang="en-US" sz="1800" dirty="0"/>
          </a:p>
          <a:p>
            <a:endParaRPr lang="en-CA" sz="1800" dirty="0"/>
          </a:p>
        </p:txBody>
      </p:sp>
      <p:sp>
        <p:nvSpPr>
          <p:cNvPr id="7" name="Title 1"/>
          <p:cNvSpPr>
            <a:spLocks noGrp="1"/>
          </p:cNvSpPr>
          <p:nvPr>
            <p:ph type="title"/>
          </p:nvPr>
        </p:nvSpPr>
        <p:spPr>
          <a:xfrm>
            <a:off x="323528" y="267494"/>
            <a:ext cx="8229600" cy="742950"/>
          </a:xfrm>
        </p:spPr>
        <p:txBody>
          <a:bodyPr>
            <a:noAutofit/>
          </a:bodyPr>
          <a:lstStyle/>
          <a:p>
            <a:r>
              <a:rPr lang="en-US" sz="2800" dirty="0"/>
              <a:t>Importance of Binary number system (Cont’d), and How to convert from Decimal to Binary and vice versa</a:t>
            </a:r>
          </a:p>
        </p:txBody>
      </p:sp>
    </p:spTree>
    <p:extLst>
      <p:ext uri="{BB962C8B-B14F-4D97-AF65-F5344CB8AC3E}">
        <p14:creationId xmlns:p14="http://schemas.microsoft.com/office/powerpoint/2010/main" val="13585592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23528" y="1203598"/>
            <a:ext cx="8690628" cy="3693000"/>
          </a:xfrm>
        </p:spPr>
        <p:txBody>
          <a:bodyPr>
            <a:noAutofit/>
          </a:bodyPr>
          <a:lstStyle/>
          <a:p>
            <a:r>
              <a:rPr lang="en-US" sz="1800" dirty="0"/>
              <a:t>Hexadecimal (or base 16 number system) uses “</a:t>
            </a:r>
            <a:r>
              <a:rPr lang="en-US" sz="1800" dirty="0">
                <a:solidFill>
                  <a:schemeClr val="tx2"/>
                </a:solidFill>
              </a:rPr>
              <a:t>16 digits: 0 to 9, and A to F</a:t>
            </a:r>
            <a:r>
              <a:rPr lang="en-US" sz="1800" dirty="0"/>
              <a:t>.” Letters A to F represent digits starting from 10 (A = 10, B = 11, C = 12, D = 13, E = 14, F = 15.)</a:t>
            </a:r>
          </a:p>
          <a:p>
            <a:endParaRPr lang="en-US" sz="1800" dirty="0"/>
          </a:p>
          <a:p>
            <a:r>
              <a:rPr lang="en-US" sz="1800" dirty="0"/>
              <a:t>Like other number systems, “</a:t>
            </a:r>
            <a:r>
              <a:rPr lang="en-US" sz="1800" dirty="0">
                <a:solidFill>
                  <a:schemeClr val="tx2"/>
                </a:solidFill>
              </a:rPr>
              <a:t>the values of digits increase from right to left</a:t>
            </a:r>
            <a:r>
              <a:rPr lang="en-US" sz="1800" dirty="0"/>
              <a:t>” and “</a:t>
            </a:r>
            <a:r>
              <a:rPr lang="en-US" sz="1800" dirty="0">
                <a:solidFill>
                  <a:schemeClr val="tx2"/>
                </a:solidFill>
              </a:rPr>
              <a:t>each successive position represents a specific power of base</a:t>
            </a:r>
            <a:r>
              <a:rPr lang="en-US" sz="1800" dirty="0"/>
              <a:t>” (which is 16 in this case.)</a:t>
            </a:r>
          </a:p>
          <a:p>
            <a:endParaRPr lang="en-US" sz="1800" dirty="0"/>
          </a:p>
          <a:p>
            <a:pPr>
              <a:spcAft>
                <a:spcPts val="300"/>
              </a:spcAft>
            </a:pPr>
            <a:r>
              <a:rPr lang="en-US" sz="1800" dirty="0"/>
              <a:t>Take (19FD)</a:t>
            </a:r>
            <a:r>
              <a:rPr lang="en-US" sz="1800" baseline="-25000" dirty="0"/>
              <a:t>16</a:t>
            </a:r>
            <a:r>
              <a:rPr lang="en-US" sz="1800" dirty="0"/>
              <a:t> as a hexadecimal number example. It could be expressed as:</a:t>
            </a:r>
          </a:p>
          <a:p>
            <a:pPr marL="274320" lvl="1" indent="0">
              <a:buNone/>
            </a:pPr>
            <a:r>
              <a:rPr lang="en-US" sz="1800" dirty="0">
                <a:solidFill>
                  <a:schemeClr val="tx2"/>
                </a:solidFill>
              </a:rPr>
              <a:t>(19FD)</a:t>
            </a:r>
            <a:r>
              <a:rPr lang="en-US" sz="1100" dirty="0">
                <a:solidFill>
                  <a:schemeClr val="tx2"/>
                </a:solidFill>
              </a:rPr>
              <a:t>16</a:t>
            </a:r>
            <a:r>
              <a:rPr lang="en-US" sz="1800" dirty="0">
                <a:solidFill>
                  <a:schemeClr val="tx2"/>
                </a:solidFill>
              </a:rPr>
              <a:t> = ((1 x 16</a:t>
            </a:r>
            <a:r>
              <a:rPr lang="en-US" sz="1800" baseline="30000" dirty="0">
                <a:solidFill>
                  <a:schemeClr val="tx2"/>
                </a:solidFill>
              </a:rPr>
              <a:t>3</a:t>
            </a:r>
            <a:r>
              <a:rPr lang="en-US" sz="1800" dirty="0">
                <a:solidFill>
                  <a:schemeClr val="tx2"/>
                </a:solidFill>
              </a:rPr>
              <a:t>) + (9 x 16</a:t>
            </a:r>
            <a:r>
              <a:rPr lang="en-US" sz="1800" baseline="30000" dirty="0">
                <a:solidFill>
                  <a:schemeClr val="tx2"/>
                </a:solidFill>
              </a:rPr>
              <a:t>2</a:t>
            </a:r>
            <a:r>
              <a:rPr lang="en-US" sz="1800" dirty="0">
                <a:solidFill>
                  <a:schemeClr val="tx2"/>
                </a:solidFill>
              </a:rPr>
              <a:t>) + (F x 16</a:t>
            </a:r>
            <a:r>
              <a:rPr lang="en-US" sz="1800" baseline="30000" dirty="0">
                <a:solidFill>
                  <a:schemeClr val="tx2"/>
                </a:solidFill>
              </a:rPr>
              <a:t>1</a:t>
            </a:r>
            <a:r>
              <a:rPr lang="en-US" sz="1800" dirty="0">
                <a:solidFill>
                  <a:schemeClr val="tx2"/>
                </a:solidFill>
              </a:rPr>
              <a:t>) + (D x 16</a:t>
            </a:r>
            <a:r>
              <a:rPr lang="en-US" sz="1800" baseline="30000" dirty="0">
                <a:solidFill>
                  <a:schemeClr val="tx2"/>
                </a:solidFill>
              </a:rPr>
              <a:t>0</a:t>
            </a:r>
            <a:r>
              <a:rPr lang="en-US" sz="1800" dirty="0">
                <a:solidFill>
                  <a:schemeClr val="tx2"/>
                </a:solidFill>
              </a:rPr>
              <a:t>))</a:t>
            </a:r>
          </a:p>
          <a:p>
            <a:pPr marL="274320" lvl="1" indent="0">
              <a:buNone/>
            </a:pPr>
            <a:r>
              <a:rPr lang="en-US" sz="1800" dirty="0">
                <a:solidFill>
                  <a:schemeClr val="tx2"/>
                </a:solidFill>
              </a:rPr>
              <a:t>               = (1 x 4096) + (9 x 256) + (15 x 16) + (13 x 1) = (6653)</a:t>
            </a:r>
            <a:r>
              <a:rPr lang="en-US" sz="1050" dirty="0">
                <a:solidFill>
                  <a:schemeClr val="tx2"/>
                </a:solidFill>
              </a:rPr>
              <a:t>10</a:t>
            </a:r>
          </a:p>
        </p:txBody>
      </p:sp>
      <p:sp>
        <p:nvSpPr>
          <p:cNvPr id="8" name="Title 1"/>
          <p:cNvSpPr>
            <a:spLocks noGrp="1"/>
          </p:cNvSpPr>
          <p:nvPr>
            <p:ph type="title"/>
          </p:nvPr>
        </p:nvSpPr>
        <p:spPr>
          <a:xfrm>
            <a:off x="457200" y="339502"/>
            <a:ext cx="8229600" cy="742950"/>
          </a:xfrm>
        </p:spPr>
        <p:txBody>
          <a:bodyPr>
            <a:noAutofit/>
          </a:bodyPr>
          <a:lstStyle/>
          <a:p>
            <a:r>
              <a:rPr lang="en-US" sz="2800" dirty="0"/>
              <a:t>Hexadecimal number system</a:t>
            </a:r>
          </a:p>
        </p:txBody>
      </p:sp>
    </p:spTree>
    <p:extLst>
      <p:ext uri="{BB962C8B-B14F-4D97-AF65-F5344CB8AC3E}">
        <p14:creationId xmlns:p14="http://schemas.microsoft.com/office/powerpoint/2010/main" val="3189502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742950"/>
          </a:xfrm>
        </p:spPr>
        <p:txBody>
          <a:bodyPr/>
          <a:lstStyle/>
          <a:p>
            <a:pPr algn="ctr"/>
            <a:r>
              <a:rPr lang="en-US" dirty="0"/>
              <a:t>orders of magnitude of digital data</a:t>
            </a:r>
            <a:endParaRPr lang="en-CA"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455388453"/>
              </p:ext>
            </p:extLst>
          </p:nvPr>
        </p:nvGraphicFramePr>
        <p:xfrm>
          <a:off x="305665" y="1010444"/>
          <a:ext cx="8568000" cy="3606800"/>
        </p:xfrm>
        <a:graphic>
          <a:graphicData uri="http://schemas.openxmlformats.org/drawingml/2006/table">
            <a:tbl>
              <a:tblPr firstRow="1" bandRow="1">
                <a:tableStyleId>{5C22544A-7EE6-4342-B048-85BDC9FD1C3A}</a:tableStyleId>
              </a:tblPr>
              <a:tblGrid>
                <a:gridCol w="1044000">
                  <a:extLst>
                    <a:ext uri="{9D8B030D-6E8A-4147-A177-3AD203B41FA5}">
                      <a16:colId xmlns:a16="http://schemas.microsoft.com/office/drawing/2014/main" val="3146680404"/>
                    </a:ext>
                  </a:extLst>
                </a:gridCol>
                <a:gridCol w="1260000">
                  <a:extLst>
                    <a:ext uri="{9D8B030D-6E8A-4147-A177-3AD203B41FA5}">
                      <a16:colId xmlns:a16="http://schemas.microsoft.com/office/drawing/2014/main" val="701795648"/>
                    </a:ext>
                  </a:extLst>
                </a:gridCol>
                <a:gridCol w="648000">
                  <a:extLst>
                    <a:ext uri="{9D8B030D-6E8A-4147-A177-3AD203B41FA5}">
                      <a16:colId xmlns:a16="http://schemas.microsoft.com/office/drawing/2014/main" val="2834384837"/>
                    </a:ext>
                  </a:extLst>
                </a:gridCol>
                <a:gridCol w="792000">
                  <a:extLst>
                    <a:ext uri="{9D8B030D-6E8A-4147-A177-3AD203B41FA5}">
                      <a16:colId xmlns:a16="http://schemas.microsoft.com/office/drawing/2014/main" val="620907512"/>
                    </a:ext>
                  </a:extLst>
                </a:gridCol>
                <a:gridCol w="1332000">
                  <a:extLst>
                    <a:ext uri="{9D8B030D-6E8A-4147-A177-3AD203B41FA5}">
                      <a16:colId xmlns:a16="http://schemas.microsoft.com/office/drawing/2014/main" val="1754340854"/>
                    </a:ext>
                  </a:extLst>
                </a:gridCol>
                <a:gridCol w="2016000">
                  <a:extLst>
                    <a:ext uri="{9D8B030D-6E8A-4147-A177-3AD203B41FA5}">
                      <a16:colId xmlns:a16="http://schemas.microsoft.com/office/drawing/2014/main" val="374940736"/>
                    </a:ext>
                  </a:extLst>
                </a:gridCol>
                <a:gridCol w="1476000">
                  <a:extLst>
                    <a:ext uri="{9D8B030D-6E8A-4147-A177-3AD203B41FA5}">
                      <a16:colId xmlns:a16="http://schemas.microsoft.com/office/drawing/2014/main" val="383954377"/>
                    </a:ext>
                  </a:extLst>
                </a:gridCol>
              </a:tblGrid>
              <a:tr h="370840">
                <a:tc>
                  <a:txBody>
                    <a:bodyPr/>
                    <a:lstStyle/>
                    <a:p>
                      <a:pPr algn="ctr" fontAlgn="t"/>
                      <a:r>
                        <a:rPr lang="en-CA" b="0" dirty="0">
                          <a:effectLst/>
                        </a:rPr>
                        <a:t>Decimal</a:t>
                      </a:r>
                      <a:br>
                        <a:rPr lang="en-CA" b="0" dirty="0">
                          <a:effectLst/>
                        </a:rPr>
                      </a:br>
                      <a:r>
                        <a:rPr lang="en-CA" b="0" dirty="0">
                          <a:effectLst/>
                        </a:rPr>
                        <a:t>Value</a:t>
                      </a:r>
                    </a:p>
                  </a:txBody>
                  <a:tcPr anchor="ctr"/>
                </a:tc>
                <a:tc>
                  <a:txBody>
                    <a:bodyPr/>
                    <a:lstStyle/>
                    <a:p>
                      <a:pPr algn="ctr" fontAlgn="t"/>
                      <a:r>
                        <a:rPr lang="en-CA" b="0" dirty="0">
                          <a:effectLst/>
                        </a:rPr>
                        <a:t>Decimal</a:t>
                      </a:r>
                      <a:br>
                        <a:rPr lang="en-CA" b="0" dirty="0">
                          <a:effectLst/>
                        </a:rPr>
                      </a:br>
                      <a:r>
                        <a:rPr lang="en-CA" b="0" dirty="0">
                          <a:effectLst/>
                        </a:rPr>
                        <a:t>Name</a:t>
                      </a:r>
                    </a:p>
                  </a:txBody>
                  <a:tcPr anchor="ctr"/>
                </a:tc>
                <a:tc>
                  <a:txBody>
                    <a:bodyPr/>
                    <a:lstStyle/>
                    <a:p>
                      <a:pPr algn="ctr" fontAlgn="t"/>
                      <a:r>
                        <a:rPr lang="en-CA" sz="1800" b="0" i="0" kern="1200" dirty="0" err="1">
                          <a:solidFill>
                            <a:schemeClr val="lt1"/>
                          </a:solidFill>
                          <a:effectLst/>
                          <a:latin typeface="+mn-lt"/>
                          <a:ea typeface="+mn-ea"/>
                          <a:cs typeface="+mn-cs"/>
                        </a:rPr>
                        <a:t>Sym</a:t>
                      </a:r>
                      <a:br>
                        <a:rPr lang="en-CA" sz="1800" b="0" i="0" kern="1200" dirty="0">
                          <a:solidFill>
                            <a:schemeClr val="lt1"/>
                          </a:solidFill>
                          <a:effectLst/>
                          <a:latin typeface="+mn-lt"/>
                          <a:ea typeface="+mn-ea"/>
                          <a:cs typeface="+mn-cs"/>
                        </a:rPr>
                      </a:br>
                      <a:r>
                        <a:rPr lang="en-CA" sz="1800" b="0" i="0" kern="1200" dirty="0">
                          <a:solidFill>
                            <a:schemeClr val="lt1"/>
                          </a:solidFill>
                          <a:effectLst/>
                          <a:latin typeface="+mn-lt"/>
                          <a:ea typeface="+mn-ea"/>
                          <a:cs typeface="+mn-cs"/>
                        </a:rPr>
                        <a:t>-</a:t>
                      </a:r>
                      <a:r>
                        <a:rPr lang="en-CA" sz="1800" b="0" i="0" kern="1200" dirty="0" err="1">
                          <a:solidFill>
                            <a:schemeClr val="lt1"/>
                          </a:solidFill>
                          <a:effectLst/>
                          <a:latin typeface="+mn-lt"/>
                          <a:ea typeface="+mn-ea"/>
                          <a:cs typeface="+mn-cs"/>
                        </a:rPr>
                        <a:t>bol</a:t>
                      </a:r>
                      <a:endParaRPr lang="en-CA" b="0" dirty="0">
                        <a:effectLst/>
                      </a:endParaRPr>
                    </a:p>
                  </a:txBody>
                  <a:tcPr anchor="ctr"/>
                </a:tc>
                <a:tc>
                  <a:txBody>
                    <a:bodyPr/>
                    <a:lstStyle/>
                    <a:p>
                      <a:pPr algn="ctr" fontAlgn="t"/>
                      <a:r>
                        <a:rPr lang="en-US" b="0" dirty="0">
                          <a:effectLst/>
                        </a:rPr>
                        <a:t>SI prefix</a:t>
                      </a:r>
                      <a:endParaRPr lang="en-CA" b="0" dirty="0">
                        <a:effectLst/>
                      </a:endParaRPr>
                    </a:p>
                  </a:txBody>
                  <a:tcPr anchor="ctr"/>
                </a:tc>
                <a:tc>
                  <a:txBody>
                    <a:bodyPr/>
                    <a:lstStyle/>
                    <a:p>
                      <a:pPr algn="ctr"/>
                      <a:r>
                        <a:rPr lang="en-US" b="0" dirty="0"/>
                        <a:t>Binary</a:t>
                      </a:r>
                      <a:br>
                        <a:rPr lang="en-US" b="0" dirty="0"/>
                      </a:br>
                      <a:r>
                        <a:rPr lang="en-US" b="0" dirty="0"/>
                        <a:t>Value</a:t>
                      </a:r>
                      <a:endParaRPr lang="en-CA" b="0" dirty="0"/>
                    </a:p>
                  </a:txBody>
                  <a:tcPr anchor="ctr"/>
                </a:tc>
                <a:tc>
                  <a:txBody>
                    <a:bodyPr/>
                    <a:lstStyle/>
                    <a:p>
                      <a:pPr algn="ctr"/>
                      <a:r>
                        <a:rPr lang="en-US" b="0" dirty="0"/>
                        <a:t>Greek origin</a:t>
                      </a:r>
                      <a:endParaRPr lang="en-CA" b="0" dirty="0"/>
                    </a:p>
                  </a:txBody>
                  <a:tcPr anchor="ctr"/>
                </a:tc>
                <a:tc>
                  <a:txBody>
                    <a:bodyPr/>
                    <a:lstStyle/>
                    <a:p>
                      <a:pPr algn="ctr"/>
                      <a:r>
                        <a:rPr lang="en-CA" b="0" dirty="0"/>
                        <a:t>d/load</a:t>
                      </a:r>
                      <a:br>
                        <a:rPr lang="en-CA" b="0" dirty="0"/>
                      </a:br>
                      <a:r>
                        <a:rPr lang="en-CA" b="0" dirty="0"/>
                        <a:t>at 1 Gbps</a:t>
                      </a:r>
                    </a:p>
                  </a:txBody>
                  <a:tcPr anchor="ctr"/>
                </a:tc>
                <a:extLst>
                  <a:ext uri="{0D108BD9-81ED-4DB2-BD59-A6C34878D82A}">
                    <a16:rowId xmlns:a16="http://schemas.microsoft.com/office/drawing/2014/main" val="1117467765"/>
                  </a:ext>
                </a:extLst>
              </a:tr>
              <a:tr h="370840">
                <a:tc>
                  <a:txBody>
                    <a:bodyPr/>
                    <a:lstStyle/>
                    <a:p>
                      <a:pPr algn="ctr" fontAlgn="t"/>
                      <a:r>
                        <a:rPr lang="en-CA" dirty="0">
                          <a:effectLst/>
                        </a:rPr>
                        <a:t>1000</a:t>
                      </a:r>
                      <a:r>
                        <a:rPr lang="en-CA" baseline="30000" dirty="0">
                          <a:effectLst/>
                        </a:rPr>
                        <a:t>1</a:t>
                      </a:r>
                      <a:endParaRPr lang="en-CA" dirty="0">
                        <a:effectLst/>
                      </a:endParaRPr>
                    </a:p>
                  </a:txBody>
                  <a:tcPr anchor="ctr"/>
                </a:tc>
                <a:tc>
                  <a:txBody>
                    <a:bodyPr/>
                    <a:lstStyle/>
                    <a:p>
                      <a:pPr algn="ctr" fontAlgn="t"/>
                      <a:r>
                        <a:rPr lang="en-GB" dirty="0"/>
                        <a:t>thousand</a:t>
                      </a:r>
                      <a:endParaRPr lang="en-CA" dirty="0">
                        <a:effectLst/>
                      </a:endParaRPr>
                    </a:p>
                  </a:txBody>
                  <a:tcPr anchor="ctr"/>
                </a:tc>
                <a:tc>
                  <a:txBody>
                    <a:bodyPr/>
                    <a:lstStyle/>
                    <a:p>
                      <a:pPr algn="ctr" fontAlgn="t"/>
                      <a:r>
                        <a:rPr lang="en-CA" b="1" dirty="0">
                          <a:effectLst/>
                        </a:rPr>
                        <a:t>k</a:t>
                      </a:r>
                    </a:p>
                  </a:txBody>
                  <a:tcPr anchor="ctr"/>
                </a:tc>
                <a:tc>
                  <a:txBody>
                    <a:bodyPr/>
                    <a:lstStyle/>
                    <a:p>
                      <a:pPr marL="0" algn="ctr" defTabSz="914400" rtl="0" eaLnBrk="1" fontAlgn="t" latinLnBrk="0" hangingPunct="1"/>
                      <a:r>
                        <a:rPr lang="en-US" b="1" u="none" dirty="0"/>
                        <a:t>kilo</a:t>
                      </a:r>
                      <a:endParaRPr lang="en-CA" b="1" u="none" dirty="0"/>
                    </a:p>
                  </a:txBody>
                  <a:tcPr anchor="ctr"/>
                </a:tc>
                <a:tc>
                  <a:txBody>
                    <a:bodyPr/>
                    <a:lstStyle/>
                    <a:p>
                      <a:pPr algn="ctr"/>
                      <a:r>
                        <a:rPr lang="en-CA" sz="1800" b="0" i="0" kern="1200" dirty="0">
                          <a:solidFill>
                            <a:schemeClr val="dk1"/>
                          </a:solidFill>
                          <a:effectLst/>
                          <a:latin typeface="+mn-lt"/>
                          <a:ea typeface="+mn-ea"/>
                          <a:cs typeface="+mn-cs"/>
                        </a:rPr>
                        <a:t>2</a:t>
                      </a:r>
                      <a:r>
                        <a:rPr lang="en-CA" sz="1800" b="0" i="0" kern="1200" baseline="30000" dirty="0">
                          <a:solidFill>
                            <a:schemeClr val="dk1"/>
                          </a:solidFill>
                          <a:effectLst/>
                          <a:latin typeface="+mn-lt"/>
                          <a:ea typeface="+mn-ea"/>
                          <a:cs typeface="+mn-cs"/>
                        </a:rPr>
                        <a:t>10</a:t>
                      </a:r>
                      <a:r>
                        <a:rPr lang="en-CA" sz="1800" b="0" i="0" kern="1200" dirty="0">
                          <a:solidFill>
                            <a:schemeClr val="dk1"/>
                          </a:solidFill>
                          <a:effectLst/>
                          <a:latin typeface="+mn-lt"/>
                          <a:ea typeface="+mn-ea"/>
                          <a:cs typeface="+mn-cs"/>
                        </a:rPr>
                        <a:t> = 1024</a:t>
                      </a:r>
                      <a:r>
                        <a:rPr lang="en-CA" sz="1800" b="0" i="0" kern="1200" baseline="30000" dirty="0">
                          <a:solidFill>
                            <a:schemeClr val="dk1"/>
                          </a:solidFill>
                          <a:effectLst/>
                          <a:latin typeface="+mn-lt"/>
                          <a:ea typeface="+mn-ea"/>
                          <a:cs typeface="+mn-cs"/>
                        </a:rPr>
                        <a:t>1</a:t>
                      </a:r>
                      <a:endParaRPr lang="en-CA" dirty="0"/>
                    </a:p>
                  </a:txBody>
                  <a:tcPr anchor="ctr"/>
                </a:tc>
                <a:tc>
                  <a:txBody>
                    <a:bodyPr/>
                    <a:lstStyle/>
                    <a:p>
                      <a:pPr algn="l" defTabSz="180000"/>
                      <a:r>
                        <a:rPr lang="en-CA" sz="1800" b="0" i="1" kern="1200" dirty="0" err="1">
                          <a:solidFill>
                            <a:schemeClr val="dk1"/>
                          </a:solidFill>
                          <a:effectLst/>
                          <a:latin typeface="+mn-lt"/>
                          <a:ea typeface="+mn-ea"/>
                          <a:cs typeface="+mn-cs"/>
                        </a:rPr>
                        <a:t>chilioi</a:t>
                      </a:r>
                      <a:r>
                        <a:rPr lang="en-CA" sz="1800" b="0" i="1" kern="1200" dirty="0">
                          <a:solidFill>
                            <a:schemeClr val="dk1"/>
                          </a:solidFill>
                          <a:effectLst/>
                          <a:latin typeface="+mn-lt"/>
                          <a:ea typeface="+mn-ea"/>
                          <a:cs typeface="+mn-cs"/>
                        </a:rPr>
                        <a:t>	“thousand”</a:t>
                      </a:r>
                      <a:endParaRPr lang="en-CA" dirty="0"/>
                    </a:p>
                  </a:txBody>
                  <a:tcPr marL="90000" anchor="ctr"/>
                </a:tc>
                <a:tc>
                  <a:txBody>
                    <a:bodyPr/>
                    <a:lstStyle/>
                    <a:p>
                      <a:pPr algn="l" defTabSz="180000"/>
                      <a:r>
                        <a:rPr lang="en-CA" i="0" dirty="0"/>
                        <a:t>0.0000076 s</a:t>
                      </a:r>
                    </a:p>
                  </a:txBody>
                  <a:tcPr marL="90000" anchor="ctr"/>
                </a:tc>
                <a:extLst>
                  <a:ext uri="{0D108BD9-81ED-4DB2-BD59-A6C34878D82A}">
                    <a16:rowId xmlns:a16="http://schemas.microsoft.com/office/drawing/2014/main" val="2233416601"/>
                  </a:ext>
                </a:extLst>
              </a:tr>
              <a:tr h="370840">
                <a:tc>
                  <a:txBody>
                    <a:bodyPr/>
                    <a:lstStyle/>
                    <a:p>
                      <a:pPr algn="ctr" fontAlgn="t"/>
                      <a:r>
                        <a:rPr lang="en-CA" dirty="0">
                          <a:effectLst/>
                        </a:rPr>
                        <a:t>1000</a:t>
                      </a:r>
                      <a:r>
                        <a:rPr lang="en-CA" baseline="30000" dirty="0">
                          <a:effectLst/>
                        </a:rPr>
                        <a:t>2</a:t>
                      </a:r>
                      <a:endParaRPr lang="en-CA" dirty="0">
                        <a:effectLst/>
                      </a:endParaRPr>
                    </a:p>
                  </a:txBody>
                  <a:tcPr anchor="ctr"/>
                </a:tc>
                <a:tc>
                  <a:txBody>
                    <a:bodyPr/>
                    <a:lstStyle/>
                    <a:p>
                      <a:pPr algn="ctr" fontAlgn="t"/>
                      <a:r>
                        <a:rPr lang="en-GB" dirty="0"/>
                        <a:t>million</a:t>
                      </a:r>
                      <a:endParaRPr lang="en-CA" dirty="0">
                        <a:effectLst/>
                      </a:endParaRPr>
                    </a:p>
                  </a:txBody>
                  <a:tcPr anchor="ctr"/>
                </a:tc>
                <a:tc>
                  <a:txBody>
                    <a:bodyPr/>
                    <a:lstStyle/>
                    <a:p>
                      <a:pPr algn="ctr" fontAlgn="t"/>
                      <a:r>
                        <a:rPr lang="en-CA" b="1" dirty="0">
                          <a:effectLst/>
                        </a:rPr>
                        <a:t>M</a:t>
                      </a:r>
                    </a:p>
                  </a:txBody>
                  <a:tcPr anchor="ctr"/>
                </a:tc>
                <a:tc>
                  <a:txBody>
                    <a:bodyPr/>
                    <a:lstStyle/>
                    <a:p>
                      <a:pPr marL="0" algn="ctr" defTabSz="914400" rtl="0" eaLnBrk="1" fontAlgn="t" latinLnBrk="0" hangingPunct="1"/>
                      <a:r>
                        <a:rPr lang="en-US" b="1" u="none" dirty="0"/>
                        <a:t>mega</a:t>
                      </a:r>
                      <a:endParaRPr lang="en-CA" b="1" u="none" dirty="0"/>
                    </a:p>
                  </a:txBody>
                  <a:tcPr anchor="ctr"/>
                </a:tc>
                <a:tc>
                  <a:txBody>
                    <a:bodyPr/>
                    <a:lstStyle/>
                    <a:p>
                      <a:pPr algn="ctr"/>
                      <a:r>
                        <a:rPr lang="en-CA" sz="1800" b="0" i="0" kern="1200" dirty="0">
                          <a:solidFill>
                            <a:schemeClr val="dk1"/>
                          </a:solidFill>
                          <a:effectLst/>
                          <a:latin typeface="+mn-lt"/>
                          <a:ea typeface="+mn-ea"/>
                          <a:cs typeface="+mn-cs"/>
                        </a:rPr>
                        <a:t>2</a:t>
                      </a:r>
                      <a:r>
                        <a:rPr lang="en-CA" sz="1800" b="0" i="0" kern="1200" baseline="30000" dirty="0">
                          <a:solidFill>
                            <a:schemeClr val="dk1"/>
                          </a:solidFill>
                          <a:effectLst/>
                          <a:latin typeface="+mn-lt"/>
                          <a:ea typeface="+mn-ea"/>
                          <a:cs typeface="+mn-cs"/>
                        </a:rPr>
                        <a:t>20</a:t>
                      </a:r>
                      <a:r>
                        <a:rPr lang="en-CA" sz="1800" b="0" i="0" kern="1200" dirty="0">
                          <a:solidFill>
                            <a:schemeClr val="dk1"/>
                          </a:solidFill>
                          <a:effectLst/>
                          <a:latin typeface="+mn-lt"/>
                          <a:ea typeface="+mn-ea"/>
                          <a:cs typeface="+mn-cs"/>
                        </a:rPr>
                        <a:t> = 1024</a:t>
                      </a:r>
                      <a:r>
                        <a:rPr lang="en-CA" sz="1800" b="0" i="0" kern="1200" baseline="30000" dirty="0">
                          <a:solidFill>
                            <a:schemeClr val="dk1"/>
                          </a:solidFill>
                          <a:effectLst/>
                          <a:latin typeface="+mn-lt"/>
                          <a:ea typeface="+mn-ea"/>
                          <a:cs typeface="+mn-cs"/>
                        </a:rPr>
                        <a:t>2</a:t>
                      </a:r>
                      <a:endParaRPr lang="en-CA" dirty="0"/>
                    </a:p>
                  </a:txBody>
                  <a:tcPr anchor="ctr"/>
                </a:tc>
                <a:tc>
                  <a:txBody>
                    <a:bodyPr/>
                    <a:lstStyle/>
                    <a:p>
                      <a:pPr algn="l" defTabSz="180000"/>
                      <a:r>
                        <a:rPr lang="en-GB" sz="1800" b="0" i="1" kern="1200" dirty="0" err="1">
                          <a:solidFill>
                            <a:schemeClr val="dk1"/>
                          </a:solidFill>
                          <a:effectLst/>
                          <a:latin typeface="+mn-lt"/>
                          <a:ea typeface="+mn-ea"/>
                          <a:cs typeface="+mn-cs"/>
                        </a:rPr>
                        <a:t>mégas</a:t>
                      </a:r>
                      <a:r>
                        <a:rPr lang="en-CA" sz="1800" b="0" i="1" kern="1200" dirty="0">
                          <a:solidFill>
                            <a:schemeClr val="dk1"/>
                          </a:solidFill>
                          <a:effectLst/>
                          <a:latin typeface="+mn-lt"/>
                          <a:ea typeface="+mn-ea"/>
                          <a:cs typeface="+mn-cs"/>
                        </a:rPr>
                        <a:t>	“great”</a:t>
                      </a:r>
                      <a:endParaRPr lang="en-CA" dirty="0"/>
                    </a:p>
                  </a:txBody>
                  <a:tcPr marL="90000" anchor="ctr"/>
                </a:tc>
                <a:tc>
                  <a:txBody>
                    <a:bodyPr/>
                    <a:lstStyle/>
                    <a:p>
                      <a:pPr algn="l" defTabSz="180000"/>
                      <a:r>
                        <a:rPr lang="en-CA" i="0" dirty="0"/>
                        <a:t>0.0078125 s</a:t>
                      </a:r>
                    </a:p>
                  </a:txBody>
                  <a:tcPr marL="90000" anchor="ctr"/>
                </a:tc>
                <a:extLst>
                  <a:ext uri="{0D108BD9-81ED-4DB2-BD59-A6C34878D82A}">
                    <a16:rowId xmlns:a16="http://schemas.microsoft.com/office/drawing/2014/main" val="3041972206"/>
                  </a:ext>
                </a:extLst>
              </a:tr>
              <a:tr h="370840">
                <a:tc>
                  <a:txBody>
                    <a:bodyPr/>
                    <a:lstStyle/>
                    <a:p>
                      <a:pPr algn="ctr" fontAlgn="t"/>
                      <a:r>
                        <a:rPr lang="en-CA" dirty="0">
                          <a:effectLst/>
                        </a:rPr>
                        <a:t>1000</a:t>
                      </a:r>
                      <a:r>
                        <a:rPr lang="en-CA" baseline="30000" dirty="0">
                          <a:effectLst/>
                        </a:rPr>
                        <a:t>3</a:t>
                      </a:r>
                      <a:endParaRPr lang="en-CA" dirty="0">
                        <a:effectLst/>
                      </a:endParaRPr>
                    </a:p>
                  </a:txBody>
                  <a:tcPr anchor="ctr"/>
                </a:tc>
                <a:tc>
                  <a:txBody>
                    <a:bodyPr/>
                    <a:lstStyle/>
                    <a:p>
                      <a:pPr algn="ctr" fontAlgn="t"/>
                      <a:r>
                        <a:rPr lang="en-GB" dirty="0"/>
                        <a:t>billion</a:t>
                      </a:r>
                      <a:endParaRPr lang="en-CA" dirty="0">
                        <a:effectLst/>
                      </a:endParaRPr>
                    </a:p>
                  </a:txBody>
                  <a:tcPr anchor="ctr"/>
                </a:tc>
                <a:tc>
                  <a:txBody>
                    <a:bodyPr/>
                    <a:lstStyle/>
                    <a:p>
                      <a:pPr algn="ctr" fontAlgn="t"/>
                      <a:r>
                        <a:rPr lang="en-CA" b="1" dirty="0">
                          <a:effectLst/>
                        </a:rPr>
                        <a:t>G</a:t>
                      </a:r>
                    </a:p>
                  </a:txBody>
                  <a:tcPr anchor="ctr"/>
                </a:tc>
                <a:tc>
                  <a:txBody>
                    <a:bodyPr/>
                    <a:lstStyle/>
                    <a:p>
                      <a:pPr marL="0" algn="ctr" defTabSz="914400" rtl="0" eaLnBrk="1" fontAlgn="t" latinLnBrk="0" hangingPunct="1"/>
                      <a:r>
                        <a:rPr lang="en-US" b="1" u="none" dirty="0"/>
                        <a:t>giga</a:t>
                      </a:r>
                      <a:endParaRPr lang="en-CA" b="1" u="none" dirty="0"/>
                    </a:p>
                  </a:txBody>
                  <a:tcPr anchor="ctr"/>
                </a:tc>
                <a:tc>
                  <a:txBody>
                    <a:bodyPr/>
                    <a:lstStyle/>
                    <a:p>
                      <a:pPr algn="ctr"/>
                      <a:r>
                        <a:rPr lang="en-CA" sz="1800" b="0" i="0" kern="1200" dirty="0">
                          <a:solidFill>
                            <a:schemeClr val="dk1"/>
                          </a:solidFill>
                          <a:effectLst/>
                          <a:latin typeface="+mn-lt"/>
                          <a:ea typeface="+mn-ea"/>
                          <a:cs typeface="+mn-cs"/>
                        </a:rPr>
                        <a:t>2</a:t>
                      </a:r>
                      <a:r>
                        <a:rPr lang="en-CA" sz="1800" b="0" i="0" kern="1200" baseline="30000" dirty="0">
                          <a:solidFill>
                            <a:schemeClr val="dk1"/>
                          </a:solidFill>
                          <a:effectLst/>
                          <a:latin typeface="+mn-lt"/>
                          <a:ea typeface="+mn-ea"/>
                          <a:cs typeface="+mn-cs"/>
                        </a:rPr>
                        <a:t>30</a:t>
                      </a:r>
                      <a:r>
                        <a:rPr lang="en-CA" sz="1800" b="0" i="0" kern="1200" dirty="0">
                          <a:solidFill>
                            <a:schemeClr val="dk1"/>
                          </a:solidFill>
                          <a:effectLst/>
                          <a:latin typeface="+mn-lt"/>
                          <a:ea typeface="+mn-ea"/>
                          <a:cs typeface="+mn-cs"/>
                        </a:rPr>
                        <a:t> = 1024</a:t>
                      </a:r>
                      <a:r>
                        <a:rPr lang="en-CA" sz="1800" b="0" i="0" kern="1200" baseline="30000" dirty="0">
                          <a:solidFill>
                            <a:schemeClr val="dk1"/>
                          </a:solidFill>
                          <a:effectLst/>
                          <a:latin typeface="+mn-lt"/>
                          <a:ea typeface="+mn-ea"/>
                          <a:cs typeface="+mn-cs"/>
                        </a:rPr>
                        <a:t>3</a:t>
                      </a:r>
                      <a:endParaRPr lang="en-CA" dirty="0"/>
                    </a:p>
                  </a:txBody>
                  <a:tcPr anchor="ctr"/>
                </a:tc>
                <a:tc>
                  <a:txBody>
                    <a:bodyPr/>
                    <a:lstStyle/>
                    <a:p>
                      <a:pPr algn="l" defTabSz="180000"/>
                      <a:r>
                        <a:rPr lang="en-CA" sz="1800" b="0" i="1" kern="1200" dirty="0" err="1">
                          <a:solidFill>
                            <a:schemeClr val="dk1"/>
                          </a:solidFill>
                          <a:effectLst/>
                          <a:latin typeface="+mn-lt"/>
                          <a:ea typeface="+mn-ea"/>
                          <a:cs typeface="+mn-cs"/>
                        </a:rPr>
                        <a:t>gígas</a:t>
                      </a:r>
                      <a:r>
                        <a:rPr lang="en-CA" sz="1800" b="0" i="1" kern="1200" dirty="0">
                          <a:solidFill>
                            <a:schemeClr val="dk1"/>
                          </a:solidFill>
                          <a:effectLst/>
                          <a:latin typeface="+mn-lt"/>
                          <a:ea typeface="+mn-ea"/>
                          <a:cs typeface="+mn-cs"/>
                        </a:rPr>
                        <a:t>	“giant”</a:t>
                      </a:r>
                    </a:p>
                  </a:txBody>
                  <a:tcPr marL="90000" anchor="ctr"/>
                </a:tc>
                <a:tc>
                  <a:txBody>
                    <a:bodyPr/>
                    <a:lstStyle/>
                    <a:p>
                      <a:pPr algn="l" defTabSz="180000"/>
                      <a:r>
                        <a:rPr lang="en-CA" sz="1800" b="0" i="0" kern="1200" dirty="0">
                          <a:solidFill>
                            <a:schemeClr val="dk1"/>
                          </a:solidFill>
                          <a:effectLst/>
                          <a:latin typeface="+mn-lt"/>
                          <a:ea typeface="+mn-ea"/>
                          <a:cs typeface="+mn-cs"/>
                        </a:rPr>
                        <a:t>8 seconds</a:t>
                      </a:r>
                    </a:p>
                  </a:txBody>
                  <a:tcPr marL="90000" anchor="ctr"/>
                </a:tc>
                <a:extLst>
                  <a:ext uri="{0D108BD9-81ED-4DB2-BD59-A6C34878D82A}">
                    <a16:rowId xmlns:a16="http://schemas.microsoft.com/office/drawing/2014/main" val="3799704809"/>
                  </a:ext>
                </a:extLst>
              </a:tr>
              <a:tr h="370840">
                <a:tc>
                  <a:txBody>
                    <a:bodyPr/>
                    <a:lstStyle/>
                    <a:p>
                      <a:pPr algn="ctr" fontAlgn="t"/>
                      <a:r>
                        <a:rPr lang="en-CA" dirty="0">
                          <a:effectLst/>
                        </a:rPr>
                        <a:t>1000</a:t>
                      </a:r>
                      <a:r>
                        <a:rPr lang="en-CA" baseline="30000" dirty="0">
                          <a:effectLst/>
                        </a:rPr>
                        <a:t>4</a:t>
                      </a:r>
                      <a:endParaRPr lang="en-CA" dirty="0">
                        <a:effectLst/>
                      </a:endParaRPr>
                    </a:p>
                  </a:txBody>
                  <a:tcPr anchor="ctr"/>
                </a:tc>
                <a:tc>
                  <a:txBody>
                    <a:bodyPr/>
                    <a:lstStyle/>
                    <a:p>
                      <a:pPr algn="ctr" fontAlgn="t"/>
                      <a:r>
                        <a:rPr lang="en-GB" dirty="0"/>
                        <a:t>trillion</a:t>
                      </a:r>
                      <a:endParaRPr lang="en-CA" dirty="0">
                        <a:effectLst/>
                      </a:endParaRPr>
                    </a:p>
                  </a:txBody>
                  <a:tcPr anchor="ctr"/>
                </a:tc>
                <a:tc>
                  <a:txBody>
                    <a:bodyPr/>
                    <a:lstStyle/>
                    <a:p>
                      <a:pPr algn="ctr" fontAlgn="t"/>
                      <a:r>
                        <a:rPr lang="en-CA" b="1" dirty="0">
                          <a:effectLst/>
                        </a:rPr>
                        <a:t>T</a:t>
                      </a:r>
                    </a:p>
                  </a:txBody>
                  <a:tcPr anchor="ctr"/>
                </a:tc>
                <a:tc>
                  <a:txBody>
                    <a:bodyPr/>
                    <a:lstStyle/>
                    <a:p>
                      <a:pPr marL="0" algn="ctr" defTabSz="914400" rtl="0" eaLnBrk="1" fontAlgn="t" latinLnBrk="0" hangingPunct="1"/>
                      <a:r>
                        <a:rPr lang="en-US" b="1" u="none" dirty="0"/>
                        <a:t>tera</a:t>
                      </a:r>
                      <a:endParaRPr lang="en-CA" b="1" u="none" dirty="0"/>
                    </a:p>
                  </a:txBody>
                  <a:tcPr anchor="ctr"/>
                </a:tc>
                <a:tc>
                  <a:txBody>
                    <a:bodyPr/>
                    <a:lstStyle/>
                    <a:p>
                      <a:pPr algn="ctr"/>
                      <a:r>
                        <a:rPr lang="en-CA" sz="1800" b="0" i="0" kern="1200" dirty="0">
                          <a:solidFill>
                            <a:schemeClr val="dk1"/>
                          </a:solidFill>
                          <a:effectLst/>
                          <a:latin typeface="+mn-lt"/>
                          <a:ea typeface="+mn-ea"/>
                          <a:cs typeface="+mn-cs"/>
                        </a:rPr>
                        <a:t>2</a:t>
                      </a:r>
                      <a:r>
                        <a:rPr lang="en-CA" sz="1800" b="0" i="0" kern="1200" baseline="30000" dirty="0">
                          <a:solidFill>
                            <a:schemeClr val="dk1"/>
                          </a:solidFill>
                          <a:effectLst/>
                          <a:latin typeface="+mn-lt"/>
                          <a:ea typeface="+mn-ea"/>
                          <a:cs typeface="+mn-cs"/>
                        </a:rPr>
                        <a:t>40</a:t>
                      </a:r>
                      <a:r>
                        <a:rPr lang="en-CA" sz="1800" b="0" i="0" kern="1200" dirty="0">
                          <a:solidFill>
                            <a:schemeClr val="dk1"/>
                          </a:solidFill>
                          <a:effectLst/>
                          <a:latin typeface="+mn-lt"/>
                          <a:ea typeface="+mn-ea"/>
                          <a:cs typeface="+mn-cs"/>
                        </a:rPr>
                        <a:t> = 1024</a:t>
                      </a:r>
                      <a:r>
                        <a:rPr lang="en-CA" sz="1800" b="0" i="0" kern="1200" baseline="30000" dirty="0">
                          <a:solidFill>
                            <a:schemeClr val="dk1"/>
                          </a:solidFill>
                          <a:effectLst/>
                          <a:latin typeface="+mn-lt"/>
                          <a:ea typeface="+mn-ea"/>
                          <a:cs typeface="+mn-cs"/>
                        </a:rPr>
                        <a:t>4</a:t>
                      </a:r>
                      <a:endParaRPr lang="en-CA" dirty="0"/>
                    </a:p>
                  </a:txBody>
                  <a:tcPr anchor="ctr"/>
                </a:tc>
                <a:tc>
                  <a:txBody>
                    <a:bodyPr/>
                    <a:lstStyle/>
                    <a:p>
                      <a:pPr algn="l" defTabSz="180000"/>
                      <a:r>
                        <a:rPr lang="en-CA" sz="1800" b="0" i="1" kern="1200" dirty="0">
                          <a:solidFill>
                            <a:schemeClr val="dk1"/>
                          </a:solidFill>
                          <a:effectLst/>
                          <a:latin typeface="+mn-lt"/>
                          <a:ea typeface="+mn-ea"/>
                          <a:cs typeface="+mn-cs"/>
                        </a:rPr>
                        <a:t>teras 	“monster”</a:t>
                      </a:r>
                    </a:p>
                  </a:txBody>
                  <a:tcPr marL="90000" anchor="ctr"/>
                </a:tc>
                <a:tc>
                  <a:txBody>
                    <a:bodyPr/>
                    <a:lstStyle/>
                    <a:p>
                      <a:pPr algn="l" defTabSz="180000"/>
                      <a:r>
                        <a:rPr lang="en-CA" sz="1800" b="0" i="0" kern="1200" dirty="0">
                          <a:solidFill>
                            <a:schemeClr val="dk1"/>
                          </a:solidFill>
                          <a:effectLst/>
                          <a:latin typeface="+mn-lt"/>
                          <a:ea typeface="+mn-ea"/>
                          <a:cs typeface="+mn-cs"/>
                        </a:rPr>
                        <a:t>2.28 hours</a:t>
                      </a:r>
                    </a:p>
                  </a:txBody>
                  <a:tcPr marL="90000" anchor="ctr"/>
                </a:tc>
                <a:extLst>
                  <a:ext uri="{0D108BD9-81ED-4DB2-BD59-A6C34878D82A}">
                    <a16:rowId xmlns:a16="http://schemas.microsoft.com/office/drawing/2014/main" val="952136555"/>
                  </a:ext>
                </a:extLst>
              </a:tr>
              <a:tr h="370840">
                <a:tc>
                  <a:txBody>
                    <a:bodyPr/>
                    <a:lstStyle/>
                    <a:p>
                      <a:pPr algn="ctr" fontAlgn="t"/>
                      <a:r>
                        <a:rPr lang="en-CA" b="0" dirty="0">
                          <a:effectLst/>
                        </a:rPr>
                        <a:t>1000</a:t>
                      </a:r>
                      <a:r>
                        <a:rPr lang="en-CA" b="0" baseline="30000" dirty="0">
                          <a:effectLst/>
                        </a:rPr>
                        <a:t>5</a:t>
                      </a:r>
                      <a:endParaRPr lang="en-CA" b="0" dirty="0">
                        <a:effectLst/>
                      </a:endParaRPr>
                    </a:p>
                  </a:txBody>
                  <a:tcPr anchor="ctr"/>
                </a:tc>
                <a:tc>
                  <a:txBody>
                    <a:bodyPr/>
                    <a:lstStyle/>
                    <a:p>
                      <a:pPr algn="ctr" fontAlgn="t"/>
                      <a:r>
                        <a:rPr lang="en-GB" b="0" dirty="0"/>
                        <a:t>quadrillion</a:t>
                      </a:r>
                      <a:endParaRPr lang="en-CA" b="0" dirty="0">
                        <a:effectLst/>
                      </a:endParaRPr>
                    </a:p>
                  </a:txBody>
                  <a:tcPr anchor="ctr"/>
                </a:tc>
                <a:tc>
                  <a:txBody>
                    <a:bodyPr/>
                    <a:lstStyle/>
                    <a:p>
                      <a:pPr algn="ctr" fontAlgn="t"/>
                      <a:r>
                        <a:rPr lang="en-CA" b="1" dirty="0">
                          <a:effectLst/>
                        </a:rPr>
                        <a:t>P</a:t>
                      </a:r>
                    </a:p>
                  </a:txBody>
                  <a:tcPr anchor="ctr"/>
                </a:tc>
                <a:tc>
                  <a:txBody>
                    <a:bodyPr/>
                    <a:lstStyle/>
                    <a:p>
                      <a:pPr marL="0" algn="ctr" defTabSz="914400" rtl="0" eaLnBrk="1" fontAlgn="t" latinLnBrk="0" hangingPunct="1"/>
                      <a:r>
                        <a:rPr lang="en-US" b="1" u="none" dirty="0"/>
                        <a:t>peta</a:t>
                      </a:r>
                      <a:endParaRPr lang="en-CA" b="1" u="none" dirty="0"/>
                    </a:p>
                  </a:txBody>
                  <a:tcPr anchor="ctr"/>
                </a:tc>
                <a:tc>
                  <a:txBody>
                    <a:bodyPr/>
                    <a:lstStyle/>
                    <a:p>
                      <a:pPr algn="ctr"/>
                      <a:r>
                        <a:rPr lang="en-CA" sz="1800" b="0" i="0" kern="1200" dirty="0">
                          <a:solidFill>
                            <a:schemeClr val="dk1"/>
                          </a:solidFill>
                          <a:effectLst/>
                          <a:latin typeface="+mn-lt"/>
                          <a:ea typeface="+mn-ea"/>
                          <a:cs typeface="+mn-cs"/>
                        </a:rPr>
                        <a:t>2</a:t>
                      </a:r>
                      <a:r>
                        <a:rPr lang="en-CA" sz="1800" b="0" i="0" kern="1200" baseline="30000" dirty="0">
                          <a:solidFill>
                            <a:schemeClr val="dk1"/>
                          </a:solidFill>
                          <a:effectLst/>
                          <a:latin typeface="+mn-lt"/>
                          <a:ea typeface="+mn-ea"/>
                          <a:cs typeface="+mn-cs"/>
                        </a:rPr>
                        <a:t>50</a:t>
                      </a:r>
                      <a:r>
                        <a:rPr lang="en-CA" sz="1800" b="0" i="0" kern="1200" dirty="0">
                          <a:solidFill>
                            <a:schemeClr val="dk1"/>
                          </a:solidFill>
                          <a:effectLst/>
                          <a:latin typeface="+mn-lt"/>
                          <a:ea typeface="+mn-ea"/>
                          <a:cs typeface="+mn-cs"/>
                        </a:rPr>
                        <a:t> = 1024</a:t>
                      </a:r>
                      <a:r>
                        <a:rPr lang="en-CA" sz="1800" b="0" i="0" kern="1200" baseline="30000" dirty="0">
                          <a:solidFill>
                            <a:schemeClr val="dk1"/>
                          </a:solidFill>
                          <a:effectLst/>
                          <a:latin typeface="+mn-lt"/>
                          <a:ea typeface="+mn-ea"/>
                          <a:cs typeface="+mn-cs"/>
                        </a:rPr>
                        <a:t>5</a:t>
                      </a:r>
                      <a:endParaRPr lang="en-CA" b="0" dirty="0"/>
                    </a:p>
                  </a:txBody>
                  <a:tcPr anchor="ctr"/>
                </a:tc>
                <a:tc>
                  <a:txBody>
                    <a:bodyPr/>
                    <a:lstStyle/>
                    <a:p>
                      <a:pPr algn="l" defTabSz="180000"/>
                      <a:r>
                        <a:rPr lang="en-CA" sz="1800" b="0" i="1" kern="1200" dirty="0" err="1">
                          <a:solidFill>
                            <a:schemeClr val="dk1"/>
                          </a:solidFill>
                          <a:effectLst/>
                          <a:latin typeface="+mn-lt"/>
                          <a:ea typeface="+mn-ea"/>
                          <a:cs typeface="+mn-cs"/>
                        </a:rPr>
                        <a:t>pénte</a:t>
                      </a:r>
                      <a:r>
                        <a:rPr lang="en-CA" sz="1800" b="0" i="1" kern="1200" dirty="0">
                          <a:solidFill>
                            <a:schemeClr val="dk1"/>
                          </a:solidFill>
                          <a:effectLst/>
                          <a:latin typeface="+mn-lt"/>
                          <a:ea typeface="+mn-ea"/>
                          <a:cs typeface="+mn-cs"/>
                        </a:rPr>
                        <a:t>	“five”</a:t>
                      </a:r>
                    </a:p>
                  </a:txBody>
                  <a:tcPr marL="90000" anchor="ctr"/>
                </a:tc>
                <a:tc>
                  <a:txBody>
                    <a:bodyPr/>
                    <a:lstStyle/>
                    <a:p>
                      <a:pPr algn="l" defTabSz="180000"/>
                      <a:r>
                        <a:rPr lang="en-CA" sz="1800" b="0" i="0" kern="1200" dirty="0">
                          <a:solidFill>
                            <a:schemeClr val="dk1"/>
                          </a:solidFill>
                          <a:effectLst/>
                          <a:latin typeface="+mn-lt"/>
                          <a:ea typeface="+mn-ea"/>
                          <a:cs typeface="+mn-cs"/>
                        </a:rPr>
                        <a:t>97 days</a:t>
                      </a:r>
                    </a:p>
                  </a:txBody>
                  <a:tcPr marL="90000" anchor="ctr"/>
                </a:tc>
                <a:extLst>
                  <a:ext uri="{0D108BD9-81ED-4DB2-BD59-A6C34878D82A}">
                    <a16:rowId xmlns:a16="http://schemas.microsoft.com/office/drawing/2014/main" val="3105333236"/>
                  </a:ext>
                </a:extLst>
              </a:tr>
              <a:tr h="370840">
                <a:tc>
                  <a:txBody>
                    <a:bodyPr/>
                    <a:lstStyle/>
                    <a:p>
                      <a:pPr algn="ctr" fontAlgn="t"/>
                      <a:r>
                        <a:rPr lang="en-CA" b="0" dirty="0">
                          <a:effectLst/>
                        </a:rPr>
                        <a:t>1000</a:t>
                      </a:r>
                      <a:r>
                        <a:rPr lang="en-CA" b="0" baseline="30000" dirty="0">
                          <a:effectLst/>
                        </a:rPr>
                        <a:t>6</a:t>
                      </a:r>
                      <a:endParaRPr lang="en-CA" b="0" dirty="0">
                        <a:effectLst/>
                      </a:endParaRPr>
                    </a:p>
                  </a:txBody>
                  <a:tcPr anchor="ctr"/>
                </a:tc>
                <a:tc>
                  <a:txBody>
                    <a:bodyPr/>
                    <a:lstStyle/>
                    <a:p>
                      <a:pPr algn="ctr" fontAlgn="t"/>
                      <a:r>
                        <a:rPr lang="en-GB" b="0" dirty="0"/>
                        <a:t>quintillion</a:t>
                      </a:r>
                      <a:endParaRPr lang="en-CA" b="0" dirty="0">
                        <a:effectLst/>
                      </a:endParaRPr>
                    </a:p>
                  </a:txBody>
                  <a:tcPr anchor="ctr"/>
                </a:tc>
                <a:tc>
                  <a:txBody>
                    <a:bodyPr/>
                    <a:lstStyle/>
                    <a:p>
                      <a:pPr algn="ctr" fontAlgn="t"/>
                      <a:r>
                        <a:rPr lang="en-US" b="1" dirty="0">
                          <a:effectLst/>
                        </a:rPr>
                        <a:t>E</a:t>
                      </a:r>
                      <a:endParaRPr lang="en-CA" b="1" dirty="0">
                        <a:effectLst/>
                      </a:endParaRPr>
                    </a:p>
                  </a:txBody>
                  <a:tcPr anchor="ctr"/>
                </a:tc>
                <a:tc>
                  <a:txBody>
                    <a:bodyPr/>
                    <a:lstStyle/>
                    <a:p>
                      <a:pPr marL="0" algn="ctr" defTabSz="914400" rtl="0" eaLnBrk="1" fontAlgn="t" latinLnBrk="0" hangingPunct="1"/>
                      <a:r>
                        <a:rPr lang="en-US" b="1" u="none" dirty="0" err="1"/>
                        <a:t>exa</a:t>
                      </a:r>
                      <a:endParaRPr lang="en-CA" b="1" u="none" dirty="0"/>
                    </a:p>
                  </a:txBody>
                  <a:tcPr anchor="ctr"/>
                </a:tc>
                <a:tc>
                  <a:txBody>
                    <a:bodyPr/>
                    <a:lstStyle/>
                    <a:p>
                      <a:pPr algn="ctr"/>
                      <a:r>
                        <a:rPr lang="en-CA" sz="1800" b="0" i="0" kern="1200" dirty="0">
                          <a:solidFill>
                            <a:schemeClr val="dk1"/>
                          </a:solidFill>
                          <a:effectLst/>
                          <a:latin typeface="+mn-lt"/>
                          <a:ea typeface="+mn-ea"/>
                          <a:cs typeface="+mn-cs"/>
                        </a:rPr>
                        <a:t>2</a:t>
                      </a:r>
                      <a:r>
                        <a:rPr lang="en-CA" sz="1800" b="0" i="0" kern="1200" baseline="30000" dirty="0">
                          <a:solidFill>
                            <a:schemeClr val="dk1"/>
                          </a:solidFill>
                          <a:effectLst/>
                          <a:latin typeface="+mn-lt"/>
                          <a:ea typeface="+mn-ea"/>
                          <a:cs typeface="+mn-cs"/>
                        </a:rPr>
                        <a:t>60</a:t>
                      </a:r>
                      <a:r>
                        <a:rPr lang="en-CA" sz="1800" b="0" i="0" kern="1200" dirty="0">
                          <a:solidFill>
                            <a:schemeClr val="dk1"/>
                          </a:solidFill>
                          <a:effectLst/>
                          <a:latin typeface="+mn-lt"/>
                          <a:ea typeface="+mn-ea"/>
                          <a:cs typeface="+mn-cs"/>
                        </a:rPr>
                        <a:t> = 1024</a:t>
                      </a:r>
                      <a:r>
                        <a:rPr lang="en-CA" sz="1800" b="0" i="0" kern="1200" baseline="30000" dirty="0">
                          <a:solidFill>
                            <a:schemeClr val="dk1"/>
                          </a:solidFill>
                          <a:effectLst/>
                          <a:latin typeface="+mn-lt"/>
                          <a:ea typeface="+mn-ea"/>
                          <a:cs typeface="+mn-cs"/>
                        </a:rPr>
                        <a:t>6</a:t>
                      </a:r>
                      <a:endParaRPr lang="en-CA" b="0" dirty="0"/>
                    </a:p>
                  </a:txBody>
                  <a:tcPr anchor="ctr"/>
                </a:tc>
                <a:tc>
                  <a:txBody>
                    <a:bodyPr/>
                    <a:lstStyle/>
                    <a:p>
                      <a:pPr algn="l" defTabSz="180000"/>
                      <a:r>
                        <a:rPr lang="en-CA" sz="1800" b="0" i="1" kern="1200" dirty="0" err="1">
                          <a:solidFill>
                            <a:schemeClr val="dk1"/>
                          </a:solidFill>
                          <a:effectLst/>
                          <a:latin typeface="+mn-lt"/>
                          <a:ea typeface="+mn-ea"/>
                          <a:cs typeface="+mn-cs"/>
                        </a:rPr>
                        <a:t>héx</a:t>
                      </a:r>
                      <a:r>
                        <a:rPr lang="en-CA" sz="1800" b="0" i="1" kern="1200" dirty="0">
                          <a:solidFill>
                            <a:schemeClr val="dk1"/>
                          </a:solidFill>
                          <a:effectLst/>
                          <a:latin typeface="+mn-lt"/>
                          <a:ea typeface="+mn-ea"/>
                          <a:cs typeface="+mn-cs"/>
                        </a:rPr>
                        <a:t>		</a:t>
                      </a:r>
                      <a:r>
                        <a:rPr lang="en-CA" sz="1800" b="0" i="0" kern="1200" dirty="0">
                          <a:solidFill>
                            <a:schemeClr val="dk1"/>
                          </a:solidFill>
                          <a:effectLst/>
                          <a:latin typeface="+mn-lt"/>
                          <a:ea typeface="+mn-ea"/>
                          <a:cs typeface="+mn-cs"/>
                        </a:rPr>
                        <a:t>“six”</a:t>
                      </a:r>
                      <a:endParaRPr lang="en-CA" sz="1800" b="0" i="1" kern="1200" dirty="0">
                        <a:solidFill>
                          <a:schemeClr val="dk1"/>
                        </a:solidFill>
                        <a:effectLst/>
                        <a:latin typeface="+mn-lt"/>
                        <a:ea typeface="+mn-ea"/>
                        <a:cs typeface="+mn-cs"/>
                      </a:endParaRPr>
                    </a:p>
                  </a:txBody>
                  <a:tcPr marL="90000" anchor="ctr"/>
                </a:tc>
                <a:tc>
                  <a:txBody>
                    <a:bodyPr/>
                    <a:lstStyle/>
                    <a:p>
                      <a:pPr algn="l" defTabSz="180000"/>
                      <a:r>
                        <a:rPr lang="en-CA" sz="1800" b="0" i="0" kern="1200" dirty="0">
                          <a:solidFill>
                            <a:schemeClr val="dk1"/>
                          </a:solidFill>
                          <a:effectLst/>
                          <a:latin typeface="+mn-lt"/>
                          <a:ea typeface="+mn-ea"/>
                          <a:cs typeface="+mn-cs"/>
                        </a:rPr>
                        <a:t>272.4 years</a:t>
                      </a:r>
                    </a:p>
                  </a:txBody>
                  <a:tcPr marL="90000" anchor="ctr"/>
                </a:tc>
                <a:extLst>
                  <a:ext uri="{0D108BD9-81ED-4DB2-BD59-A6C34878D82A}">
                    <a16:rowId xmlns:a16="http://schemas.microsoft.com/office/drawing/2014/main" val="4264751696"/>
                  </a:ext>
                </a:extLst>
              </a:tr>
              <a:tr h="370840">
                <a:tc>
                  <a:txBody>
                    <a:bodyPr/>
                    <a:lstStyle/>
                    <a:p>
                      <a:pPr algn="ctr" fontAlgn="t"/>
                      <a:r>
                        <a:rPr lang="en-CA" b="0" dirty="0">
                          <a:effectLst/>
                        </a:rPr>
                        <a:t>1000</a:t>
                      </a:r>
                      <a:r>
                        <a:rPr lang="en-CA" b="0" baseline="30000" dirty="0">
                          <a:effectLst/>
                        </a:rPr>
                        <a:t>7</a:t>
                      </a:r>
                      <a:endParaRPr lang="en-CA" b="0" dirty="0">
                        <a:effectLst/>
                      </a:endParaRPr>
                    </a:p>
                  </a:txBody>
                  <a:tcPr anchor="ctr"/>
                </a:tc>
                <a:tc>
                  <a:txBody>
                    <a:bodyPr/>
                    <a:lstStyle/>
                    <a:p>
                      <a:pPr algn="ctr" fontAlgn="t"/>
                      <a:r>
                        <a:rPr lang="en-GB" b="0" dirty="0"/>
                        <a:t>sextillion</a:t>
                      </a:r>
                      <a:endParaRPr lang="en-CA" b="0" dirty="0">
                        <a:effectLst/>
                      </a:endParaRPr>
                    </a:p>
                  </a:txBody>
                  <a:tcPr anchor="ctr"/>
                </a:tc>
                <a:tc>
                  <a:txBody>
                    <a:bodyPr/>
                    <a:lstStyle/>
                    <a:p>
                      <a:pPr algn="ctr" fontAlgn="t"/>
                      <a:r>
                        <a:rPr lang="en-US" b="1" dirty="0">
                          <a:effectLst/>
                        </a:rPr>
                        <a:t>Z</a:t>
                      </a:r>
                      <a:endParaRPr lang="en-CA" b="1" dirty="0">
                        <a:effectLst/>
                      </a:endParaRPr>
                    </a:p>
                  </a:txBody>
                  <a:tcPr anchor="ctr"/>
                </a:tc>
                <a:tc>
                  <a:txBody>
                    <a:bodyPr/>
                    <a:lstStyle/>
                    <a:p>
                      <a:pPr marL="0" algn="ctr" defTabSz="914400" rtl="0" eaLnBrk="1" fontAlgn="t" latinLnBrk="0" hangingPunct="1"/>
                      <a:r>
                        <a:rPr lang="en-US" b="1" u="none" dirty="0"/>
                        <a:t>zetta</a:t>
                      </a:r>
                      <a:endParaRPr lang="en-CA" b="1" u="none" dirty="0"/>
                    </a:p>
                  </a:txBody>
                  <a:tcPr anchor="ctr"/>
                </a:tc>
                <a:tc>
                  <a:txBody>
                    <a:bodyPr/>
                    <a:lstStyle/>
                    <a:p>
                      <a:pPr algn="ctr"/>
                      <a:r>
                        <a:rPr lang="en-CA" sz="1800" b="0" i="0" kern="1200" dirty="0">
                          <a:solidFill>
                            <a:schemeClr val="dk1"/>
                          </a:solidFill>
                          <a:effectLst/>
                          <a:latin typeface="+mn-lt"/>
                          <a:ea typeface="+mn-ea"/>
                          <a:cs typeface="+mn-cs"/>
                        </a:rPr>
                        <a:t>2</a:t>
                      </a:r>
                      <a:r>
                        <a:rPr lang="en-CA" sz="1800" b="0" i="0" kern="1200" baseline="30000" dirty="0">
                          <a:solidFill>
                            <a:schemeClr val="dk1"/>
                          </a:solidFill>
                          <a:effectLst/>
                          <a:latin typeface="+mn-lt"/>
                          <a:ea typeface="+mn-ea"/>
                          <a:cs typeface="+mn-cs"/>
                        </a:rPr>
                        <a:t>70</a:t>
                      </a:r>
                      <a:r>
                        <a:rPr lang="en-CA" sz="1800" b="0" i="0" kern="1200" dirty="0">
                          <a:solidFill>
                            <a:schemeClr val="dk1"/>
                          </a:solidFill>
                          <a:effectLst/>
                          <a:latin typeface="+mn-lt"/>
                          <a:ea typeface="+mn-ea"/>
                          <a:cs typeface="+mn-cs"/>
                        </a:rPr>
                        <a:t> = 1024</a:t>
                      </a:r>
                      <a:r>
                        <a:rPr lang="en-CA" sz="1800" b="0" i="0" kern="1200" baseline="30000" dirty="0">
                          <a:solidFill>
                            <a:schemeClr val="dk1"/>
                          </a:solidFill>
                          <a:effectLst/>
                          <a:latin typeface="+mn-lt"/>
                          <a:ea typeface="+mn-ea"/>
                          <a:cs typeface="+mn-cs"/>
                        </a:rPr>
                        <a:t>7</a:t>
                      </a:r>
                      <a:endParaRPr lang="en-CA" b="0" dirty="0"/>
                    </a:p>
                  </a:txBody>
                  <a:tcPr anchor="ctr"/>
                </a:tc>
                <a:tc>
                  <a:txBody>
                    <a:bodyPr/>
                    <a:lstStyle/>
                    <a:p>
                      <a:pPr algn="l" defTabSz="180000"/>
                      <a:r>
                        <a:rPr lang="la-Latn" sz="1800" b="0" i="1" kern="1200" dirty="0">
                          <a:solidFill>
                            <a:schemeClr val="dk1"/>
                          </a:solidFill>
                          <a:effectLst/>
                          <a:latin typeface="+mn-lt"/>
                          <a:ea typeface="+mn-ea"/>
                          <a:cs typeface="+mn-cs"/>
                        </a:rPr>
                        <a:t>septem</a:t>
                      </a:r>
                      <a:r>
                        <a:rPr lang="en-CA" sz="1800" b="0" i="0" kern="1200" dirty="0">
                          <a:solidFill>
                            <a:schemeClr val="dk1"/>
                          </a:solidFill>
                          <a:effectLst/>
                          <a:latin typeface="+mn-lt"/>
                          <a:ea typeface="+mn-ea"/>
                          <a:cs typeface="+mn-cs"/>
                        </a:rPr>
                        <a:t>	“seven”</a:t>
                      </a:r>
                      <a:endParaRPr lang="en-CA" sz="1800" b="0" i="1" kern="1200" dirty="0">
                        <a:solidFill>
                          <a:schemeClr val="dk1"/>
                        </a:solidFill>
                        <a:effectLst/>
                        <a:latin typeface="+mn-lt"/>
                        <a:ea typeface="+mn-ea"/>
                        <a:cs typeface="+mn-cs"/>
                      </a:endParaRPr>
                    </a:p>
                  </a:txBody>
                  <a:tcPr marL="90000" anchor="ctr"/>
                </a:tc>
                <a:tc>
                  <a:txBody>
                    <a:bodyPr/>
                    <a:lstStyle/>
                    <a:p>
                      <a:pPr algn="l" defTabSz="180000"/>
                      <a:r>
                        <a:rPr lang="en-CA" sz="1800" b="0" i="0" kern="1200" dirty="0">
                          <a:solidFill>
                            <a:schemeClr val="dk1"/>
                          </a:solidFill>
                          <a:effectLst/>
                          <a:latin typeface="+mn-lt"/>
                          <a:ea typeface="+mn-ea"/>
                          <a:cs typeface="+mn-cs"/>
                        </a:rPr>
                        <a:t>2,789 C</a:t>
                      </a:r>
                    </a:p>
                  </a:txBody>
                  <a:tcPr marL="90000" anchor="ctr"/>
                </a:tc>
                <a:extLst>
                  <a:ext uri="{0D108BD9-81ED-4DB2-BD59-A6C34878D82A}">
                    <a16:rowId xmlns:a16="http://schemas.microsoft.com/office/drawing/2014/main" val="1669134694"/>
                  </a:ext>
                </a:extLst>
              </a:tr>
              <a:tr h="370840">
                <a:tc>
                  <a:txBody>
                    <a:bodyPr/>
                    <a:lstStyle/>
                    <a:p>
                      <a:pPr algn="ctr" fontAlgn="t"/>
                      <a:r>
                        <a:rPr lang="en-CA" b="0" dirty="0">
                          <a:effectLst/>
                        </a:rPr>
                        <a:t>1000</a:t>
                      </a:r>
                      <a:r>
                        <a:rPr lang="en-CA" b="0" baseline="30000" dirty="0">
                          <a:effectLst/>
                        </a:rPr>
                        <a:t>8</a:t>
                      </a:r>
                      <a:endParaRPr lang="en-CA" b="0" dirty="0">
                        <a:effectLst/>
                      </a:endParaRPr>
                    </a:p>
                  </a:txBody>
                  <a:tcPr anchor="ctr"/>
                </a:tc>
                <a:tc>
                  <a:txBody>
                    <a:bodyPr/>
                    <a:lstStyle/>
                    <a:p>
                      <a:pPr algn="ctr" fontAlgn="t"/>
                      <a:r>
                        <a:rPr lang="en-GB" b="0" dirty="0"/>
                        <a:t>septillion</a:t>
                      </a:r>
                      <a:endParaRPr lang="en-CA" b="0" dirty="0">
                        <a:effectLst/>
                      </a:endParaRPr>
                    </a:p>
                  </a:txBody>
                  <a:tcPr anchor="ctr"/>
                </a:tc>
                <a:tc>
                  <a:txBody>
                    <a:bodyPr/>
                    <a:lstStyle/>
                    <a:p>
                      <a:pPr algn="ctr" fontAlgn="t"/>
                      <a:r>
                        <a:rPr lang="en-CA" b="1" dirty="0">
                          <a:effectLst/>
                        </a:rPr>
                        <a:t>Y</a:t>
                      </a:r>
                    </a:p>
                  </a:txBody>
                  <a:tcPr anchor="ctr"/>
                </a:tc>
                <a:tc>
                  <a:txBody>
                    <a:bodyPr/>
                    <a:lstStyle/>
                    <a:p>
                      <a:pPr marL="0" algn="ctr" defTabSz="914400" rtl="0" eaLnBrk="1" fontAlgn="t" latinLnBrk="0" hangingPunct="1"/>
                      <a:r>
                        <a:rPr lang="en-US" b="1" u="none" dirty="0" err="1"/>
                        <a:t>yotta</a:t>
                      </a:r>
                      <a:endParaRPr lang="en-CA" b="1" u="none" dirty="0"/>
                    </a:p>
                  </a:txBody>
                  <a:tcPr anchor="ctr"/>
                </a:tc>
                <a:tc>
                  <a:txBody>
                    <a:bodyPr/>
                    <a:lstStyle/>
                    <a:p>
                      <a:pPr algn="ctr"/>
                      <a:r>
                        <a:rPr lang="en-CA" sz="1800" b="0" i="0" kern="1200" dirty="0">
                          <a:solidFill>
                            <a:schemeClr val="dk1"/>
                          </a:solidFill>
                          <a:effectLst/>
                          <a:latin typeface="+mn-lt"/>
                          <a:ea typeface="+mn-ea"/>
                          <a:cs typeface="+mn-cs"/>
                        </a:rPr>
                        <a:t>2</a:t>
                      </a:r>
                      <a:r>
                        <a:rPr lang="en-CA" sz="1800" b="0" i="0" kern="1200" baseline="30000" dirty="0">
                          <a:solidFill>
                            <a:schemeClr val="dk1"/>
                          </a:solidFill>
                          <a:effectLst/>
                          <a:latin typeface="+mn-lt"/>
                          <a:ea typeface="+mn-ea"/>
                          <a:cs typeface="+mn-cs"/>
                        </a:rPr>
                        <a:t>80</a:t>
                      </a:r>
                      <a:r>
                        <a:rPr lang="en-CA" sz="1800" b="0" i="0" kern="1200" dirty="0">
                          <a:solidFill>
                            <a:schemeClr val="dk1"/>
                          </a:solidFill>
                          <a:effectLst/>
                          <a:latin typeface="+mn-lt"/>
                          <a:ea typeface="+mn-ea"/>
                          <a:cs typeface="+mn-cs"/>
                        </a:rPr>
                        <a:t> = 1024</a:t>
                      </a:r>
                      <a:r>
                        <a:rPr lang="en-CA" sz="1800" b="0" i="0" kern="1200" baseline="30000" dirty="0">
                          <a:solidFill>
                            <a:schemeClr val="dk1"/>
                          </a:solidFill>
                          <a:effectLst/>
                          <a:latin typeface="+mn-lt"/>
                          <a:ea typeface="+mn-ea"/>
                          <a:cs typeface="+mn-cs"/>
                        </a:rPr>
                        <a:t>8</a:t>
                      </a:r>
                      <a:endParaRPr lang="en-CA" b="0" dirty="0"/>
                    </a:p>
                  </a:txBody>
                  <a:tcPr anchor="ctr"/>
                </a:tc>
                <a:tc>
                  <a:txBody>
                    <a:bodyPr/>
                    <a:lstStyle/>
                    <a:p>
                      <a:pPr algn="l" defTabSz="180000"/>
                      <a:r>
                        <a:rPr lang="en-GB" sz="1800" b="0" i="1" kern="1200" dirty="0" err="1">
                          <a:solidFill>
                            <a:schemeClr val="dk1"/>
                          </a:solidFill>
                          <a:effectLst/>
                          <a:latin typeface="+mn-lt"/>
                          <a:ea typeface="+mn-ea"/>
                          <a:cs typeface="+mn-cs"/>
                        </a:rPr>
                        <a:t>oktṓ</a:t>
                      </a:r>
                      <a:r>
                        <a:rPr lang="en-GB" sz="1800" b="0" i="1" kern="1200" dirty="0">
                          <a:solidFill>
                            <a:schemeClr val="dk1"/>
                          </a:solidFill>
                          <a:effectLst/>
                          <a:latin typeface="+mn-lt"/>
                          <a:ea typeface="+mn-ea"/>
                          <a:cs typeface="+mn-cs"/>
                        </a:rPr>
                        <a:t>		</a:t>
                      </a:r>
                      <a:r>
                        <a:rPr lang="en-CA" sz="1800" b="0" i="0" kern="1200" dirty="0">
                          <a:solidFill>
                            <a:schemeClr val="dk1"/>
                          </a:solidFill>
                          <a:effectLst/>
                          <a:latin typeface="+mn-lt"/>
                          <a:ea typeface="+mn-ea"/>
                          <a:cs typeface="+mn-cs"/>
                        </a:rPr>
                        <a:t>“eight”</a:t>
                      </a:r>
                      <a:endParaRPr lang="en-CA" sz="1800" b="0" i="1" kern="1200" dirty="0">
                        <a:solidFill>
                          <a:schemeClr val="dk1"/>
                        </a:solidFill>
                        <a:effectLst/>
                        <a:latin typeface="+mn-lt"/>
                        <a:ea typeface="+mn-ea"/>
                        <a:cs typeface="+mn-cs"/>
                      </a:endParaRPr>
                    </a:p>
                  </a:txBody>
                  <a:tcPr marL="90000" anchor="ctr"/>
                </a:tc>
                <a:tc>
                  <a:txBody>
                    <a:bodyPr/>
                    <a:lstStyle/>
                    <a:p>
                      <a:pPr algn="l" defTabSz="180000"/>
                      <a:r>
                        <a:rPr lang="en-CA" sz="1800" b="0" i="0" kern="1200" dirty="0">
                          <a:solidFill>
                            <a:schemeClr val="dk1"/>
                          </a:solidFill>
                          <a:effectLst/>
                          <a:latin typeface="+mn-lt"/>
                          <a:ea typeface="+mn-ea"/>
                          <a:cs typeface="+mn-cs"/>
                        </a:rPr>
                        <a:t>285,616 M</a:t>
                      </a:r>
                    </a:p>
                  </a:txBody>
                  <a:tcPr marL="90000" anchor="ctr"/>
                </a:tc>
                <a:extLst>
                  <a:ext uri="{0D108BD9-81ED-4DB2-BD59-A6C34878D82A}">
                    <a16:rowId xmlns:a16="http://schemas.microsoft.com/office/drawing/2014/main" val="782746767"/>
                  </a:ext>
                </a:extLst>
              </a:tr>
            </a:tbl>
          </a:graphicData>
        </a:graphic>
      </p:graphicFrame>
      <p:sp>
        <p:nvSpPr>
          <p:cNvPr id="5" name="TextBox 4"/>
          <p:cNvSpPr txBox="1"/>
          <p:nvPr/>
        </p:nvSpPr>
        <p:spPr>
          <a:xfrm>
            <a:off x="192291" y="4694324"/>
            <a:ext cx="8758748" cy="369332"/>
          </a:xfrm>
          <a:prstGeom prst="rect">
            <a:avLst/>
          </a:prstGeom>
          <a:noFill/>
        </p:spPr>
        <p:txBody>
          <a:bodyPr wrap="square" rtlCol="0">
            <a:spAutoFit/>
          </a:bodyPr>
          <a:lstStyle/>
          <a:p>
            <a:r>
              <a:rPr lang="en-US" dirty="0"/>
              <a:t>1TB decimal = .90949TB binary    1TB binary = 1.0995TB decimal    </a:t>
            </a:r>
            <a:r>
              <a:rPr lang="en-US" sz="1600" i="1" dirty="0"/>
              <a:t>but don’t sweat it</a:t>
            </a:r>
            <a:endParaRPr lang="en-CA" i="1" dirty="0"/>
          </a:p>
        </p:txBody>
      </p:sp>
    </p:spTree>
    <p:extLst>
      <p:ext uri="{BB962C8B-B14F-4D97-AF65-F5344CB8AC3E}">
        <p14:creationId xmlns:p14="http://schemas.microsoft.com/office/powerpoint/2010/main" val="32413402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0" y="267494"/>
            <a:ext cx="4572000" cy="1823070"/>
          </a:xfrm>
        </p:spPr>
        <p:txBody>
          <a:bodyPr>
            <a:normAutofit/>
          </a:bodyPr>
          <a:lstStyle/>
          <a:p>
            <a:pPr marL="0" lvl="0" indent="0" algn="ctr">
              <a:spcBef>
                <a:spcPts val="0"/>
              </a:spcBef>
              <a:buClr>
                <a:srgbClr val="FDA023"/>
              </a:buClr>
              <a:buNone/>
            </a:pPr>
            <a:r>
              <a:rPr lang="en-US" sz="3600" dirty="0">
                <a:solidFill>
                  <a:srgbClr val="465E9C"/>
                </a:solidFill>
                <a:latin typeface="Franklin Gothic Demi" pitchFamily="34" charset="0"/>
              </a:rPr>
              <a:t>Humans</a:t>
            </a:r>
            <a:endParaRPr lang="en-CA" sz="1900" dirty="0">
              <a:solidFill>
                <a:srgbClr val="465E9C"/>
              </a:solidFill>
              <a:latin typeface="Franklin Gothic Demi" pitchFamily="34" charset="0"/>
            </a:endParaRPr>
          </a:p>
          <a:p>
            <a:pPr marL="0" indent="0" algn="ctr">
              <a:spcBef>
                <a:spcPts val="0"/>
              </a:spcBef>
              <a:buNone/>
            </a:pPr>
            <a:r>
              <a:rPr lang="en-US" sz="1800" dirty="0"/>
              <a:t>  </a:t>
            </a:r>
            <a:r>
              <a:rPr lang="en-US" sz="3200" dirty="0"/>
              <a:t>Analog  Decimal</a:t>
            </a:r>
          </a:p>
        </p:txBody>
      </p:sp>
      <p:sp>
        <p:nvSpPr>
          <p:cNvPr id="6" name="Content Placeholder 5"/>
          <p:cNvSpPr>
            <a:spLocks noGrp="1"/>
          </p:cNvSpPr>
          <p:nvPr>
            <p:ph sz="quarter" idx="4"/>
          </p:nvPr>
        </p:nvSpPr>
        <p:spPr>
          <a:xfrm>
            <a:off x="4572000" y="203994"/>
            <a:ext cx="4572000" cy="1823070"/>
          </a:xfrm>
        </p:spPr>
        <p:txBody>
          <a:bodyPr>
            <a:normAutofit/>
          </a:bodyPr>
          <a:lstStyle/>
          <a:p>
            <a:pPr marL="0" indent="0" algn="ctr">
              <a:spcBef>
                <a:spcPts val="0"/>
              </a:spcBef>
              <a:buNone/>
            </a:pPr>
            <a:r>
              <a:rPr lang="en-US" sz="3600" dirty="0">
                <a:solidFill>
                  <a:srgbClr val="465E9C"/>
                </a:solidFill>
                <a:latin typeface="Franklin Gothic Demi" pitchFamily="34" charset="0"/>
              </a:rPr>
              <a:t>Computers</a:t>
            </a:r>
            <a:endParaRPr lang="en-US" sz="3200" dirty="0"/>
          </a:p>
          <a:p>
            <a:pPr marL="0" indent="0" algn="ctr">
              <a:spcBef>
                <a:spcPts val="0"/>
              </a:spcBef>
              <a:buNone/>
            </a:pPr>
            <a:r>
              <a:rPr lang="en-US" sz="3200" dirty="0"/>
              <a:t>Digital  Binary</a:t>
            </a:r>
          </a:p>
        </p:txBody>
      </p:sp>
      <p:pic>
        <p:nvPicPr>
          <p:cNvPr id="9" name="Picture 8">
            <a:extLst>
              <a:ext uri="{FF2B5EF4-FFF2-40B4-BE49-F238E27FC236}">
                <a16:creationId xmlns:a16="http://schemas.microsoft.com/office/drawing/2014/main" id="{4DEF5179-0D58-4E49-8DE0-2C351A31A1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2887" y="1672233"/>
            <a:ext cx="2118742" cy="2003593"/>
          </a:xfrm>
          <a:prstGeom prst="rect">
            <a:avLst/>
          </a:prstGeom>
        </p:spPr>
      </p:pic>
      <p:graphicFrame>
        <p:nvGraphicFramePr>
          <p:cNvPr id="14" name="Table 13">
            <a:extLst>
              <a:ext uri="{FF2B5EF4-FFF2-40B4-BE49-F238E27FC236}">
                <a16:creationId xmlns:a16="http://schemas.microsoft.com/office/drawing/2014/main" id="{15E1AD01-C25B-42C5-89E0-920DD859867D}"/>
              </a:ext>
            </a:extLst>
          </p:cNvPr>
          <p:cNvGraphicFramePr>
            <a:graphicFrameLocks noGrp="1"/>
          </p:cNvGraphicFramePr>
          <p:nvPr>
            <p:extLst>
              <p:ext uri="{D42A27DB-BD31-4B8C-83A1-F6EECF244321}">
                <p14:modId xmlns:p14="http://schemas.microsoft.com/office/powerpoint/2010/main" val="2923840766"/>
              </p:ext>
            </p:extLst>
          </p:nvPr>
        </p:nvGraphicFramePr>
        <p:xfrm>
          <a:off x="4914000" y="1759629"/>
          <a:ext cx="3888000" cy="1828800"/>
        </p:xfrm>
        <a:graphic>
          <a:graphicData uri="http://schemas.openxmlformats.org/drawingml/2006/table">
            <a:tbl>
              <a:tblPr firstRow="1" bandRow="1">
                <a:tableStyleId>{073A0DAA-6AF3-43AB-8588-CEC1D06C72B9}</a:tableStyleId>
              </a:tblPr>
              <a:tblGrid>
                <a:gridCol w="432000">
                  <a:extLst>
                    <a:ext uri="{9D8B030D-6E8A-4147-A177-3AD203B41FA5}">
                      <a16:colId xmlns:a16="http://schemas.microsoft.com/office/drawing/2014/main" val="1074356498"/>
                    </a:ext>
                  </a:extLst>
                </a:gridCol>
                <a:gridCol w="432000">
                  <a:extLst>
                    <a:ext uri="{9D8B030D-6E8A-4147-A177-3AD203B41FA5}">
                      <a16:colId xmlns:a16="http://schemas.microsoft.com/office/drawing/2014/main" val="1940550798"/>
                    </a:ext>
                  </a:extLst>
                </a:gridCol>
                <a:gridCol w="432000">
                  <a:extLst>
                    <a:ext uri="{9D8B030D-6E8A-4147-A177-3AD203B41FA5}">
                      <a16:colId xmlns:a16="http://schemas.microsoft.com/office/drawing/2014/main" val="787009657"/>
                    </a:ext>
                  </a:extLst>
                </a:gridCol>
                <a:gridCol w="432000">
                  <a:extLst>
                    <a:ext uri="{9D8B030D-6E8A-4147-A177-3AD203B41FA5}">
                      <a16:colId xmlns:a16="http://schemas.microsoft.com/office/drawing/2014/main" val="454261403"/>
                    </a:ext>
                  </a:extLst>
                </a:gridCol>
                <a:gridCol w="432000">
                  <a:extLst>
                    <a:ext uri="{9D8B030D-6E8A-4147-A177-3AD203B41FA5}">
                      <a16:colId xmlns:a16="http://schemas.microsoft.com/office/drawing/2014/main" val="3903086153"/>
                    </a:ext>
                  </a:extLst>
                </a:gridCol>
                <a:gridCol w="432000">
                  <a:extLst>
                    <a:ext uri="{9D8B030D-6E8A-4147-A177-3AD203B41FA5}">
                      <a16:colId xmlns:a16="http://schemas.microsoft.com/office/drawing/2014/main" val="4040128769"/>
                    </a:ext>
                  </a:extLst>
                </a:gridCol>
                <a:gridCol w="432000">
                  <a:extLst>
                    <a:ext uri="{9D8B030D-6E8A-4147-A177-3AD203B41FA5}">
                      <a16:colId xmlns:a16="http://schemas.microsoft.com/office/drawing/2014/main" val="2131733324"/>
                    </a:ext>
                  </a:extLst>
                </a:gridCol>
                <a:gridCol w="432000">
                  <a:extLst>
                    <a:ext uri="{9D8B030D-6E8A-4147-A177-3AD203B41FA5}">
                      <a16:colId xmlns:a16="http://schemas.microsoft.com/office/drawing/2014/main" val="1049174641"/>
                    </a:ext>
                  </a:extLst>
                </a:gridCol>
                <a:gridCol w="432000">
                  <a:extLst>
                    <a:ext uri="{9D8B030D-6E8A-4147-A177-3AD203B41FA5}">
                      <a16:colId xmlns:a16="http://schemas.microsoft.com/office/drawing/2014/main" val="4059964261"/>
                    </a:ext>
                  </a:extLst>
                </a:gridCol>
              </a:tblGrid>
              <a:tr h="280878">
                <a:tc>
                  <a:txBody>
                    <a:bodyPr/>
                    <a:lstStyle/>
                    <a:p>
                      <a:pPr algn="ctr"/>
                      <a:endParaRPr lang="en-CA" b="1" dirty="0"/>
                    </a:p>
                  </a:txBody>
                  <a:tcPr>
                    <a:lnR w="12700" cap="flat" cmpd="sng" algn="ctr">
                      <a:solidFill>
                        <a:schemeClr val="tx1"/>
                      </a:solidFill>
                      <a:prstDash val="solid"/>
                      <a:round/>
                      <a:headEnd type="none" w="med" len="med"/>
                      <a:tailEnd type="none" w="med" len="med"/>
                    </a:lnR>
                    <a:noFill/>
                  </a:tcPr>
                </a:tc>
                <a:tc>
                  <a:txBody>
                    <a:bodyPr/>
                    <a:lstStyle/>
                    <a:p>
                      <a:pPr algn="ctr"/>
                      <a:r>
                        <a:rPr lang="en-US" b="1" dirty="0"/>
                        <a:t>2</a:t>
                      </a:r>
                      <a:r>
                        <a:rPr lang="en-US" b="1" baseline="30000" dirty="0"/>
                        <a:t>7</a:t>
                      </a:r>
                      <a:endParaRPr lang="en-CA"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2</a:t>
                      </a:r>
                      <a:r>
                        <a:rPr lang="en-US" b="1" baseline="30000" dirty="0"/>
                        <a:t>6</a:t>
                      </a:r>
                      <a:endParaRPr lang="en-CA"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2</a:t>
                      </a:r>
                      <a:r>
                        <a:rPr lang="en-US" b="1" baseline="30000" dirty="0"/>
                        <a:t>5</a:t>
                      </a:r>
                      <a:endParaRPr lang="en-CA"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2</a:t>
                      </a:r>
                      <a:r>
                        <a:rPr lang="en-US" b="1" baseline="30000" dirty="0"/>
                        <a:t>4</a:t>
                      </a:r>
                      <a:endParaRPr lang="en-CA"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2</a:t>
                      </a:r>
                      <a:r>
                        <a:rPr lang="en-US" b="1" baseline="30000" dirty="0"/>
                        <a:t>3</a:t>
                      </a:r>
                      <a:endParaRPr lang="en-CA"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2</a:t>
                      </a:r>
                      <a:r>
                        <a:rPr lang="en-US" b="1" baseline="30000" dirty="0"/>
                        <a:t>2</a:t>
                      </a:r>
                      <a:endParaRPr lang="en-CA"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t>2</a:t>
                      </a:r>
                      <a:r>
                        <a:rPr lang="en-US" b="1" baseline="30000" dirty="0"/>
                        <a:t>1</a:t>
                      </a:r>
                      <a:endParaRPr lang="en-CA"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2</a:t>
                      </a:r>
                      <a:r>
                        <a:rPr lang="en-US" b="1" baseline="30000" dirty="0"/>
                        <a:t>0</a:t>
                      </a:r>
                      <a:endParaRPr lang="en-CA"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1149464"/>
                  </a:ext>
                </a:extLst>
              </a:tr>
              <a:tr h="280878">
                <a:tc>
                  <a:txBody>
                    <a:bodyPr/>
                    <a:lstStyle/>
                    <a:p>
                      <a:pPr algn="ctr"/>
                      <a:endParaRPr lang="en-CA" b="1" dirty="0"/>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algn="ctr">
                        <a:lnSpc>
                          <a:spcPct val="107000"/>
                        </a:lnSpc>
                        <a:spcBef>
                          <a:spcPts val="0"/>
                        </a:spcBef>
                        <a:spcAft>
                          <a:spcPts val="0"/>
                        </a:spcAft>
                      </a:pPr>
                      <a:r>
                        <a:rPr lang="en-US" sz="1400" b="1" dirty="0">
                          <a:effectLst/>
                          <a:latin typeface="Arial Narrow" panose="020B0606020202030204" pitchFamily="34" charset="0"/>
                          <a:ea typeface="Calibri" panose="020F0502020204030204" pitchFamily="34" charset="0"/>
                          <a:cs typeface="Times New Roman" panose="02020603050405020304" pitchFamily="18" charset="0"/>
                        </a:rPr>
                        <a:t>128</a:t>
                      </a:r>
                      <a:endParaRPr lang="en-CA" sz="1400" b="1" dirty="0">
                        <a:effectLst/>
                        <a:latin typeface="Arial Narrow" panose="020B0606020202030204" pitchFamily="34" charset="0"/>
                        <a:ea typeface="Calibri" panose="020F0502020204030204"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400" b="1" dirty="0">
                          <a:effectLst/>
                          <a:latin typeface="Arial Narrow" panose="020B0606020202030204" pitchFamily="34" charset="0"/>
                          <a:ea typeface="Calibri" panose="020F0502020204030204" pitchFamily="34" charset="0"/>
                          <a:cs typeface="Times New Roman" panose="02020603050405020304" pitchFamily="18" charset="0"/>
                        </a:rPr>
                        <a:t>64</a:t>
                      </a:r>
                      <a:endParaRPr lang="en-CA" sz="1400" b="1" dirty="0">
                        <a:effectLst/>
                        <a:latin typeface="Arial Narrow" panose="020B0606020202030204" pitchFamily="34" charset="0"/>
                        <a:ea typeface="Calibri" panose="020F0502020204030204"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400" b="1">
                          <a:effectLst/>
                          <a:latin typeface="Arial Narrow" panose="020B0606020202030204" pitchFamily="34" charset="0"/>
                          <a:ea typeface="Calibri" panose="020F0502020204030204" pitchFamily="34" charset="0"/>
                          <a:cs typeface="Times New Roman" panose="02020603050405020304" pitchFamily="18" charset="0"/>
                        </a:rPr>
                        <a:t>32</a:t>
                      </a:r>
                      <a:endParaRPr lang="en-CA" sz="1400" b="1">
                        <a:effectLst/>
                        <a:latin typeface="Arial Narrow" panose="020B0606020202030204" pitchFamily="34" charset="0"/>
                        <a:ea typeface="Calibri" panose="020F0502020204030204"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400" b="1">
                          <a:effectLst/>
                          <a:latin typeface="Arial Narrow" panose="020B0606020202030204" pitchFamily="34" charset="0"/>
                          <a:ea typeface="Calibri" panose="020F0502020204030204" pitchFamily="34" charset="0"/>
                          <a:cs typeface="Times New Roman" panose="02020603050405020304" pitchFamily="18" charset="0"/>
                        </a:rPr>
                        <a:t>16</a:t>
                      </a:r>
                      <a:endParaRPr lang="en-CA" sz="1400" b="1">
                        <a:effectLst/>
                        <a:latin typeface="Arial Narrow" panose="020B0606020202030204" pitchFamily="34" charset="0"/>
                        <a:ea typeface="Calibri" panose="020F0502020204030204"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400" b="1" dirty="0">
                          <a:effectLst/>
                          <a:latin typeface="Arial Narrow" panose="020B0606020202030204" pitchFamily="34" charset="0"/>
                          <a:ea typeface="Calibri" panose="020F0502020204030204" pitchFamily="34" charset="0"/>
                          <a:cs typeface="Times New Roman" panose="02020603050405020304" pitchFamily="18" charset="0"/>
                        </a:rPr>
                        <a:t>8</a:t>
                      </a:r>
                      <a:endParaRPr lang="en-CA" sz="1400" b="1" dirty="0">
                        <a:effectLst/>
                        <a:latin typeface="Arial Narrow" panose="020B0606020202030204" pitchFamily="34" charset="0"/>
                        <a:ea typeface="Calibri" panose="020F0502020204030204"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400" b="1" dirty="0">
                          <a:effectLst/>
                          <a:latin typeface="Arial Narrow" panose="020B0606020202030204" pitchFamily="34" charset="0"/>
                          <a:ea typeface="Calibri" panose="020F0502020204030204" pitchFamily="34" charset="0"/>
                          <a:cs typeface="Times New Roman" panose="02020603050405020304" pitchFamily="18" charset="0"/>
                        </a:rPr>
                        <a:t>4</a:t>
                      </a:r>
                      <a:endParaRPr lang="en-CA" sz="1400" b="1" dirty="0">
                        <a:effectLst/>
                        <a:latin typeface="Arial Narrow" panose="020B0606020202030204" pitchFamily="34" charset="0"/>
                        <a:ea typeface="Calibri" panose="020F0502020204030204"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400" b="1" dirty="0">
                          <a:effectLst/>
                          <a:latin typeface="Arial Narrow" panose="020B0606020202030204" pitchFamily="34" charset="0"/>
                          <a:ea typeface="Calibri" panose="020F0502020204030204" pitchFamily="34" charset="0"/>
                          <a:cs typeface="Times New Roman" panose="02020603050405020304" pitchFamily="18" charset="0"/>
                        </a:rPr>
                        <a:t>2</a:t>
                      </a:r>
                      <a:endParaRPr lang="en-CA" sz="1400" b="1" dirty="0">
                        <a:effectLst/>
                        <a:latin typeface="Arial Narrow" panose="020B0606020202030204" pitchFamily="34" charset="0"/>
                        <a:ea typeface="Calibri" panose="020F0502020204030204"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400" b="1" dirty="0">
                          <a:effectLst/>
                          <a:latin typeface="Arial Narrow" panose="020B0606020202030204" pitchFamily="34" charset="0"/>
                          <a:ea typeface="Calibri" panose="020F0502020204030204" pitchFamily="34" charset="0"/>
                          <a:cs typeface="Times New Roman" panose="02020603050405020304" pitchFamily="18" charset="0"/>
                        </a:rPr>
                        <a:t>1</a:t>
                      </a:r>
                      <a:endParaRPr lang="en-CA" sz="1400" b="1" dirty="0">
                        <a:effectLst/>
                        <a:latin typeface="Arial Narrow" panose="020B0606020202030204" pitchFamily="34" charset="0"/>
                        <a:ea typeface="Calibri" panose="020F0502020204030204" pitchFamily="34"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50772879"/>
                  </a:ext>
                </a:extLst>
              </a:tr>
              <a:tr h="280878">
                <a:tc>
                  <a:txBody>
                    <a:bodyPr/>
                    <a:lstStyle/>
                    <a:p>
                      <a:pPr algn="ctr"/>
                      <a:r>
                        <a:rPr lang="en-US" b="1" dirty="0"/>
                        <a:t>H</a:t>
                      </a:r>
                      <a:endParaRPr lang="en-CA"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BCBCB"/>
                    </a:solidFill>
                  </a:tcPr>
                </a:tc>
                <a:tc>
                  <a:txBody>
                    <a:bodyPr/>
                    <a:lstStyle/>
                    <a:p>
                      <a:pPr algn="ctr"/>
                      <a:r>
                        <a:rPr lang="en-CA" b="1" dirty="0">
                          <a:sym typeface="Wingdings 2" panose="05020102010507070707" pitchFamily="18" charset="2"/>
                        </a:rPr>
                        <a:t></a:t>
                      </a:r>
                      <a:endParaRPr lang="en-CA" b="1"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E7E7E7"/>
                    </a:solidFill>
                  </a:tcPr>
                </a:tc>
                <a:tc>
                  <a:txBody>
                    <a:bodyPr/>
                    <a:lstStyle/>
                    <a:p>
                      <a:pPr algn="ctr"/>
                      <a:r>
                        <a:rPr lang="en-CA" b="1" dirty="0">
                          <a:sym typeface="Wingdings 2" panose="05020102010507070707" pitchFamily="18" charset="2"/>
                        </a:rPr>
                        <a:t></a:t>
                      </a:r>
                      <a:endParaRPr lang="en-CA" b="1" dirty="0"/>
                    </a:p>
                  </a:txBody>
                  <a:tcPr>
                    <a:lnT w="12700" cap="flat" cmpd="sng" algn="ctr">
                      <a:solidFill>
                        <a:schemeClr val="tx1"/>
                      </a:solidFill>
                      <a:prstDash val="solid"/>
                      <a:round/>
                      <a:headEnd type="none" w="med" len="med"/>
                      <a:tailEnd type="none" w="med" len="med"/>
                    </a:lnT>
                    <a:solidFill>
                      <a:srgbClr val="E7E7E7"/>
                    </a:solidFill>
                  </a:tcPr>
                </a:tc>
                <a:tc>
                  <a:txBody>
                    <a:bodyPr/>
                    <a:lstStyle/>
                    <a:p>
                      <a:pPr algn="ctr"/>
                      <a:r>
                        <a:rPr lang="en-CA" b="1" dirty="0">
                          <a:sym typeface="Wingdings 2" panose="05020102010507070707" pitchFamily="18" charset="2"/>
                        </a:rPr>
                        <a:t></a:t>
                      </a:r>
                      <a:endParaRPr lang="en-CA" b="1" dirty="0"/>
                    </a:p>
                  </a:txBody>
                  <a:tcPr>
                    <a:lnT w="12700" cap="flat" cmpd="sng" algn="ctr">
                      <a:solidFill>
                        <a:schemeClr val="tx1"/>
                      </a:solidFill>
                      <a:prstDash val="solid"/>
                      <a:round/>
                      <a:headEnd type="none" w="med" len="med"/>
                      <a:tailEnd type="none" w="med" len="med"/>
                    </a:lnT>
                    <a:solidFill>
                      <a:srgbClr val="E7E7E7"/>
                    </a:solidFill>
                  </a:tcPr>
                </a:tc>
                <a:tc>
                  <a:txBody>
                    <a:bodyPr/>
                    <a:lstStyle/>
                    <a:p>
                      <a:pPr algn="ctr"/>
                      <a:r>
                        <a:rPr lang="en-CA" b="1" dirty="0">
                          <a:sym typeface="Wingdings 2" panose="05020102010507070707" pitchFamily="18" charset="2"/>
                        </a:rPr>
                        <a:t></a:t>
                      </a:r>
                      <a:endParaRPr lang="en-CA" b="1" dirty="0"/>
                    </a:p>
                  </a:txBody>
                  <a:tcPr>
                    <a:lnT w="12700" cap="flat" cmpd="sng" algn="ctr">
                      <a:solidFill>
                        <a:schemeClr val="tx1"/>
                      </a:solidFill>
                      <a:prstDash val="solid"/>
                      <a:round/>
                      <a:headEnd type="none" w="med" len="med"/>
                      <a:tailEnd type="none" w="med" len="med"/>
                    </a:lnT>
                    <a:solidFill>
                      <a:srgbClr val="E7E7E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b="1" dirty="0">
                          <a:sym typeface="Wingdings 2" panose="05020102010507070707" pitchFamily="18" charset="2"/>
                        </a:rPr>
                        <a:t></a:t>
                      </a:r>
                      <a:endParaRPr lang="en-CA" b="1" dirty="0"/>
                    </a:p>
                  </a:txBody>
                  <a:tcPr>
                    <a:lnT w="12700" cap="flat" cmpd="sng" algn="ctr">
                      <a:solidFill>
                        <a:schemeClr val="tx1"/>
                      </a:solidFill>
                      <a:prstDash val="solid"/>
                      <a:round/>
                      <a:headEnd type="none" w="med" len="med"/>
                      <a:tailEnd type="none" w="med" len="med"/>
                    </a:lnT>
                    <a:solidFill>
                      <a:srgbClr val="E7E7E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b="1" dirty="0">
                          <a:sym typeface="Wingdings 2" panose="05020102010507070707" pitchFamily="18" charset="2"/>
                        </a:rPr>
                        <a:t></a:t>
                      </a:r>
                      <a:endParaRPr lang="en-CA" b="1" dirty="0"/>
                    </a:p>
                  </a:txBody>
                  <a:tcPr>
                    <a:lnT w="12700" cap="flat" cmpd="sng" algn="ctr">
                      <a:solidFill>
                        <a:schemeClr val="tx1"/>
                      </a:solidFill>
                      <a:prstDash val="solid"/>
                      <a:round/>
                      <a:headEnd type="none" w="med" len="med"/>
                      <a:tailEnd type="none" w="med" len="med"/>
                    </a:lnT>
                    <a:solidFill>
                      <a:srgbClr val="E7E7E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CA" b="1" dirty="0">
                          <a:sym typeface="Wingdings 2" panose="05020102010507070707" pitchFamily="18" charset="2"/>
                        </a:rPr>
                        <a:t></a:t>
                      </a:r>
                      <a:endParaRPr lang="en-CA" b="1" dirty="0"/>
                    </a:p>
                  </a:txBody>
                  <a:tcPr>
                    <a:lnT w="12700" cap="flat" cmpd="sng" algn="ctr">
                      <a:solidFill>
                        <a:schemeClr val="tx1"/>
                      </a:solidFill>
                      <a:prstDash val="solid"/>
                      <a:round/>
                      <a:headEnd type="none" w="med" len="med"/>
                      <a:tailEnd type="none" w="med" len="med"/>
                    </a:lnT>
                    <a:solidFill>
                      <a:srgbClr val="E7E7E7"/>
                    </a:solidFill>
                  </a:tcPr>
                </a:tc>
                <a:tc>
                  <a:txBody>
                    <a:bodyPr/>
                    <a:lstStyle/>
                    <a:p>
                      <a:pPr algn="ctr"/>
                      <a:r>
                        <a:rPr lang="en-CA" b="1" dirty="0">
                          <a:sym typeface="Wingdings 2" panose="05020102010507070707" pitchFamily="18" charset="2"/>
                        </a:rPr>
                        <a:t></a:t>
                      </a:r>
                      <a:endParaRPr lang="en-CA" b="1" dirty="0"/>
                    </a:p>
                  </a:txBody>
                  <a:tcPr>
                    <a:lnT w="12700" cap="flat" cmpd="sng" algn="ctr">
                      <a:solidFill>
                        <a:schemeClr val="tx1"/>
                      </a:solidFill>
                      <a:prstDash val="solid"/>
                      <a:round/>
                      <a:headEnd type="none" w="med" len="med"/>
                      <a:tailEnd type="none" w="med" len="med"/>
                    </a:lnT>
                    <a:solidFill>
                      <a:srgbClr val="E7E7E7"/>
                    </a:solidFill>
                  </a:tcPr>
                </a:tc>
                <a:extLst>
                  <a:ext uri="{0D108BD9-81ED-4DB2-BD59-A6C34878D82A}">
                    <a16:rowId xmlns:a16="http://schemas.microsoft.com/office/drawing/2014/main" val="321466372"/>
                  </a:ext>
                </a:extLst>
              </a:tr>
              <a:tr h="280878">
                <a:tc>
                  <a:txBody>
                    <a:bodyPr/>
                    <a:lstStyle/>
                    <a:p>
                      <a:pPr algn="ctr"/>
                      <a:r>
                        <a:rPr lang="en-US" b="1" dirty="0"/>
                        <a:t>M</a:t>
                      </a:r>
                      <a:endParaRPr lang="en-CA"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BCBCB"/>
                    </a:solidFill>
                  </a:tcPr>
                </a:tc>
                <a:tc>
                  <a:txBody>
                    <a:bodyPr/>
                    <a:lstStyle/>
                    <a:p>
                      <a:pPr algn="ctr"/>
                      <a:r>
                        <a:rPr lang="en-CA" b="1" dirty="0">
                          <a:sym typeface="Wingdings 2" panose="05020102010507070707" pitchFamily="18" charset="2"/>
                        </a:rPr>
                        <a:t></a:t>
                      </a:r>
                      <a:endParaRPr lang="en-CA" b="1" dirty="0"/>
                    </a:p>
                  </a:txBody>
                  <a:tcPr>
                    <a:lnL w="12700" cap="flat" cmpd="sng" algn="ctr">
                      <a:solidFill>
                        <a:schemeClr val="tx1"/>
                      </a:solidFill>
                      <a:prstDash val="solid"/>
                      <a:round/>
                      <a:headEnd type="none" w="med" len="med"/>
                      <a:tailEnd type="none" w="med" len="med"/>
                    </a:lnL>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extLst>
                  <a:ext uri="{0D108BD9-81ED-4DB2-BD59-A6C34878D82A}">
                    <a16:rowId xmlns:a16="http://schemas.microsoft.com/office/drawing/2014/main" val="140621257"/>
                  </a:ext>
                </a:extLst>
              </a:tr>
              <a:tr h="280878">
                <a:tc>
                  <a:txBody>
                    <a:bodyPr/>
                    <a:lstStyle/>
                    <a:p>
                      <a:pPr algn="ctr"/>
                      <a:r>
                        <a:rPr lang="en-US" b="1" dirty="0"/>
                        <a:t>S</a:t>
                      </a:r>
                      <a:endParaRPr lang="en-CA"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BCBCB"/>
                    </a:solidFill>
                  </a:tcPr>
                </a:tc>
                <a:tc>
                  <a:txBody>
                    <a:bodyPr/>
                    <a:lstStyle/>
                    <a:p>
                      <a:pPr algn="ctr"/>
                      <a:r>
                        <a:rPr lang="en-CA" b="1" dirty="0">
                          <a:sym typeface="Wingdings 2" panose="05020102010507070707" pitchFamily="18" charset="2"/>
                        </a:rPr>
                        <a:t></a:t>
                      </a:r>
                      <a:endParaRPr lang="en-CA" b="1" dirty="0"/>
                    </a:p>
                  </a:txBody>
                  <a:tcPr>
                    <a:lnL w="12700" cap="flat" cmpd="sng" algn="ctr">
                      <a:solidFill>
                        <a:schemeClr val="tx1"/>
                      </a:solidFill>
                      <a:prstDash val="solid"/>
                      <a:round/>
                      <a:headEnd type="none" w="med" len="med"/>
                      <a:tailEnd type="none" w="med" len="med"/>
                    </a:lnL>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tc>
                  <a:txBody>
                    <a:bodyPr/>
                    <a:lstStyle/>
                    <a:p>
                      <a:pPr algn="ctr"/>
                      <a:r>
                        <a:rPr lang="en-CA" b="1" dirty="0">
                          <a:sym typeface="Wingdings 2" panose="05020102010507070707" pitchFamily="18" charset="2"/>
                        </a:rPr>
                        <a:t></a:t>
                      </a:r>
                      <a:endParaRPr lang="en-CA" b="1" dirty="0"/>
                    </a:p>
                  </a:txBody>
                  <a:tcPr>
                    <a:solidFill>
                      <a:srgbClr val="E7E7E7"/>
                    </a:solidFill>
                  </a:tcPr>
                </a:tc>
                <a:extLst>
                  <a:ext uri="{0D108BD9-81ED-4DB2-BD59-A6C34878D82A}">
                    <a16:rowId xmlns:a16="http://schemas.microsoft.com/office/drawing/2014/main" val="3378196231"/>
                  </a:ext>
                </a:extLst>
              </a:tr>
            </a:tbl>
          </a:graphicData>
        </a:graphic>
      </p:graphicFrame>
    </p:spTree>
    <p:extLst>
      <p:ext uri="{BB962C8B-B14F-4D97-AF65-F5344CB8AC3E}">
        <p14:creationId xmlns:p14="http://schemas.microsoft.com/office/powerpoint/2010/main" val="2122142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4624"/>
            <a:ext cx="8229600" cy="742950"/>
          </a:xfrm>
        </p:spPr>
        <p:txBody>
          <a:bodyPr>
            <a:normAutofit/>
          </a:bodyPr>
          <a:lstStyle/>
          <a:p>
            <a:pPr algn="ctr"/>
            <a:r>
              <a:rPr lang="en-US" dirty="0"/>
              <a:t>Numbering Systems</a:t>
            </a:r>
            <a:endParaRPr lang="en-CA" dirty="0"/>
          </a:p>
        </p:txBody>
      </p:sp>
      <p:sp>
        <p:nvSpPr>
          <p:cNvPr id="4" name="TextBox 3"/>
          <p:cNvSpPr txBox="1"/>
          <p:nvPr/>
        </p:nvSpPr>
        <p:spPr>
          <a:xfrm>
            <a:off x="719572" y="946338"/>
            <a:ext cx="7967228" cy="1569660"/>
          </a:xfrm>
          <a:prstGeom prst="rect">
            <a:avLst/>
          </a:prstGeom>
          <a:noFill/>
        </p:spPr>
        <p:txBody>
          <a:bodyPr wrap="square" rtlCol="0">
            <a:spAutoFit/>
          </a:bodyPr>
          <a:lstStyle/>
          <a:p>
            <a:pPr algn="ctr"/>
            <a:r>
              <a:rPr lang="en-US" sz="4800" b="1" dirty="0">
                <a:latin typeface="Verdana" panose="020B0604030504040204" pitchFamily="34" charset="0"/>
                <a:ea typeface="Verdana" panose="020B0604030504040204" pitchFamily="34" charset="0"/>
              </a:rPr>
              <a:t>How many ways can you represent 2023?</a:t>
            </a:r>
          </a:p>
        </p:txBody>
      </p:sp>
    </p:spTree>
    <p:extLst>
      <p:ext uri="{BB962C8B-B14F-4D97-AF65-F5344CB8AC3E}">
        <p14:creationId xmlns:p14="http://schemas.microsoft.com/office/powerpoint/2010/main" val="1582503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330F952-61E7-4C46-AD12-8DD58CEA7FFD}"/>
              </a:ext>
            </a:extLst>
          </p:cNvPr>
          <p:cNvSpPr txBox="1"/>
          <p:nvPr/>
        </p:nvSpPr>
        <p:spPr>
          <a:xfrm>
            <a:off x="183157" y="267494"/>
            <a:ext cx="8777686" cy="707886"/>
          </a:xfrm>
          <a:prstGeom prst="rect">
            <a:avLst/>
          </a:prstGeom>
          <a:noFill/>
        </p:spPr>
        <p:txBody>
          <a:bodyPr wrap="square" rtlCol="0">
            <a:spAutoFit/>
          </a:bodyPr>
          <a:lstStyle/>
          <a:p>
            <a:pPr algn="ctr"/>
            <a:r>
              <a:rPr lang="en-CA" sz="4000" dirty="0"/>
              <a:t>2023 toothpicks</a:t>
            </a:r>
          </a:p>
        </p:txBody>
      </p:sp>
      <p:sp>
        <p:nvSpPr>
          <p:cNvPr id="2" name="TextBox 1">
            <a:extLst>
              <a:ext uri="{FF2B5EF4-FFF2-40B4-BE49-F238E27FC236}">
                <a16:creationId xmlns:a16="http://schemas.microsoft.com/office/drawing/2014/main" id="{6B0288E8-89F5-4B4B-AC04-79318A193609}"/>
              </a:ext>
            </a:extLst>
          </p:cNvPr>
          <p:cNvSpPr txBox="1"/>
          <p:nvPr/>
        </p:nvSpPr>
        <p:spPr>
          <a:xfrm>
            <a:off x="183157" y="1131590"/>
            <a:ext cx="8777686" cy="3816424"/>
          </a:xfrm>
          <a:prstGeom prst="rect">
            <a:avLst/>
          </a:prstGeom>
          <a:noFill/>
        </p:spPr>
        <p:txBody>
          <a:bodyPr wrap="square" rtlCol="0">
            <a:spAutoFit/>
          </a:bodyPr>
          <a:lstStyle/>
          <a:p>
            <a:endParaRPr lang="en-CA" dirty="0"/>
          </a:p>
        </p:txBody>
      </p:sp>
      <p:pic>
        <p:nvPicPr>
          <p:cNvPr id="6" name="Picture 5">
            <a:extLst>
              <a:ext uri="{FF2B5EF4-FFF2-40B4-BE49-F238E27FC236}">
                <a16:creationId xmlns:a16="http://schemas.microsoft.com/office/drawing/2014/main" id="{3183AEDC-881C-30DA-683A-96C6C113EC84}"/>
              </a:ext>
            </a:extLst>
          </p:cNvPr>
          <p:cNvPicPr>
            <a:picLocks noChangeAspect="1"/>
          </p:cNvPicPr>
          <p:nvPr/>
        </p:nvPicPr>
        <p:blipFill>
          <a:blip r:embed="rId3"/>
          <a:stretch>
            <a:fillRect/>
          </a:stretch>
        </p:blipFill>
        <p:spPr>
          <a:xfrm>
            <a:off x="360449" y="1320298"/>
            <a:ext cx="8460024" cy="3051651"/>
          </a:xfrm>
          <a:prstGeom prst="rect">
            <a:avLst/>
          </a:prstGeom>
        </p:spPr>
      </p:pic>
    </p:spTree>
    <p:extLst>
      <p:ext uri="{BB962C8B-B14F-4D97-AF65-F5344CB8AC3E}">
        <p14:creationId xmlns:p14="http://schemas.microsoft.com/office/powerpoint/2010/main" val="15553290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Pushpin">
      <a:dk1>
        <a:sysClr val="windowText" lastClr="000000"/>
      </a:dk1>
      <a:lt1>
        <a:sysClr val="window" lastClr="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16466</TotalTime>
  <Words>21330</Words>
  <Application>Microsoft Office PowerPoint</Application>
  <PresentationFormat>On-screen Show (16:9)</PresentationFormat>
  <Paragraphs>1424</Paragraphs>
  <Slides>55</Slides>
  <Notes>55</Notes>
  <HiddenSlides>0</HiddenSlides>
  <MMClips>1</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55</vt:i4>
      </vt:variant>
    </vt:vector>
  </HeadingPairs>
  <TitlesOfParts>
    <vt:vector size="74" baseType="lpstr">
      <vt:lpstr>Arial</vt:lpstr>
      <vt:lpstr>Arial Narrow</vt:lpstr>
      <vt:lpstr>Calibri</vt:lpstr>
      <vt:lpstr>Cascadia Mono</vt:lpstr>
      <vt:lpstr>Consolas</vt:lpstr>
      <vt:lpstr>Courier New</vt:lpstr>
      <vt:lpstr>Franklin Gothic Demi</vt:lpstr>
      <vt:lpstr>Georgia</vt:lpstr>
      <vt:lpstr>Lucida Calligraphy</vt:lpstr>
      <vt:lpstr>Lucida Console</vt:lpstr>
      <vt:lpstr>Lucida Sans Unicode</vt:lpstr>
      <vt:lpstr>Roboto</vt:lpstr>
      <vt:lpstr>Segoe Print</vt:lpstr>
      <vt:lpstr>Segoe UI</vt:lpstr>
      <vt:lpstr>Source Code Pro</vt:lpstr>
      <vt:lpstr>Verdana</vt:lpstr>
      <vt:lpstr>Webdings</vt:lpstr>
      <vt:lpstr>Wide Latin</vt:lpstr>
      <vt:lpstr>Clarity</vt:lpstr>
      <vt:lpstr>Number Systems Safe Programming</vt:lpstr>
      <vt:lpstr>Agenda</vt:lpstr>
      <vt:lpstr>Activity</vt:lpstr>
      <vt:lpstr>Number Systems &amp; Safe Programming</vt:lpstr>
      <vt:lpstr>Number Systems &amp; Safe Programming</vt:lpstr>
      <vt:lpstr>orders of magnitude of digital data</vt:lpstr>
      <vt:lpstr>PowerPoint Presentation</vt:lpstr>
      <vt:lpstr>Numbering Systems</vt:lpstr>
      <vt:lpstr>PowerPoint Presentation</vt:lpstr>
      <vt:lpstr>Numbering Systems</vt:lpstr>
      <vt:lpstr> 8 bit byte   (8×2)2 = 28 = 256</vt:lpstr>
      <vt:lpstr>Signed and unsigned within a single byte.  Integers −/+ signed by default * unsigned by request</vt:lpstr>
      <vt:lpstr>Binary Processing Cautions</vt:lpstr>
      <vt:lpstr>Binary Processing Cautions</vt:lpstr>
      <vt:lpstr>Binary is Binary, Context Matters</vt:lpstr>
      <vt:lpstr>Binary Processing Prudence</vt:lpstr>
      <vt:lpstr>Bits and bit width Know how many.  Get a tattoo.</vt:lpstr>
      <vt:lpstr>Binary Processing Problems</vt:lpstr>
      <vt:lpstr>Binary Processing Problems</vt:lpstr>
      <vt:lpstr>Binary Processing Prudence</vt:lpstr>
      <vt:lpstr>Binary Processing Prudence</vt:lpstr>
      <vt:lpstr>Floats and Doubles — fractions</vt:lpstr>
      <vt:lpstr>Floats and Doubles — underflow</vt:lpstr>
      <vt:lpstr>Floats and Doubles — underflow</vt:lpstr>
      <vt:lpstr>Floats and Doubles — fractions</vt:lpstr>
      <vt:lpstr>Floats and Doubles — fractions</vt:lpstr>
      <vt:lpstr>PowerPoint Presentation</vt:lpstr>
      <vt:lpstr>Programming goes wrong on overflow</vt:lpstr>
      <vt:lpstr>Error Traps</vt:lpstr>
      <vt:lpstr>Defensive Programming</vt:lpstr>
      <vt:lpstr>Binary search     mid = (low + high) / 2 ;   // overflow bug</vt:lpstr>
      <vt:lpstr>Hexadecimal</vt:lpstr>
      <vt:lpstr>Hex </vt:lpstr>
      <vt:lpstr>HTML uses Hexadecimal color codes</vt:lpstr>
      <vt:lpstr>Notes</vt:lpstr>
      <vt:lpstr>Binary:  Zero | One, On | Off, True | False</vt:lpstr>
      <vt:lpstr>Why Binary?</vt:lpstr>
      <vt:lpstr>Boolean Logic: Operator Truth Tables</vt:lpstr>
      <vt:lpstr>Safe, but slow, integer arithmetic </vt:lpstr>
      <vt:lpstr>Bad Programming goes wrong</vt:lpstr>
      <vt:lpstr>Numbering Systems</vt:lpstr>
      <vt:lpstr>Numbering Systems</vt:lpstr>
      <vt:lpstr>PowerPoint Presentation</vt:lpstr>
      <vt:lpstr>PowerPoint Presentation</vt:lpstr>
      <vt:lpstr>Two's Complement </vt:lpstr>
      <vt:lpstr>Floats and Doubles — integer precision</vt:lpstr>
      <vt:lpstr>What is a Number System?</vt:lpstr>
      <vt:lpstr>Why do we need different number systems in computing? And Common Number Systems</vt:lpstr>
      <vt:lpstr>Common Number Systems – Value of Digits in a Number</vt:lpstr>
      <vt:lpstr>Common Number Systems – Decimal Number System</vt:lpstr>
      <vt:lpstr>Binary number system  </vt:lpstr>
      <vt:lpstr>Importance of Binary number system </vt:lpstr>
      <vt:lpstr>Importance of Binary number system (Cont’d)</vt:lpstr>
      <vt:lpstr>Importance of Binary number system (Cont’d), and How to convert from Decimal to Binary and vice versa</vt:lpstr>
      <vt:lpstr>Hexadecimal number system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News of the Week</dc:title>
  <dc:creator>Tim Mckenna</dc:creator>
  <cp:lastModifiedBy>Tim McKenna</cp:lastModifiedBy>
  <cp:revision>305</cp:revision>
  <dcterms:created xsi:type="dcterms:W3CDTF">2020-06-10T17:56:19Z</dcterms:created>
  <dcterms:modified xsi:type="dcterms:W3CDTF">2023-06-04T17:05:16Z</dcterms:modified>
</cp:coreProperties>
</file>